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2" r:id="rId2"/>
    <p:sldMasterId id="2147483654" r:id="rId3"/>
  </p:sldMasterIdLst>
  <p:notesMasterIdLst>
    <p:notesMasterId r:id="rId26"/>
  </p:notesMasterIdLst>
  <p:handoutMasterIdLst>
    <p:handoutMasterId r:id="rId27"/>
  </p:handoutMasterIdLst>
  <p:sldIdLst>
    <p:sldId id="288" r:id="rId4"/>
    <p:sldId id="290" r:id="rId5"/>
    <p:sldId id="291" r:id="rId6"/>
    <p:sldId id="293" r:id="rId7"/>
    <p:sldId id="292" r:id="rId8"/>
    <p:sldId id="297" r:id="rId9"/>
    <p:sldId id="295" r:id="rId10"/>
    <p:sldId id="296" r:id="rId11"/>
    <p:sldId id="294" r:id="rId12"/>
    <p:sldId id="298" r:id="rId13"/>
    <p:sldId id="299" r:id="rId14"/>
    <p:sldId id="300" r:id="rId15"/>
    <p:sldId id="301" r:id="rId16"/>
    <p:sldId id="304" r:id="rId17"/>
    <p:sldId id="303" r:id="rId18"/>
    <p:sldId id="309" r:id="rId19"/>
    <p:sldId id="311" r:id="rId20"/>
    <p:sldId id="305" r:id="rId21"/>
    <p:sldId id="306" r:id="rId22"/>
    <p:sldId id="307" r:id="rId23"/>
    <p:sldId id="308" r:id="rId24"/>
    <p:sldId id="310" r:id="rId25"/>
  </p:sldIdLst>
  <p:sldSz cx="9144000" cy="6858000" type="screen4x3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pitchFamily="-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Nelson2" initials="" lastIdx="3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6153"/>
    <a:srgbClr val="822F5A"/>
    <a:srgbClr val="21677E"/>
    <a:srgbClr val="EFEFEF"/>
    <a:srgbClr val="8A7967"/>
    <a:srgbClr val="766A62"/>
    <a:srgbClr val="607869"/>
    <a:srgbClr val="005C66"/>
    <a:srgbClr val="706E00"/>
    <a:srgbClr val="871E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5" autoAdjust="0"/>
    <p:restoredTop sz="94640" autoAdjust="0"/>
  </p:normalViewPr>
  <p:slideViewPr>
    <p:cSldViewPr>
      <p:cViewPr varScale="1">
        <p:scale>
          <a:sx n="121" d="100"/>
          <a:sy n="121" d="100"/>
        </p:scale>
        <p:origin x="605" y="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E2476FF0-F6F9-2D43-9F89-D54FAA1298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815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4812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4538"/>
            <a:ext cx="4964112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6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8050" y="4718050"/>
            <a:ext cx="49784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6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513"/>
            <a:ext cx="2944813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l" defTabSz="919163">
              <a:defRPr sz="1200">
                <a:latin typeface="Times New Roman" pitchFamily="-1" charset="0"/>
              </a:defRPr>
            </a:lvl1pPr>
          </a:lstStyle>
          <a:p>
            <a:endParaRPr lang="en-US"/>
          </a:p>
        </p:txBody>
      </p:sp>
      <p:sp>
        <p:nvSpPr>
          <p:cNvPr id="46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34513"/>
            <a:ext cx="2944812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14" tIns="45957" rIns="91914" bIns="45957" numCol="1" anchor="b" anchorCtr="0" compatLnSpc="1">
            <a:prstTxWarp prst="textNoShape">
              <a:avLst/>
            </a:prstTxWarp>
          </a:bodyPr>
          <a:lstStyle>
            <a:lvl1pPr algn="r" defTabSz="919163">
              <a:defRPr sz="1200">
                <a:latin typeface="Times New Roman" pitchFamily="-1" charset="0"/>
              </a:defRPr>
            </a:lvl1pPr>
          </a:lstStyle>
          <a:p>
            <a:fld id="{91BF0018-C91C-C54F-8FA5-51685180A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1219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" charset="0"/>
        <a:ea typeface="ＭＳ Ｐゴシック" pitchFamily="-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000" y="3582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468000" y="4572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000" y="3429000"/>
            <a:ext cx="7772400" cy="684600"/>
          </a:xfrm>
          <a:prstGeom prst="rect">
            <a:avLst/>
          </a:prstGeom>
        </p:spPr>
        <p:txBody>
          <a:bodyPr vert="horz"/>
          <a:lstStyle>
            <a:lvl1pPr algn="l">
              <a:defRPr sz="320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000" y="44190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l">
              <a:buNone/>
              <a:defRPr sz="200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886200"/>
            <a:ext cx="6400800" cy="175260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97200"/>
            <a:ext cx="8153400" cy="457200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000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RC_IEU_Bristol.png"/>
          <p:cNvPicPr>
            <a:picLocks noChangeAspect="1"/>
          </p:cNvPicPr>
          <p:nvPr userDrawn="1"/>
        </p:nvPicPr>
        <p:blipFill>
          <a:blip r:embed="rId5"/>
          <a:srcRect r="15224"/>
          <a:stretch>
            <a:fillRect/>
          </a:stretch>
        </p:blipFill>
        <p:spPr>
          <a:xfrm>
            <a:off x="0" y="0"/>
            <a:ext cx="8686800" cy="1551035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5334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Cognition and Brain</a:t>
            </a:r>
            <a:r>
              <a:rPr lang="en-US" sz="900" baseline="0" dirty="0">
                <a:solidFill>
                  <a:srgbClr val="8A7967"/>
                </a:solidFill>
                <a:latin typeface="+mn-lt"/>
              </a:rPr>
              <a:t> Sciences </a:t>
            </a:r>
            <a:r>
              <a:rPr lang="en-US" sz="900" dirty="0">
                <a:solidFill>
                  <a:srgbClr val="8A7967"/>
                </a:solidFill>
                <a:latin typeface="+mn-lt"/>
              </a:rPr>
              <a:t>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•"/>
        <a:defRPr sz="1600"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–"/>
        <a:defRPr sz="1400"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lr>
          <a:srgbClr val="920049"/>
        </a:buClr>
        <a:buChar char="»"/>
        <a:defRPr sz="1200"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PP1.jp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0" y="1439863"/>
            <a:ext cx="1836738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 descr="PP1.jpg"/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836738" y="1439863"/>
            <a:ext cx="1943100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" descr="PP1.jpg"/>
          <p:cNvPicPr>
            <a:picLocks noChangeAspect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1439863"/>
            <a:ext cx="17065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 descr="PP1.jpg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5486400" y="1439863"/>
            <a:ext cx="181927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6" descr="PP1.jpg"/>
          <p:cNvPicPr>
            <a:picLocks noChangeAspect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7307263" y="1439863"/>
            <a:ext cx="1833562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MRC_IEU_Bristol.png"/>
          <p:cNvPicPr>
            <a:picLocks noChangeAspect="1"/>
          </p:cNvPicPr>
          <p:nvPr userDrawn="1"/>
        </p:nvPicPr>
        <p:blipFill>
          <a:blip r:embed="rId8"/>
          <a:srcRect r="15224"/>
          <a:stretch>
            <a:fillRect/>
          </a:stretch>
        </p:blipFill>
        <p:spPr>
          <a:xfrm>
            <a:off x="0" y="0"/>
            <a:ext cx="8686800" cy="1551035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5328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MRC Cognition and Brain</a:t>
            </a:r>
            <a:r>
              <a:rPr lang="en-US" sz="900" baseline="0" dirty="0">
                <a:solidFill>
                  <a:srgbClr val="8A7967"/>
                </a:solidFill>
                <a:latin typeface="Arial"/>
                <a:cs typeface="Arial"/>
              </a:rPr>
              <a:t> Sciences </a:t>
            </a:r>
            <a:r>
              <a:rPr lang="en-US" sz="900" dirty="0">
                <a:solidFill>
                  <a:srgbClr val="8A7967"/>
                </a:solidFill>
                <a:latin typeface="Arial"/>
                <a:cs typeface="Arial"/>
              </a:rPr>
              <a:t>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1534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2189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8788"/>
            <a:ext cx="81534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32800" y="6474768"/>
            <a:ext cx="2209800" cy="2308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l"/>
            <a:r>
              <a:rPr lang="en-US" sz="900" dirty="0">
                <a:solidFill>
                  <a:srgbClr val="8A7967"/>
                </a:solidFill>
                <a:latin typeface="+mn-lt"/>
              </a:rPr>
              <a:t>MRC Cognition and Brain</a:t>
            </a:r>
            <a:r>
              <a:rPr lang="en-US" sz="900" baseline="0" dirty="0">
                <a:solidFill>
                  <a:srgbClr val="8A7967"/>
                </a:solidFill>
                <a:latin typeface="+mn-lt"/>
              </a:rPr>
              <a:t> Sciences </a:t>
            </a:r>
            <a:r>
              <a:rPr lang="en-US" sz="900" dirty="0">
                <a:solidFill>
                  <a:srgbClr val="8A7967"/>
                </a:solidFill>
                <a:latin typeface="+mn-lt"/>
              </a:rPr>
              <a:t>Unit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</p:sldLayoutIdLst>
  <p:transition spd="med"/>
  <p:txStyles>
    <p:titleStyle>
      <a:lvl1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2pPr>
      <a:lvl3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3pPr>
      <a:lvl4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4pPr>
      <a:lvl5pPr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  <a:ea typeface="ＭＳ Ｐゴシック" pitchFamily="-1" charset="-128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  <a:ea typeface="ＭＳ Ｐゴシック" pitchFamily="-1" charset="-128"/>
        </a:defRPr>
      </a:lvl3pPr>
      <a:lvl4pPr marL="15621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>
          <a:solidFill>
            <a:schemeClr val="tx1"/>
          </a:solidFill>
          <a:latin typeface="+mn-lt"/>
          <a:ea typeface="ＭＳ Ｐゴシック" pitchFamily="-1" charset="-128"/>
        </a:defRPr>
      </a:lvl4pPr>
      <a:lvl5pPr marL="1981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5pPr>
      <a:lvl6pPr marL="24384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6pPr>
      <a:lvl7pPr marL="28956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7pPr>
      <a:lvl8pPr marL="33528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8pPr>
      <a:lvl9pPr marL="3810000" indent="-228600" algn="l" rtl="0" fontAlgn="base">
        <a:spcBef>
          <a:spcPct val="20000"/>
        </a:spcBef>
        <a:spcAft>
          <a:spcPct val="0"/>
        </a:spcAft>
        <a:buClr>
          <a:srgbClr val="920049"/>
        </a:buClr>
        <a:buChar char="»"/>
        <a:defRPr i="1">
          <a:solidFill>
            <a:schemeClr val="tx1"/>
          </a:solidFill>
          <a:latin typeface="+mn-lt"/>
          <a:ea typeface="ＭＳ Ｐゴシック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mp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4"/>
          <p:cNvSpPr txBox="1">
            <a:spLocks noChangeArrowheads="1"/>
          </p:cNvSpPr>
          <p:nvPr/>
        </p:nvSpPr>
        <p:spPr bwMode="auto">
          <a:xfrm>
            <a:off x="532800" y="3430800"/>
            <a:ext cx="8102600" cy="2528321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dirty="0">
                <a:solidFill>
                  <a:schemeClr val="accent2"/>
                </a:solidFill>
                <a:latin typeface="Arial"/>
                <a:cs typeface="Arial"/>
              </a:rPr>
              <a:t>Basic MATLAB commands II</a:t>
            </a:r>
          </a:p>
          <a:p>
            <a:pPr algn="l">
              <a:spcBef>
                <a:spcPct val="50000"/>
              </a:spcBef>
            </a:pPr>
            <a:endParaRPr lang="en-US" dirty="0">
              <a:solidFill>
                <a:srgbClr val="9A044B"/>
              </a:solidFill>
              <a:latin typeface="Verdana" pitchFamily="-1" charset="0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b="1" dirty="0">
                <a:latin typeface="Arial"/>
                <a:cs typeface="Arial"/>
              </a:rPr>
              <a:t>Moataz Assem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MRC Cognition and Brain Sciences Unit</a:t>
            </a: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endParaRPr lang="en-US" sz="2000" dirty="0">
              <a:latin typeface="Arial"/>
              <a:cs typeface="Arial"/>
            </a:endParaRPr>
          </a:p>
          <a:p>
            <a:pPr algn="l">
              <a:lnSpc>
                <a:spcPct val="70000"/>
              </a:lnSpc>
              <a:spcBef>
                <a:spcPct val="50000"/>
              </a:spcBef>
            </a:pPr>
            <a:r>
              <a:rPr lang="en-US" sz="2000" dirty="0">
                <a:latin typeface="Arial"/>
                <a:cs typeface="Arial"/>
              </a:rPr>
              <a:t>With some snapshots from Olaf Hauk’s previous slides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8837" y="260648"/>
            <a:ext cx="2591324" cy="1791112"/>
          </a:xfr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4A90E3B-C4FA-4FC4-BB3D-673EA8CEC57F}"/>
              </a:ext>
            </a:extLst>
          </p:cNvPr>
          <p:cNvSpPr/>
          <p:nvPr/>
        </p:nvSpPr>
        <p:spPr>
          <a:xfrm>
            <a:off x="613839" y="1081651"/>
            <a:ext cx="32207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dirty="0">
                <a:latin typeface="+mj-lt"/>
              </a:rPr>
              <a:t>fMRI GLM analysis</a:t>
            </a:r>
          </a:p>
        </p:txBody>
      </p:sp>
      <p:pic>
        <p:nvPicPr>
          <p:cNvPr id="1028" name="Picture 4" descr="Image result for glm fmri">
            <a:extLst>
              <a:ext uri="{FF2B5EF4-FFF2-40B4-BE49-F238E27FC236}">
                <a16:creationId xmlns:a16="http://schemas.microsoft.com/office/drawing/2014/main" xmlns="" id="{8C728E47-9DA2-496A-90A1-BABE806225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30" y="2242088"/>
            <a:ext cx="8502940" cy="3011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xmlns="" id="{30A5465B-D165-4CDB-AE2D-CD32A49A4548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8104" y="1604871"/>
            <a:ext cx="576064" cy="81601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20051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33C56-E9D9-4962-836B-79FAC3F7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B3C9494-A622-456A-AFE4-D97EA9164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784"/>
            <a:ext cx="8153400" cy="4572000"/>
          </a:xfrm>
        </p:spPr>
        <p:txBody>
          <a:bodyPr/>
          <a:lstStyle/>
          <a:p>
            <a:pPr>
              <a:buFont typeface="Arial" panose="020B0604020202020204" pitchFamily="34" charset="0"/>
              <a:buChar char="&gt;"/>
            </a:pPr>
            <a:endParaRPr lang="en-US" sz="2400" dirty="0"/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= 10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b = 2</a:t>
            </a:r>
          </a:p>
          <a:p>
            <a:pPr>
              <a:buFont typeface="Arial" panose="020B0604020202020204" pitchFamily="34" charset="0"/>
              <a:buChar char="&gt;"/>
            </a:pPr>
            <a:endParaRPr lang="en-US" sz="2400" dirty="0"/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+ b = 12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– b = 8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* b = 20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/ b  = 5 </a:t>
            </a:r>
          </a:p>
          <a:p>
            <a:pPr>
              <a:buFont typeface="Arial" panose="020B0604020202020204" pitchFamily="34" charset="0"/>
              <a:buChar char="&gt;"/>
            </a:pPr>
            <a:r>
              <a:rPr lang="en-US" sz="2400" dirty="0"/>
              <a:t>a + a + b = 22</a:t>
            </a:r>
          </a:p>
        </p:txBody>
      </p:sp>
    </p:spTree>
    <p:extLst>
      <p:ext uri="{BB962C8B-B14F-4D97-AF65-F5344CB8AC3E}">
        <p14:creationId xmlns:p14="http://schemas.microsoft.com/office/powerpoint/2010/main" val="161519513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33C56-E9D9-4962-836B-79FAC3F7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Scalars &amp; Vectors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3C9494-A622-456A-AFE4-D97EA9164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153400" cy="4572000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a = 2</a:t>
                </a:r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b = [ 1  2 ]  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%row 1x2 vector</a:t>
                </a:r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a + b  		 </a:t>
                </a:r>
                <a14:m>
                  <m:oMath xmlns:m="http://schemas.openxmlformats.org/officeDocument/2006/math">
                    <m:r>
                      <a:rPr lang="en-US" sz="240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1    2</m:t>
                        </m:r>
                      </m:e>
                    </m:d>
                    <m:r>
                      <a:rPr lang="en-US" sz="2400" i="0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4</m:t>
                        </m:r>
                      </m:e>
                    </m:d>
                  </m:oMath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a * b	  		</a:t>
                </a:r>
                <a14:m>
                  <m:oMath xmlns:m="http://schemas.openxmlformats.org/officeDocument/2006/math">
                    <m:r>
                      <a: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400" b="0" i="1" dirty="0" smtClean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1    2</m:t>
                        </m:r>
                      </m:e>
                    </m:d>
                    <m:r>
                      <a:rPr lang="en-US" sz="2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dirty="0" smtClean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2400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   4</m:t>
                        </m:r>
                      </m:e>
                    </m:d>
                  </m:oMath>
                </a14:m>
                <a:endParaRPr lang="en-US" sz="2400" dirty="0"/>
              </a:p>
              <a:p>
                <a:pPr marL="0" indent="0">
                  <a:buNone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>
                    <a:solidFill>
                      <a:srgbClr val="FF0000"/>
                    </a:solidFill>
                  </a:rPr>
                  <a:t>a / b = Matrix dimensions must agree.</a:t>
                </a:r>
              </a:p>
              <a:p>
                <a:pPr marL="0" indent="0">
                  <a:buNone/>
                </a:pPr>
                <a:r>
                  <a:rPr lang="en-US" dirty="0">
                    <a:solidFill>
                      <a:srgbClr val="FF0000"/>
                    </a:solidFill>
                  </a:rPr>
                  <a:t>	</a:t>
                </a:r>
                <a:r>
                  <a:rPr lang="en-US" dirty="0"/>
                  <a:t>what about  </a:t>
                </a:r>
              </a:p>
              <a:p>
                <a:pPr marL="914400" lvl="2" indent="0">
                  <a:buNone/>
                </a:pPr>
                <a:r>
                  <a:rPr lang="en-US" dirty="0"/>
                  <a:t>b / a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en-US" dirty="0" smtClean="0"/>
                  <a:t>	a</a:t>
                </a:r>
                <a:r>
                  <a:rPr lang="en-US" dirty="0"/>
                  <a:t>./b	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2 </m:t>
                    </m:r>
                    <m:r>
                      <a:rPr lang="en-US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i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 /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plcHide m:val="on"/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i="1" dirty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/>
                          </m:mr>
                          <m:mr>
                            <m:e>
                              <m:r>
                                <a:rPr lang="en-US" i="1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1       </m:t>
                              </m:r>
                              <m:r>
                                <a:rPr lang="en-US" dirty="0">
                                  <a:solidFill>
                                    <a:schemeClr val="accent6">
                                      <a:lumMod val="50000"/>
                                    </a:schemeClr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 dirty="0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2     1</m:t>
                        </m:r>
                      </m:e>
                    </m:d>
                  </m:oMath>
                </a14:m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5B3C9494-A622-456A-AFE4-D97EA9164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153400" cy="4572000"/>
              </a:xfrm>
              <a:blipFill rotWithShape="0">
                <a:blip r:embed="rId2"/>
                <a:stretch>
                  <a:fillRect l="-673" t="-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09829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633C56-E9D9-4962-836B-79FAC3F716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Vectors &amp; vectors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5B3C9494-A622-456A-AFE4-D97EA91648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76088"/>
                <a:ext cx="8153400" cy="5123123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sz="2800" dirty="0"/>
                  <a:t>In addition/subtractions: dimensions </a:t>
                </a:r>
                <a:r>
                  <a:rPr lang="en-US" sz="2800" b="1" u="sng" dirty="0"/>
                  <a:t>must</a:t>
                </a:r>
                <a:r>
                  <a:rPr lang="en-US" sz="2800" dirty="0"/>
                  <a:t> match!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sz="2800" dirty="0"/>
                  <a:t>b = [ 1   2 ]    </a:t>
                </a:r>
                <a:r>
                  <a:rPr lang="en-US" sz="2800" dirty="0">
                    <a:solidFill>
                      <a:schemeClr val="accent6">
                        <a:lumMod val="50000"/>
                      </a:schemeClr>
                    </a:solidFill>
                  </a:rPr>
                  <a:t>%row 1x2 vector</a:t>
                </a:r>
              </a:p>
              <a:p>
                <a:pPr marL="0" indent="0">
                  <a:buNone/>
                </a:pPr>
                <a:endParaRPr lang="en-US" sz="2800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sz="2800" dirty="0"/>
                  <a:t>b + [ 1  0 ]	</a:t>
                </a:r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</a:p>
              <a:p>
                <a:pPr marL="0" indent="0">
                  <a:buNone/>
                </a:pPr>
                <a:r>
                  <a:rPr lang="en-US" sz="2800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/>
                  <a:t>			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B3C9494-A622-456A-AFE4-D97EA91648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76088"/>
                <a:ext cx="8153400" cy="5123123"/>
              </a:xfrm>
              <a:blipFill>
                <a:blip r:embed="rId2"/>
                <a:stretch>
                  <a:fillRect l="-1495" t="-11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91528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836F091-A4E9-4D36-8156-2BED79C15C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Vectors multiplication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9FBDFA0A-8821-429E-B54B-428B6A3C676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b = [ 1   2 ]  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%row 1x2 vector</a:t>
                </a:r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c = [ 1 ; 2 ]     </a:t>
                </a:r>
                <a:r>
                  <a:rPr lang="en-US" dirty="0">
                    <a:solidFill>
                      <a:schemeClr val="accent6">
                        <a:lumMod val="50000"/>
                      </a:schemeClr>
                    </a:solidFill>
                  </a:rPr>
                  <a:t>%column 2x1 vector 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chemeClr val="accent6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endParaRPr lang="en-US" dirty="0"/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>
                    <a:solidFill>
                      <a:srgbClr val="FF0000"/>
                    </a:solidFill>
                  </a:rPr>
                  <a:t>b * b  or  c * c   =  Inner matrix dimensions must agree.</a:t>
                </a:r>
              </a:p>
              <a:p>
                <a:pPr>
                  <a:buFont typeface="Arial" panose="020B0604020202020204" pitchFamily="34" charset="0"/>
                  <a:buChar char="&gt;"/>
                </a:pPr>
                <a:r>
                  <a:rPr lang="en-US" dirty="0"/>
                  <a:t>dot  (scalar) product:  b * c  ≠  c * b  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FBDFA0A-8821-429E-B54B-428B6A3C676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  <a:blipFill>
                <a:blip r:embed="rId2"/>
                <a:stretch>
                  <a:fillRect l="-673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xmlns="" id="{7DA01F33-33D1-4153-82A0-62FD4C60F846}"/>
                  </a:ext>
                </a:extLst>
              </p:cNvPr>
              <p:cNvSpPr txBox="1"/>
              <p:nvPr/>
            </p:nvSpPr>
            <p:spPr>
              <a:xfrm>
                <a:off x="1763688" y="3439798"/>
                <a:ext cx="5301655" cy="71564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1   2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∗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2800" dirty="0"/>
                  <a:t> 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∗1+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  2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∗2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en-US" sz="28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A01F33-33D1-4153-82A0-62FD4C60F8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3439798"/>
                <a:ext cx="5301655" cy="715645"/>
              </a:xfrm>
              <a:prstGeom prst="rect">
                <a:avLst/>
              </a:prstGeom>
              <a:blipFill>
                <a:blip r:embed="rId3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xmlns="" id="{19099B07-96CA-4852-BBBC-AD0A592ED157}"/>
                  </a:ext>
                </a:extLst>
              </p:cNvPr>
              <p:cNvSpPr txBox="1"/>
              <p:nvPr/>
            </p:nvSpPr>
            <p:spPr>
              <a:xfrm>
                <a:off x="1679486" y="4353336"/>
                <a:ext cx="6547819" cy="7158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1 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eqAr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   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1   2</m:t>
                        </m:r>
                      </m:e>
                    </m:d>
                    <m:r>
                      <a:rPr lang="en-US" sz="28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800" dirty="0"/>
                  <a:t>=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∗1      </m:t>
                            </m:r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1∗2</m:t>
                            </m:r>
                          </m:e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2∗1       2∗2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        2</m:t>
                            </m:r>
                          </m:e>
                          <m:e>
                            <m:r>
                              <a:rPr lang="en-US" sz="2800" i="1" smtClean="0">
                                <a:latin typeface="Cambria Math" panose="02040503050406030204" pitchFamily="18" charset="0"/>
                              </a:rPr>
                              <m:t>2       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eqArr>
                      </m:e>
                    </m:d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9099B07-96CA-4852-BBBC-AD0A592ED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86" y="4353336"/>
                <a:ext cx="6547819" cy="715837"/>
              </a:xfrm>
              <a:prstGeom prst="rect">
                <a:avLst/>
              </a:prstGeom>
              <a:blipFill>
                <a:blip r:embed="rId4"/>
                <a:stretch>
                  <a:fillRect b="-9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425816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75DEA6-1F04-4C53-A41C-53533EDCB5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Vectors in geometric space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D5B0E0C-1787-4353-A8D7-AB766D7DF2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6536" y="1154568"/>
            <a:ext cx="6990928" cy="5226760"/>
          </a:xfrm>
        </p:spPr>
      </p:pic>
    </p:spTree>
    <p:extLst>
      <p:ext uri="{BB962C8B-B14F-4D97-AF65-F5344CB8AC3E}">
        <p14:creationId xmlns:p14="http://schemas.microsoft.com/office/powerpoint/2010/main" val="368858220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C809039-E0F0-479A-8660-D37F4F58BF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E0F0CC-221E-45F4-AAA7-37ABDC3F0E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9353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3156404" y="1372630"/>
            <a:ext cx="2376264" cy="1296144"/>
          </a:xfrm>
          <a:prstGeom prst="rect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Function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5" name="Oval 4"/>
          <p:cNvSpPr/>
          <p:nvPr/>
        </p:nvSpPr>
        <p:spPr bwMode="auto">
          <a:xfrm>
            <a:off x="6588224" y="1340768"/>
            <a:ext cx="1584176" cy="1440160"/>
          </a:xfrm>
          <a:prstGeom prst="ellips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" pitchFamily="-1" charset="0"/>
              </a:rPr>
              <a:t>Input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sp>
        <p:nvSpPr>
          <p:cNvPr id="6" name="Isosceles Triangle 5"/>
          <p:cNvSpPr/>
          <p:nvPr/>
        </p:nvSpPr>
        <p:spPr bwMode="auto">
          <a:xfrm>
            <a:off x="323528" y="1059960"/>
            <a:ext cx="1800200" cy="1584176"/>
          </a:xfrm>
          <a:prstGeom prst="triangle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dirty="0" smtClean="0">
                <a:solidFill>
                  <a:schemeClr val="tx1"/>
                </a:solidFill>
                <a:latin typeface="Times" pitchFamily="-1" charset="0"/>
              </a:rPr>
              <a:t>output</a:t>
            </a: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4" idx="3"/>
          </p:cNvCxnSpPr>
          <p:nvPr/>
        </p:nvCxnSpPr>
        <p:spPr bwMode="auto">
          <a:xfrm flipH="1" flipV="1">
            <a:off x="5532668" y="2020702"/>
            <a:ext cx="1055556" cy="40146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0" name="Straight Arrow Connector 9"/>
          <p:cNvCxnSpPr>
            <a:stCxn id="4" idx="1"/>
            <a:endCxn id="6" idx="5"/>
          </p:cNvCxnSpPr>
          <p:nvPr/>
        </p:nvCxnSpPr>
        <p:spPr bwMode="auto">
          <a:xfrm flipH="1" flipV="1">
            <a:off x="1673678" y="1852048"/>
            <a:ext cx="1482726" cy="168654"/>
          </a:xfrm>
          <a:prstGeom prst="straightConnector1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1763688" y="3501008"/>
            <a:ext cx="59766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Output = function(input)</a:t>
            </a:r>
          </a:p>
          <a:p>
            <a:r>
              <a:rPr lang="en-GB" dirty="0" smtClean="0"/>
              <a:t>Y = mean(x)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7789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63550-2EFF-4DC7-9FF8-48C3A57E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Matrices operations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BB3985E-7D83-4A68-8C4A-1883B026A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</p:spPr>
            <p:txBody>
              <a:bodyPr/>
              <a:lstStyle/>
              <a:p>
                <a:r>
                  <a:rPr lang="en-US" dirty="0"/>
                  <a:t>Addition/subtraction</a:t>
                </a:r>
              </a:p>
              <a:p>
                <a:pPr lvl="1"/>
                <a:r>
                  <a:rPr lang="en-US" dirty="0"/>
                  <a:t>Both matrices </a:t>
                </a:r>
                <a:r>
                  <a:rPr lang="en-US" b="1" u="sng" dirty="0"/>
                  <a:t>must</a:t>
                </a:r>
                <a:r>
                  <a:rPr lang="en-US" dirty="0"/>
                  <a:t> be the same size</a:t>
                </a:r>
              </a:p>
              <a:p>
                <a:pPr lvl="1"/>
                <a:r>
                  <a:rPr lang="en-US" dirty="0"/>
                  <a:t>The result has the same dimensions</a:t>
                </a:r>
              </a:p>
              <a:p>
                <a:pPr lvl="1"/>
                <a:endParaRPr lang="en-US" dirty="0"/>
              </a:p>
              <a:p>
                <a:pPr lvl="1"/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28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:r>
                  <a:rPr lang="en-US" dirty="0"/>
                  <a:t>		</a:t>
                </a:r>
                <a:r>
                  <a:rPr lang="en-US" dirty="0">
                    <a:solidFill>
                      <a:srgbClr val="FF0000"/>
                    </a:solidFill>
                  </a:rPr>
                  <a:t>Matrix dimensions must agree.</a:t>
                </a:r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BB3985E-7D83-4A68-8C4A-1883B026A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  <a:blipFill>
                <a:blip r:embed="rId2"/>
                <a:stretch>
                  <a:fillRect l="-673" t="-4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97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963550-2EFF-4DC7-9FF8-48C3A57E5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Matrices operations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="" id="{3BB3985E-7D83-4A68-8C4A-1883B026A54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</p:spPr>
            <p:txBody>
              <a:bodyPr/>
              <a:lstStyle/>
              <a:p>
                <a:r>
                  <a:rPr lang="en-US" dirty="0"/>
                  <a:t>Multiplication/division</a:t>
                </a:r>
              </a:p>
              <a:p>
                <a:pPr lvl="1"/>
                <a:r>
                  <a:rPr lang="en-US" dirty="0"/>
                  <a:t>Inner dimensions must be the same</a:t>
                </a:r>
              </a:p>
              <a:p>
                <a:pPr lvl="1"/>
                <a:r>
                  <a:rPr lang="en-US" dirty="0">
                    <a:latin typeface="+mj-lt"/>
                  </a:rPr>
                  <a:t>The result dimensions are the outward dimensions</a:t>
                </a:r>
                <a:endParaRPr lang="en-US" sz="1800" dirty="0">
                  <a:latin typeface="+mj-lt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 smtClean="0"/>
                  <a:t> </a:t>
                </a:r>
              </a:p>
              <a:p>
                <a:pPr marL="457200" lvl="1" indent="0">
                  <a:buNone/>
                </a:pPr>
                <a:endParaRPr lang="en-US" sz="28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800" i="1"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  <a:p>
                <a:pPr marL="457200" lvl="1" indent="0">
                  <a:buNone/>
                </a:pPr>
                <a:endParaRPr lang="en-US" sz="180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marL="457200" lvl="1" indent="0">
                  <a:buNone/>
                </a:pP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  <m:e>
                            <m:r>
                              <a:rPr lang="en-US" sz="28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eqArr>
                      </m:e>
                    </m:d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∗</m:t>
                    </m:r>
                    <m:d>
                      <m:dPr>
                        <m:begChr m:val="["/>
                        <m:endChr m:val="]"/>
                        <m:ctrlPr>
                          <a:rPr lang="en-US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mr>
                          <m:mr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  <m:e>
                              <m:r>
                                <a:rPr lang="en-US" sz="28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en-US" sz="2800" dirty="0">
                    <a:solidFill>
                      <a:srgbClr val="FF0000"/>
                    </a:solidFill>
                  </a:rPr>
                  <a:t> = </a:t>
                </a:r>
                <a:r>
                  <a:rPr lang="en-US" sz="1800" dirty="0">
                    <a:solidFill>
                      <a:srgbClr val="FF0000"/>
                    </a:solidFill>
                  </a:rPr>
                  <a:t>Inner matrix dimensions must agree.</a:t>
                </a:r>
              </a:p>
              <a:p>
                <a:pPr marL="457200" lvl="1" indent="0">
                  <a:buNone/>
                </a:pPr>
                <a:endParaRPr lang="en-US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sz="28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e>
                              <m:e>
                                <m:r>
                                  <a:rPr lang="en-US" sz="28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lvl="1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xmlns:a14="http://schemas.microsoft.com/office/drawing/2010/main" xmlns="" id="{3BB3985E-7D83-4A68-8C4A-1883B026A54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268413"/>
                <a:ext cx="8153400" cy="5200787"/>
              </a:xfrm>
              <a:blipFill rotWithShape="0">
                <a:blip r:embed="rId2"/>
                <a:stretch>
                  <a:fillRect l="-673" t="-469" b="-43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109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 algn="ctr"/>
            <a:r>
              <a:rPr lang="en-GB" dirty="0"/>
              <a:t/>
            </a:r>
            <a:br>
              <a:rPr lang="en-GB" dirty="0"/>
            </a:br>
            <a:r>
              <a:rPr lang="en-GB" sz="3600" dirty="0"/>
              <a:t>MATLAB = Matrix Laboratory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2800" dirty="0"/>
              <a:t>All your data in MATLAB will be in the format of a matrix</a:t>
            </a:r>
          </a:p>
          <a:p>
            <a:endParaRPr lang="en-GB" sz="3200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6340479"/>
              </p:ext>
            </p:extLst>
          </p:nvPr>
        </p:nvGraphicFramePr>
        <p:xfrm>
          <a:off x="1689583" y="2743040"/>
          <a:ext cx="5688634" cy="288032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946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8564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18564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18564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18564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</a:t>
                      </a:r>
                      <a:r>
                        <a:rPr lang="en-GB" baseline="0" dirty="0"/>
                        <a:t> 1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</a:t>
                      </a:r>
                      <a:r>
                        <a:rPr lang="en-GB" baseline="0" dirty="0"/>
                        <a:t> 2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</a:t>
                      </a:r>
                      <a:r>
                        <a:rPr lang="en-GB" baseline="0" dirty="0"/>
                        <a:t> 3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Column</a:t>
                      </a:r>
                      <a:r>
                        <a:rPr lang="en-GB" baseline="0" dirty="0"/>
                        <a:t> 4</a:t>
                      </a:r>
                      <a:endParaRPr lang="en-GB" dirty="0"/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Row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Row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Row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Row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71018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29ED75-3A9E-421F-89D6-495D9A2AE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Matrix/vector transpose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B43310-6771-4B14-B6F3-C54718D0FC1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484784"/>
            <a:ext cx="8153400" cy="2671539"/>
          </a:xfrm>
        </p:spPr>
      </p:pic>
    </p:spTree>
    <p:extLst>
      <p:ext uri="{BB962C8B-B14F-4D97-AF65-F5344CB8AC3E}">
        <p14:creationId xmlns:p14="http://schemas.microsoft.com/office/powerpoint/2010/main" val="405101414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94E7C99-6B84-4007-AD98-C8BFA09C2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Special matrices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BC493D2F-57F3-4014-998D-44ED0D1B72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5300" y="1772816"/>
            <a:ext cx="8153400" cy="2539317"/>
          </a:xfrm>
        </p:spPr>
      </p:pic>
    </p:spTree>
    <p:extLst>
      <p:ext uri="{BB962C8B-B14F-4D97-AF65-F5344CB8AC3E}">
        <p14:creationId xmlns:p14="http://schemas.microsoft.com/office/powerpoint/2010/main" val="1511513500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273350-047F-4458-83D0-504399FEB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More exercises!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3C223B8-B3F0-48F9-A287-2E25CC9F7B7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1894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4918721"/>
              </p:ext>
            </p:extLst>
          </p:nvPr>
        </p:nvGraphicFramePr>
        <p:xfrm>
          <a:off x="323528" y="620688"/>
          <a:ext cx="8136905" cy="504056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53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IQ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RT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accuracy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gender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subj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0.41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subj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0.53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subj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0.38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subj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0.40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85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6359448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eeg time serie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67" t="6452" r="7655" b="6452"/>
          <a:stretch/>
        </p:blipFill>
        <p:spPr bwMode="auto">
          <a:xfrm>
            <a:off x="539552" y="908720"/>
            <a:ext cx="7980887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33B89D0-A470-46E1-9F74-D9CB772206CD}"/>
              </a:ext>
            </a:extLst>
          </p:cNvPr>
          <p:cNvSpPr/>
          <p:nvPr/>
        </p:nvSpPr>
        <p:spPr bwMode="auto">
          <a:xfrm>
            <a:off x="2627784" y="3789040"/>
            <a:ext cx="288032" cy="864096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D4C8F5E5-DBB2-47B2-9A4B-6DA69A82CF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0074885"/>
              </p:ext>
            </p:extLst>
          </p:nvPr>
        </p:nvGraphicFramePr>
        <p:xfrm>
          <a:off x="971600" y="5301208"/>
          <a:ext cx="60960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xmlns="" val="11044458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41262843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2323247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321024554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186726539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59826318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99742365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371217491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275531938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7755579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1.5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-1.3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-0.2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0.7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07810800"/>
                  </a:ext>
                </a:extLst>
              </a:tr>
            </a:tbl>
          </a:graphicData>
        </a:graphic>
      </p:graphicFrame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2E81931-3D09-4F54-B494-C4985279A76F}"/>
              </a:ext>
            </a:extLst>
          </p:cNvPr>
          <p:cNvCxnSpPr>
            <a:cxnSpLocks/>
            <a:stCxn id="2" idx="1"/>
          </p:cNvCxnSpPr>
          <p:nvPr/>
        </p:nvCxnSpPr>
        <p:spPr bwMode="auto">
          <a:xfrm flipH="1">
            <a:off x="971600" y="4221088"/>
            <a:ext cx="1656184" cy="10801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387A403E-5A6C-4680-8169-E286D0044B80}"/>
              </a:ext>
            </a:extLst>
          </p:cNvPr>
          <p:cNvCxnSpPr>
            <a:stCxn id="2" idx="3"/>
          </p:cNvCxnSpPr>
          <p:nvPr/>
        </p:nvCxnSpPr>
        <p:spPr bwMode="auto">
          <a:xfrm>
            <a:off x="2915816" y="4221088"/>
            <a:ext cx="4151784" cy="1080120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81396774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1232417"/>
              </p:ext>
            </p:extLst>
          </p:nvPr>
        </p:nvGraphicFramePr>
        <p:xfrm>
          <a:off x="323528" y="836712"/>
          <a:ext cx="8136905" cy="4032448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5319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9592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Brain region</a:t>
                      </a:r>
                      <a:r>
                        <a:rPr lang="en-GB" sz="2400" baseline="0" dirty="0"/>
                        <a:t> 1</a:t>
                      </a:r>
                      <a:r>
                        <a:rPr lang="en-GB" sz="2400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1.11336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1.46548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1.7325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1.96574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Brain region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0.36547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0.58962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0.12547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0.35478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Brain region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2.36987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1.25896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1.32569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0.85421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85437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Screen Clippi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836712"/>
            <a:ext cx="6292410" cy="4968552"/>
          </a:xfr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539E4535-F150-4FF3-8820-D90B676592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1272483"/>
              </p:ext>
            </p:extLst>
          </p:nvPr>
        </p:nvGraphicFramePr>
        <p:xfrm>
          <a:off x="251520" y="692696"/>
          <a:ext cx="1679847" cy="131192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59949">
                  <a:extLst>
                    <a:ext uri="{9D8B030D-6E8A-4147-A177-3AD203B41FA5}">
                      <a16:colId xmlns:a16="http://schemas.microsoft.com/office/drawing/2014/main" xmlns="" val="3283434852"/>
                    </a:ext>
                  </a:extLst>
                </a:gridCol>
                <a:gridCol w="559949">
                  <a:extLst>
                    <a:ext uri="{9D8B030D-6E8A-4147-A177-3AD203B41FA5}">
                      <a16:colId xmlns:a16="http://schemas.microsoft.com/office/drawing/2014/main" xmlns="" val="350453276"/>
                    </a:ext>
                  </a:extLst>
                </a:gridCol>
                <a:gridCol w="559949">
                  <a:extLst>
                    <a:ext uri="{9D8B030D-6E8A-4147-A177-3AD203B41FA5}">
                      <a16:colId xmlns:a16="http://schemas.microsoft.com/office/drawing/2014/main" xmlns="" val="2068884140"/>
                    </a:ext>
                  </a:extLst>
                </a:gridCol>
              </a:tblGrid>
              <a:tr h="437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3485119"/>
                  </a:ext>
                </a:extLst>
              </a:tr>
              <a:tr h="437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310492"/>
                  </a:ext>
                </a:extLst>
              </a:tr>
              <a:tr h="43730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00278536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AB991D0-A408-4079-84EA-04E5FFF9F721}"/>
              </a:ext>
            </a:extLst>
          </p:cNvPr>
          <p:cNvSpPr/>
          <p:nvPr/>
        </p:nvSpPr>
        <p:spPr bwMode="auto">
          <a:xfrm>
            <a:off x="2627784" y="3320988"/>
            <a:ext cx="288032" cy="252028"/>
          </a:xfrm>
          <a:prstGeom prst="rect">
            <a:avLst/>
          </a:prstGeom>
          <a:noFill/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-1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C0977E48-687A-4F5A-AD6C-A8A6735211E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931367" y="692696"/>
            <a:ext cx="984449" cy="2628292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0E50A4CA-283D-4AB9-B78B-FDA42042CAA2}"/>
              </a:ext>
            </a:extLst>
          </p:cNvPr>
          <p:cNvCxnSpPr/>
          <p:nvPr/>
        </p:nvCxnSpPr>
        <p:spPr bwMode="auto">
          <a:xfrm flipH="1" flipV="1">
            <a:off x="251520" y="2004617"/>
            <a:ext cx="2376264" cy="1568399"/>
          </a:xfrm>
          <a:prstGeom prst="line">
            <a:avLst/>
          </a:prstGeom>
          <a:solidFill>
            <a:schemeClr val="accent1"/>
          </a:solidFill>
          <a:ln w="508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280148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3956087"/>
              </p:ext>
            </p:extLst>
          </p:nvPr>
        </p:nvGraphicFramePr>
        <p:xfrm>
          <a:off x="295147" y="442390"/>
          <a:ext cx="8064894" cy="164592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3412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8091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80919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80919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80919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46357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Time point</a:t>
                      </a:r>
                    </a:p>
                    <a:p>
                      <a:pPr algn="ctr"/>
                      <a:r>
                        <a:rPr lang="en-GB" sz="2400" dirty="0"/>
                        <a:t>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46357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dirty="0"/>
                        <a:t>Brain region</a:t>
                      </a:r>
                      <a:r>
                        <a:rPr lang="en-GB" sz="2400" baseline="0" dirty="0"/>
                        <a:t> 1</a:t>
                      </a:r>
                      <a:r>
                        <a:rPr lang="en-GB" sz="2400" dirty="0"/>
                        <a:t>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1.11336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1.46548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dirty="0"/>
                        <a:t>1.7325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1.96574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2717704"/>
            <a:ext cx="7056784" cy="3020959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35696" y="5738663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sound file =  1 row x 9000 columns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AACE93F5-B6AB-4EAA-B8B3-AEF8E07E65CA}"/>
              </a:ext>
            </a:extLst>
          </p:cNvPr>
          <p:cNvSpPr/>
          <p:nvPr/>
        </p:nvSpPr>
        <p:spPr>
          <a:xfrm>
            <a:off x="1591290" y="2103120"/>
            <a:ext cx="547260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row vector = 1 row x 4 columns</a:t>
            </a:r>
          </a:p>
        </p:txBody>
      </p:sp>
    </p:spTree>
    <p:extLst>
      <p:ext uri="{BB962C8B-B14F-4D97-AF65-F5344CB8AC3E}">
        <p14:creationId xmlns:p14="http://schemas.microsoft.com/office/powerpoint/2010/main" val="26305682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6546634"/>
              </p:ext>
            </p:extLst>
          </p:nvPr>
        </p:nvGraphicFramePr>
        <p:xfrm>
          <a:off x="395536" y="908720"/>
          <a:ext cx="2573434" cy="5040560"/>
        </p:xfrm>
        <a:graphic>
          <a:graphicData uri="http://schemas.openxmlformats.org/drawingml/2006/table">
            <a:tbl>
              <a:tblPr firstCol="1" bandRow="1">
                <a:tableStyleId>{5940675A-B579-460E-94D1-54222C63F5DA}</a:tableStyleId>
              </a:tblPr>
              <a:tblGrid>
                <a:gridCol w="11420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313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08112">
                <a:tc>
                  <a:txBody>
                    <a:bodyPr/>
                    <a:lstStyle/>
                    <a:p>
                      <a:endParaRPr lang="en-GB" sz="2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GB" sz="2000" b="1" dirty="0"/>
                        <a:t>IQ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/>
                        <a:t>subj 1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subj 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subj 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12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/>
                        <a:t>subj 4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100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22CB0E4-EA83-4FDB-9311-2601459705C6}"/>
              </a:ext>
            </a:extLst>
          </p:cNvPr>
          <p:cNvSpPr txBox="1"/>
          <p:nvPr/>
        </p:nvSpPr>
        <p:spPr>
          <a:xfrm>
            <a:off x="420332" y="364823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Column vector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4 rows x 1 column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82E937BC-5A96-4E56-9EA2-694A59C575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631834"/>
              </p:ext>
            </p:extLst>
          </p:nvPr>
        </p:nvGraphicFramePr>
        <p:xfrm>
          <a:off x="6012160" y="2492896"/>
          <a:ext cx="1103784" cy="93610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3784">
                  <a:extLst>
                    <a:ext uri="{9D8B030D-6E8A-4147-A177-3AD203B41FA5}">
                      <a16:colId xmlns:a16="http://schemas.microsoft.com/office/drawing/2014/main" xmlns="" val="1362031222"/>
                    </a:ext>
                  </a:extLst>
                </a:gridCol>
              </a:tblGrid>
              <a:tr h="936104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/>
                        <a:t>10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902160250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960B0DE0-FFC8-4934-BB90-ECB43FCD42B4}"/>
              </a:ext>
            </a:extLst>
          </p:cNvPr>
          <p:cNvSpPr txBox="1"/>
          <p:nvPr/>
        </p:nvSpPr>
        <p:spPr>
          <a:xfrm>
            <a:off x="4655840" y="134076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A scalar</a:t>
            </a:r>
          </a:p>
          <a:p>
            <a:r>
              <a:rPr lang="en-GB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1 row x 1 column</a:t>
            </a:r>
          </a:p>
        </p:txBody>
      </p:sp>
    </p:spTree>
    <p:extLst>
      <p:ext uri="{BB962C8B-B14F-4D97-AF65-F5344CB8AC3E}">
        <p14:creationId xmlns:p14="http://schemas.microsoft.com/office/powerpoint/2010/main" val="56577530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To analyse your data, you will need to be able to handle matrices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To handle matrices, you need to follow some mathematical rules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sz="2800" dirty="0"/>
              <a:t>Results = data * matrix</a:t>
            </a:r>
          </a:p>
          <a:p>
            <a:pPr marL="0" indent="0" algn="ctr"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6447459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U WARM GRAY Powerpoint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Powerpoint_template_CT_WG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owerpoint_template_CT_WG10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owerpoint_template_CT_WG10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RC slides template">
  <a:themeElements>
    <a:clrScheme name="MRC">
      <a:dk1>
        <a:sysClr val="windowText" lastClr="000000"/>
      </a:dk1>
      <a:lt1>
        <a:sysClr val="window" lastClr="FFFFFF"/>
      </a:lt1>
      <a:dk2>
        <a:srgbClr val="21677E"/>
      </a:dk2>
      <a:lt2>
        <a:srgbClr val="EEECE1"/>
      </a:lt2>
      <a:accent1>
        <a:srgbClr val="8A7967"/>
      </a:accent1>
      <a:accent2>
        <a:srgbClr val="21677E"/>
      </a:accent2>
      <a:accent3>
        <a:srgbClr val="6A3B77"/>
      </a:accent3>
      <a:accent4>
        <a:srgbClr val="822F5A"/>
      </a:accent4>
      <a:accent5>
        <a:srgbClr val="D07232"/>
      </a:accent5>
      <a:accent6>
        <a:srgbClr val="B5D334"/>
      </a:accent6>
      <a:hlink>
        <a:srgbClr val="21677E"/>
      </a:hlink>
      <a:folHlink>
        <a:srgbClr val="6A3B77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508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-1" charset="0"/>
          </a:defRPr>
        </a:defPPr>
      </a:lstStyle>
    </a:lnDef>
  </a:objectDefaults>
  <a:extraClrSchemeLst>
    <a:extraClrScheme>
      <a:clrScheme name="MRC slides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RC slides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RC slides 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MRC_CBU_Cambridge_presentation (2)</Template>
  <TotalTime>8586</TotalTime>
  <Words>381</Words>
  <Application>Microsoft Office PowerPoint</Application>
  <PresentationFormat>On-screen Show (4:3)</PresentationFormat>
  <Paragraphs>178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ＭＳ Ｐゴシック</vt:lpstr>
      <vt:lpstr>Arial</vt:lpstr>
      <vt:lpstr>Cambria Math</vt:lpstr>
      <vt:lpstr>Times</vt:lpstr>
      <vt:lpstr>Times New Roman</vt:lpstr>
      <vt:lpstr>Verdana</vt:lpstr>
      <vt:lpstr>EU WARM GRAY Powerpoint Template</vt:lpstr>
      <vt:lpstr>Office Theme</vt:lpstr>
      <vt:lpstr>MRC slides template</vt:lpstr>
      <vt:lpstr>PowerPoint Presentation</vt:lpstr>
      <vt:lpstr> MATLAB = Matrix Laboratory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Scalars</vt:lpstr>
      <vt:lpstr>Scalars &amp; Vectors</vt:lpstr>
      <vt:lpstr>Vectors &amp; vectors</vt:lpstr>
      <vt:lpstr>Vectors multiplication</vt:lpstr>
      <vt:lpstr>Vectors in geometric space</vt:lpstr>
      <vt:lpstr>Exercise 1</vt:lpstr>
      <vt:lpstr>PowerPoint Presentation</vt:lpstr>
      <vt:lpstr>Matrices operations</vt:lpstr>
      <vt:lpstr>Matrices operations</vt:lpstr>
      <vt:lpstr>Matrix/vector transpose</vt:lpstr>
      <vt:lpstr>Special matrices</vt:lpstr>
      <vt:lpstr>More exercises!</vt:lpstr>
    </vt:vector>
  </TitlesOfParts>
  <Company>Medical Research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Moataz Assem</dc:creator>
  <cp:lastModifiedBy>Moataz Assem</cp:lastModifiedBy>
  <cp:revision>40</cp:revision>
  <cp:lastPrinted>2002-07-16T15:27:40Z</cp:lastPrinted>
  <dcterms:created xsi:type="dcterms:W3CDTF">2018-10-18T16:55:36Z</dcterms:created>
  <dcterms:modified xsi:type="dcterms:W3CDTF">2019-11-06T09:34:50Z</dcterms:modified>
</cp:coreProperties>
</file>