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7A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605" autoAdjust="0"/>
    <p:restoredTop sz="94660"/>
  </p:normalViewPr>
  <p:slideViewPr>
    <p:cSldViewPr snapToGrid="0">
      <p:cViewPr varScale="1">
        <p:scale>
          <a:sx n="94" d="100"/>
          <a:sy n="94" d="100"/>
        </p:scale>
        <p:origin x="78" y="3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2F466-D559-454B-BD6E-28E21B1AF6B7}" type="datetimeFigureOut">
              <a:rPr lang="en-GB" smtClean="0"/>
              <a:t>25/03/2019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E419DF-937A-4964-A90E-1EE0345F2E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33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9126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4037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7419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1370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624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7888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7625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9600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499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194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659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75443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1169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1783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2980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462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24157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64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1061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3161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7263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3543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0321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1011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90468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3358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05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353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96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0457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5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911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9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BF0018-C91C-C54F-8FA5-51685180A2D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39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82D41B-BBDC-5F43-942B-83D648C3903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32" y="136698"/>
            <a:ext cx="1422515" cy="94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180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91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785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3C7EF32-8ABF-2246-82B2-2D7DCB4FED3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436092" y="107603"/>
            <a:ext cx="634893" cy="1363048"/>
            <a:chOff x="11369645" y="-40133"/>
            <a:chExt cx="793613" cy="1703810"/>
          </a:xfrm>
        </p:grpSpPr>
        <p:pic>
          <p:nvPicPr>
            <p:cNvPr id="9" name="Picture 2" descr="C:\$$work\Projects - Current\MRC CBU Directorship 2018\download.png">
              <a:extLst>
                <a:ext uri="{FF2B5EF4-FFF2-40B4-BE49-F238E27FC236}">
                  <a16:creationId xmlns:a16="http://schemas.microsoft.com/office/drawing/2014/main" id="{477E9866-F6A1-5848-9275-E2F3245AE37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9645" y="-40133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B8CCB94-0CF0-2442-B92C-9D8188E9582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r="81091"/>
            <a:stretch/>
          </p:blipFill>
          <p:spPr>
            <a:xfrm>
              <a:off x="11371258" y="793410"/>
              <a:ext cx="792000" cy="87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4907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FC8006-BDD0-B746-B773-B27BFE4CC6CE}"/>
              </a:ext>
            </a:extLst>
          </p:cNvPr>
          <p:cNvGrpSpPr/>
          <p:nvPr userDrawn="1"/>
        </p:nvGrpSpPr>
        <p:grpSpPr>
          <a:xfrm>
            <a:off x="18811" y="7331"/>
            <a:ext cx="1404000" cy="1022958"/>
            <a:chOff x="25081" y="7331"/>
            <a:chExt cx="1872000" cy="1022958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E501D7B-17BC-9A45-98C5-B760CD136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10" y="655191"/>
              <a:ext cx="1804445" cy="37509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931131-6A45-3540-897A-A4805C3F688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7" t="31086" r="80810" b="30001"/>
            <a:stretch/>
          </p:blipFill>
          <p:spPr>
            <a:xfrm>
              <a:off x="25081" y="7331"/>
              <a:ext cx="1872000" cy="64260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527413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01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908E37-32EC-DA4C-B7E7-BDD6715365E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48682" y="59885"/>
            <a:ext cx="476170" cy="1363048"/>
            <a:chOff x="11369645" y="-40133"/>
            <a:chExt cx="793613" cy="1703810"/>
          </a:xfrm>
        </p:grpSpPr>
        <p:pic>
          <p:nvPicPr>
            <p:cNvPr id="11" name="Picture 2" descr="C:\$$work\Projects - Current\MRC CBU Directorship 2018\download.png">
              <a:extLst>
                <a:ext uri="{FF2B5EF4-FFF2-40B4-BE49-F238E27FC236}">
                  <a16:creationId xmlns:a16="http://schemas.microsoft.com/office/drawing/2014/main" id="{00A33FA4-4D32-464C-8CF0-C57415B57D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9645" y="-40133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5A150F39-917A-3047-8F27-8B291F8F58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r="81091"/>
            <a:stretch/>
          </p:blipFill>
          <p:spPr>
            <a:xfrm>
              <a:off x="11371258" y="793410"/>
              <a:ext cx="792000" cy="87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53595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5C21D68-B1FE-EC4F-9A57-D537CE3AF74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48682" y="59885"/>
            <a:ext cx="476170" cy="1363048"/>
            <a:chOff x="11369645" y="-40133"/>
            <a:chExt cx="793613" cy="1703810"/>
          </a:xfrm>
        </p:grpSpPr>
        <p:pic>
          <p:nvPicPr>
            <p:cNvPr id="7" name="Picture 2" descr="C:\$$work\Projects - Current\MRC CBU Directorship 2018\download.png">
              <a:extLst>
                <a:ext uri="{FF2B5EF4-FFF2-40B4-BE49-F238E27FC236}">
                  <a16:creationId xmlns:a16="http://schemas.microsoft.com/office/drawing/2014/main" id="{434CEE8A-F8F3-3B4A-A3A4-845FD0DAF9F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9645" y="-40133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51BDE1A-1CDC-CC42-9C66-826DB2FB56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r="81091"/>
            <a:stretch/>
          </p:blipFill>
          <p:spPr>
            <a:xfrm>
              <a:off x="11371258" y="793410"/>
              <a:ext cx="792000" cy="87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3643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188996D-6C88-AF45-A54A-316AF9AE66B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48682" y="59885"/>
            <a:ext cx="476170" cy="1363048"/>
            <a:chOff x="11369645" y="-40133"/>
            <a:chExt cx="793613" cy="1703810"/>
          </a:xfrm>
        </p:grpSpPr>
        <p:pic>
          <p:nvPicPr>
            <p:cNvPr id="6" name="Picture 2" descr="C:\$$work\Projects - Current\MRC CBU Directorship 2018\download.png">
              <a:extLst>
                <a:ext uri="{FF2B5EF4-FFF2-40B4-BE49-F238E27FC236}">
                  <a16:creationId xmlns:a16="http://schemas.microsoft.com/office/drawing/2014/main" id="{17CB90DB-0DA9-6542-8019-C2A44C7087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9645" y="-40133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BF1747F-43CF-354F-A406-35A71D2F46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r="81091"/>
            <a:stretch/>
          </p:blipFill>
          <p:spPr>
            <a:xfrm>
              <a:off x="11371258" y="793410"/>
              <a:ext cx="792000" cy="87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51271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9B237CE-A7DC-9946-802B-5DDDF46ADEE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48682" y="59885"/>
            <a:ext cx="476170" cy="1363048"/>
            <a:chOff x="11369645" y="-40133"/>
            <a:chExt cx="793613" cy="1703810"/>
          </a:xfrm>
        </p:grpSpPr>
        <p:pic>
          <p:nvPicPr>
            <p:cNvPr id="9" name="Picture 2" descr="C:\$$work\Projects - Current\MRC CBU Directorship 2018\download.png">
              <a:extLst>
                <a:ext uri="{FF2B5EF4-FFF2-40B4-BE49-F238E27FC236}">
                  <a16:creationId xmlns:a16="http://schemas.microsoft.com/office/drawing/2014/main" id="{A8EC781D-8012-9045-A9AD-B0988DE556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9645" y="-40133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E4BF66E-553E-1F4C-96A3-8A8C7B1693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r="81091"/>
            <a:stretch/>
          </p:blipFill>
          <p:spPr>
            <a:xfrm>
              <a:off x="11371258" y="793410"/>
              <a:ext cx="792000" cy="87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3012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201C99E-33CF-7D46-99D2-E3EB38F425C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8648682" y="59885"/>
            <a:ext cx="476170" cy="1363048"/>
            <a:chOff x="11369645" y="-40133"/>
            <a:chExt cx="793613" cy="1703810"/>
          </a:xfrm>
        </p:grpSpPr>
        <p:pic>
          <p:nvPicPr>
            <p:cNvPr id="9" name="Picture 2" descr="C:\$$work\Projects - Current\MRC CBU Directorship 2018\download.png">
              <a:extLst>
                <a:ext uri="{FF2B5EF4-FFF2-40B4-BE49-F238E27FC236}">
                  <a16:creationId xmlns:a16="http://schemas.microsoft.com/office/drawing/2014/main" id="{2A104E2F-F562-DD4B-84CA-A81A76A26DA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9645" y="-40133"/>
              <a:ext cx="756000" cy="756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080F59B-27D4-6F44-9F9A-A8B5F177A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8" r="81091"/>
            <a:stretch/>
          </p:blipFill>
          <p:spPr>
            <a:xfrm>
              <a:off x="11371258" y="793410"/>
              <a:ext cx="792000" cy="87026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6598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3/25/2019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87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4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jpeg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JoPwQpBU9w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47.png"/><Relationship Id="rId7" Type="http://schemas.openxmlformats.org/officeDocument/2006/relationships/image" Target="../media/image45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jpeg"/><Relationship Id="rId4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lumenlearning.com/boundless-chemistry/chapter/the-history-of-the-periodic-table/" TargetMode="Externa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7284" y="9053"/>
            <a:ext cx="7446716" cy="1232079"/>
          </a:xfrm>
          <a:prstGeom prst="rect">
            <a:avLst/>
          </a:prstGeom>
        </p:spPr>
      </p:pic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545209" y="3212976"/>
            <a:ext cx="8102600" cy="2729978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0" bIns="0"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 dirty="0" smtClean="0">
                <a:solidFill>
                  <a:srgbClr val="21677E"/>
                </a:solidFill>
              </a:rPr>
              <a:t>A Field Day:</a:t>
            </a:r>
          </a:p>
          <a:p>
            <a:pPr algn="ctr"/>
            <a:r>
              <a:rPr lang="en-GB" sz="4000" b="1" dirty="0" smtClean="0">
                <a:solidFill>
                  <a:srgbClr val="21677E"/>
                </a:solidFill>
              </a:rPr>
              <a:t>Some Physics You May Find Useful</a:t>
            </a:r>
          </a:p>
          <a:p>
            <a:pPr algn="ctr"/>
            <a:r>
              <a:rPr lang="en-US" sz="2800" dirty="0" smtClean="0">
                <a:latin typeface="Arial"/>
                <a:cs typeface="Arial"/>
              </a:rPr>
              <a:t>Olaf Hauk</a:t>
            </a:r>
            <a:endParaRPr lang="en-US" sz="2800" dirty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2000" dirty="0" smtClean="0">
                <a:latin typeface="Arial"/>
                <a:cs typeface="Arial"/>
              </a:rPr>
              <a:t>olaf.hauk@mrc-cbu.cam.ac.uk</a:t>
            </a:r>
            <a:endParaRPr lang="en-US" sz="2000" dirty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endParaRPr lang="en-US" sz="1600" dirty="0" smtClean="0">
              <a:latin typeface="Arial"/>
              <a:cs typeface="Arial"/>
            </a:endParaRP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en-US" sz="1600" dirty="0" smtClean="0">
                <a:latin typeface="Arial"/>
                <a:cs typeface="Arial"/>
              </a:rPr>
              <a:t>Introduction to Neuroimaging Methods, 1.4.2019</a:t>
            </a:r>
            <a:endParaRPr lang="en-US" sz="1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1428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3" name="Group 1"/>
          <p:cNvGrpSpPr>
            <a:grpSpLocks/>
          </p:cNvGrpSpPr>
          <p:nvPr/>
        </p:nvGrpSpPr>
        <p:grpSpPr bwMode="auto">
          <a:xfrm>
            <a:off x="1048694" y="1484784"/>
            <a:ext cx="1327794" cy="1163502"/>
            <a:chOff x="1907704" y="1011080"/>
            <a:chExt cx="1909497" cy="1672750"/>
          </a:xfrm>
        </p:grpSpPr>
        <p:pic>
          <p:nvPicPr>
            <p:cNvPr id="24605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20768" y="1839279"/>
              <a:ext cx="422276" cy="8445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06" name="Text Box 10"/>
            <p:cNvSpPr txBox="1">
              <a:spLocks noChangeArrowheads="1"/>
            </p:cNvSpPr>
            <p:nvPr/>
          </p:nvSpPr>
          <p:spPr bwMode="auto">
            <a:xfrm>
              <a:off x="1907704" y="1011080"/>
              <a:ext cx="1909497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Household Batteries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~ 1-12 V</a:t>
              </a:r>
            </a:p>
          </p:txBody>
        </p:sp>
      </p:grpSp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1032527" y="2767528"/>
            <a:ext cx="1385236" cy="1268813"/>
            <a:chOff x="3062730" y="2422942"/>
            <a:chExt cx="1991251" cy="1822943"/>
          </a:xfrm>
        </p:grpSpPr>
        <p:pic>
          <p:nvPicPr>
            <p:cNvPr id="24603" name="Picture 11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19500" y="3166387"/>
              <a:ext cx="887412" cy="10794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04" name="Text Box 12"/>
            <p:cNvSpPr txBox="1">
              <a:spLocks noChangeArrowheads="1"/>
            </p:cNvSpPr>
            <p:nvPr/>
          </p:nvSpPr>
          <p:spPr bwMode="auto">
            <a:xfrm>
              <a:off x="3062730" y="2422942"/>
              <a:ext cx="1991251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  <a:latin typeface="Times New Roman" pitchFamily="18" charset="0"/>
                </a:rPr>
                <a:t>Membrane Potentials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>
                  <a:solidFill>
                    <a:schemeClr val="tx1"/>
                  </a:solidFill>
                  <a:latin typeface="Times New Roman" pitchFamily="18" charset="0"/>
                </a:rPr>
                <a:t>~ 70 mV</a:t>
              </a:r>
            </a:p>
          </p:txBody>
        </p:sp>
      </p:grpSp>
      <p:grpSp>
        <p:nvGrpSpPr>
          <p:cNvPr id="25605" name="Group 4"/>
          <p:cNvGrpSpPr>
            <a:grpSpLocks/>
          </p:cNvGrpSpPr>
          <p:nvPr/>
        </p:nvGrpSpPr>
        <p:grpSpPr bwMode="auto">
          <a:xfrm>
            <a:off x="1253261" y="5479931"/>
            <a:ext cx="870467" cy="901397"/>
            <a:chOff x="85899" y="5373216"/>
            <a:chExt cx="1250950" cy="1296144"/>
          </a:xfrm>
        </p:grpSpPr>
        <p:pic>
          <p:nvPicPr>
            <p:cNvPr id="24601" name="Picture 26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899" y="5907360"/>
              <a:ext cx="1250950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02" name="Text Box 27"/>
            <p:cNvSpPr txBox="1">
              <a:spLocks noChangeArrowheads="1"/>
            </p:cNvSpPr>
            <p:nvPr/>
          </p:nvSpPr>
          <p:spPr bwMode="auto">
            <a:xfrm>
              <a:off x="195046" y="5373216"/>
              <a:ext cx="1032655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ERPs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~ 1-10 </a:t>
              </a:r>
              <a:r>
                <a:rPr lang="el-GR" alt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μ</a:t>
              </a: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</a:t>
              </a:r>
              <a:endParaRPr lang="el-GR" alt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5606" name="Group 3"/>
          <p:cNvGrpSpPr>
            <a:grpSpLocks/>
          </p:cNvGrpSpPr>
          <p:nvPr/>
        </p:nvGrpSpPr>
        <p:grpSpPr bwMode="auto">
          <a:xfrm>
            <a:off x="1434013" y="4332657"/>
            <a:ext cx="545699" cy="1004670"/>
            <a:chOff x="2025804" y="4146719"/>
            <a:chExt cx="784225" cy="1443817"/>
          </a:xfrm>
        </p:grpSpPr>
        <p:pic>
          <p:nvPicPr>
            <p:cNvPr id="24599" name="Picture 28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5804" y="4814249"/>
              <a:ext cx="784225" cy="776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600" name="Text Box 29"/>
            <p:cNvSpPr txBox="1">
              <a:spLocks noChangeArrowheads="1"/>
            </p:cNvSpPr>
            <p:nvPr/>
          </p:nvSpPr>
          <p:spPr bwMode="auto">
            <a:xfrm>
              <a:off x="2039448" y="4146719"/>
              <a:ext cx="75693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ECG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~ 1mV</a:t>
              </a:r>
            </a:p>
          </p:txBody>
        </p:sp>
      </p:grp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574980" y="1991742"/>
            <a:ext cx="178622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Copper (resistivity 17n</a:t>
            </a:r>
            <a:r>
              <a:rPr lang="el-GR" altLang="en-US" sz="1600" dirty="0">
                <a:solidFill>
                  <a:schemeClr val="tx1"/>
                </a:solidFill>
                <a:latin typeface="Times New Roman" pitchFamily="18" charset="0"/>
              </a:rPr>
              <a:t>Ω</a:t>
            </a: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*m)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Wire (10m, 1 mm</a:t>
            </a:r>
            <a:r>
              <a:rPr lang="en-GB" altLang="en-US" sz="1600" baseline="30000" dirty="0">
                <a:solidFill>
                  <a:schemeClr val="tx1"/>
                </a:solidFill>
                <a:latin typeface="Times New Roman" pitchFamily="18" charset="0"/>
              </a:rPr>
              <a:t>2</a:t>
            </a: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~ 0.2 </a:t>
            </a:r>
            <a:r>
              <a:rPr lang="el-GR" altLang="en-US" sz="1600" dirty="0">
                <a:solidFill>
                  <a:schemeClr val="tx1"/>
                </a:solidFill>
                <a:latin typeface="Times New Roman" pitchFamily="18" charset="0"/>
              </a:rPr>
              <a:t>Ω</a:t>
            </a: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 ~ 5 S </a:t>
            </a:r>
          </a:p>
        </p:txBody>
      </p:sp>
      <p:pic>
        <p:nvPicPr>
          <p:cNvPr id="25611" name="Picture 6" descr="http://cfnewsads.thomasnet.com/images/large/824/8249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470" y="2156752"/>
            <a:ext cx="585467" cy="6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5612" name="Group 7"/>
          <p:cNvGrpSpPr>
            <a:grpSpLocks/>
          </p:cNvGrpSpPr>
          <p:nvPr/>
        </p:nvGrpSpPr>
        <p:grpSpPr bwMode="auto">
          <a:xfrm>
            <a:off x="3645319" y="3553459"/>
            <a:ext cx="2026517" cy="2139816"/>
            <a:chOff x="2730769" y="2386516"/>
            <a:chExt cx="3623923" cy="3826513"/>
          </a:xfrm>
        </p:grpSpPr>
        <p:grpSp>
          <p:nvGrpSpPr>
            <p:cNvPr id="24594" name="Group 29"/>
            <p:cNvGrpSpPr>
              <a:grpSpLocks/>
            </p:cNvGrpSpPr>
            <p:nvPr/>
          </p:nvGrpSpPr>
          <p:grpSpPr bwMode="auto">
            <a:xfrm>
              <a:off x="2730769" y="3384750"/>
              <a:ext cx="3623923" cy="2828279"/>
              <a:chOff x="4920186" y="3661317"/>
              <a:chExt cx="3623923" cy="2828279"/>
            </a:xfrm>
          </p:grpSpPr>
          <p:pic>
            <p:nvPicPr>
              <p:cNvPr id="24597" name="Picture 2" descr="http://www.sourcesignal.com/sfFEM2.p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8104" y="3661317"/>
                <a:ext cx="2448086" cy="25292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598" name="TextBox 9"/>
              <p:cNvSpPr txBox="1">
                <a:spLocks noChangeArrowheads="1"/>
              </p:cNvSpPr>
              <p:nvPr/>
            </p:nvSpPr>
            <p:spPr bwMode="auto">
              <a:xfrm>
                <a:off x="4920186" y="6104330"/>
                <a:ext cx="3623923" cy="385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800" dirty="0">
                    <a:solidFill>
                      <a:schemeClr val="tx1"/>
                    </a:solidFill>
                    <a:latin typeface="Times New Roman" pitchFamily="18" charset="0"/>
                  </a:rPr>
                  <a:t>http://www.sourcesignal.com/mrviewer.html</a:t>
                </a:r>
              </a:p>
            </p:txBody>
          </p:sp>
        </p:grpSp>
        <p:sp>
          <p:nvSpPr>
            <p:cNvPr id="24595" name="Text Box 10"/>
            <p:cNvSpPr txBox="1">
              <a:spLocks noChangeArrowheads="1"/>
            </p:cNvSpPr>
            <p:nvPr/>
          </p:nvSpPr>
          <p:spPr bwMode="auto">
            <a:xfrm>
              <a:off x="3426290" y="2772820"/>
              <a:ext cx="2378071" cy="42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 err="1">
                  <a:solidFill>
                    <a:schemeClr val="tx1"/>
                  </a:solidFill>
                  <a:latin typeface="Times New Roman" pitchFamily="18" charset="0"/>
                </a:rPr>
                <a:t>Brain+scalp</a:t>
              </a: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 ~ 1 </a:t>
              </a:r>
              <a:r>
                <a:rPr lang="el-GR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Ω</a:t>
              </a: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m </a:t>
              </a:r>
            </a:p>
          </p:txBody>
        </p:sp>
        <p:sp>
          <p:nvSpPr>
            <p:cNvPr id="24596" name="Text Box 10"/>
            <p:cNvSpPr txBox="1">
              <a:spLocks noChangeArrowheads="1"/>
            </p:cNvSpPr>
            <p:nvPr/>
          </p:nvSpPr>
          <p:spPr bwMode="auto">
            <a:xfrm>
              <a:off x="3560387" y="2386516"/>
              <a:ext cx="1807588" cy="4212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Skull ~ 70 </a:t>
              </a:r>
              <a:r>
                <a:rPr lang="el-GR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Ω</a:t>
              </a:r>
              <a:r>
                <a:rPr lang="en-GB" altLang="en-US" sz="1600" dirty="0">
                  <a:solidFill>
                    <a:schemeClr val="tx1"/>
                  </a:solidFill>
                  <a:latin typeface="Times New Roman" pitchFamily="18" charset="0"/>
                </a:rPr>
                <a:t>m </a:t>
              </a:r>
            </a:p>
          </p:txBody>
        </p:sp>
      </p:grpSp>
      <p:pic>
        <p:nvPicPr>
          <p:cNvPr id="25613" name="Picture 6" descr="http://cfnewsads.thomasnet.com/images/large/824/82498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508" y="2502720"/>
            <a:ext cx="585467" cy="695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4" name="Text Box 10"/>
          <p:cNvSpPr txBox="1">
            <a:spLocks noChangeArrowheads="1"/>
          </p:cNvSpPr>
          <p:nvPr/>
        </p:nvSpPr>
        <p:spPr bwMode="auto">
          <a:xfrm>
            <a:off x="7093847" y="2003356"/>
            <a:ext cx="934537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Voltage 1V -&gt;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Current 5A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  <a:latin typeface="Times New Roman" pitchFamily="18" charset="0"/>
              </a:rPr>
              <a:t>(short circuit)</a:t>
            </a:r>
          </a:p>
        </p:txBody>
      </p:sp>
      <p:grpSp>
        <p:nvGrpSpPr>
          <p:cNvPr id="25615" name="Group 8"/>
          <p:cNvGrpSpPr>
            <a:grpSpLocks/>
          </p:cNvGrpSpPr>
          <p:nvPr/>
        </p:nvGrpSpPr>
        <p:grpSpPr bwMode="auto">
          <a:xfrm>
            <a:off x="6192321" y="3789040"/>
            <a:ext cx="2916183" cy="2577788"/>
            <a:chOff x="5244388" y="2996952"/>
            <a:chExt cx="4190979" cy="3705068"/>
          </a:xfrm>
        </p:grpSpPr>
        <p:pic>
          <p:nvPicPr>
            <p:cNvPr id="24592" name="Picture 8" descr="http://www.physics.ohio-state.edu/%7Ep616/safety/fatal_current.gif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2996952"/>
              <a:ext cx="1258506" cy="34058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93" name="TextBox 9"/>
            <p:cNvSpPr txBox="1">
              <a:spLocks noChangeArrowheads="1"/>
            </p:cNvSpPr>
            <p:nvPr/>
          </p:nvSpPr>
          <p:spPr bwMode="auto">
            <a:xfrm>
              <a:off x="5244388" y="6392361"/>
              <a:ext cx="4190979" cy="309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dirty="0">
                  <a:solidFill>
                    <a:schemeClr val="tx1"/>
                  </a:solidFill>
                  <a:latin typeface="Times New Roman" pitchFamily="18" charset="0"/>
                </a:rPr>
                <a:t>http://www.physics.ohio-state.edu/~p616/safety/fatal_current.html</a:t>
              </a:r>
            </a:p>
          </p:txBody>
        </p:sp>
      </p:grpSp>
      <p:sp>
        <p:nvSpPr>
          <p:cNvPr id="34" name="Title 1"/>
          <p:cNvSpPr txBox="1">
            <a:spLocks/>
          </p:cNvSpPr>
          <p:nvPr/>
        </p:nvSpPr>
        <p:spPr>
          <a:xfrm>
            <a:off x="395536" y="458788"/>
            <a:ext cx="8291264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Examples of Voltages, Currents and Resistance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358190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8" grpId="0"/>
      <p:bldP spid="256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4" name="Group 2"/>
          <p:cNvGrpSpPr>
            <a:grpSpLocks/>
          </p:cNvGrpSpPr>
          <p:nvPr/>
        </p:nvGrpSpPr>
        <p:grpSpPr bwMode="auto">
          <a:xfrm>
            <a:off x="2331837" y="2266017"/>
            <a:ext cx="4036285" cy="3127583"/>
            <a:chOff x="1664281" y="1556792"/>
            <a:chExt cx="5576282" cy="4320480"/>
          </a:xfrm>
        </p:grpSpPr>
        <p:pic>
          <p:nvPicPr>
            <p:cNvPr id="25606" name="Picture 2" descr="http://www.arts.uwaterloo.ca/%7Ebfleming/psych261/image25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688" y="1556792"/>
              <a:ext cx="5476875" cy="4114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607" name="TextBox 9"/>
            <p:cNvSpPr txBox="1">
              <a:spLocks noChangeArrowheads="1"/>
            </p:cNvSpPr>
            <p:nvPr/>
          </p:nvSpPr>
          <p:spPr bwMode="auto">
            <a:xfrm>
              <a:off x="1664281" y="5600273"/>
              <a:ext cx="4287972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dirty="0">
                  <a:solidFill>
                    <a:schemeClr val="tx1"/>
                  </a:solidFill>
                  <a:latin typeface="Times New Roman" pitchFamily="18" charset="0"/>
                </a:rPr>
                <a:t>http://www.arts.uwaterloo.ca/~bfleming/psych261/lec4se21.htm</a:t>
              </a:r>
            </a:p>
          </p:txBody>
        </p:sp>
      </p:grpSp>
      <p:sp>
        <p:nvSpPr>
          <p:cNvPr id="25605" name="TextBox 1"/>
          <p:cNvSpPr txBox="1">
            <a:spLocks noChangeArrowheads="1"/>
          </p:cNvSpPr>
          <p:nvPr/>
        </p:nvSpPr>
        <p:spPr bwMode="auto">
          <a:xfrm>
            <a:off x="250825" y="1486744"/>
            <a:ext cx="8502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Action potentials are caused by active cellular mechanisms,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not passive “</a:t>
            </a:r>
            <a:r>
              <a:rPr lang="en-GB" altLang="en-US" sz="1800" dirty="0" err="1">
                <a:solidFill>
                  <a:schemeClr val="tx1"/>
                </a:solidFill>
              </a:rPr>
              <a:t>Ohmic</a:t>
            </a:r>
            <a:r>
              <a:rPr lang="en-GB" altLang="en-US" sz="1800" dirty="0">
                <a:solidFill>
                  <a:schemeClr val="tx1"/>
                </a:solidFill>
              </a:rPr>
              <a:t>” currents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Nerves Are Not Wires</a:t>
            </a:r>
            <a:endParaRPr lang="en-US" sz="2000" b="1" kern="0" dirty="0"/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132080" y="5703144"/>
            <a:ext cx="8502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Electric energy travels at ~ speed of light.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Electrons’ drift speed ~ centimetre per second (copper wire).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Action potentials ~ 10-50 meters per second.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61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633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323528" y="1446982"/>
            <a:ext cx="850265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800" dirty="0" smtClean="0"/>
              <a:t>Charges can act on each other without a conducting medium between them.</a:t>
            </a:r>
          </a:p>
          <a:p>
            <a:pPr eaLnBrk="1" hangingPunct="1">
              <a:defRPr/>
            </a:pPr>
            <a:endParaRPr lang="en-GB" sz="1800" dirty="0" smtClean="0"/>
          </a:p>
          <a:p>
            <a:pPr marL="285750" indent="-285750" eaLnBrk="1" hangingPunct="1">
              <a:buFont typeface="Symbol" pitchFamily="18" charset="2"/>
              <a:buChar char="Þ"/>
              <a:defRPr/>
            </a:pPr>
            <a:r>
              <a:rPr lang="en-GB" sz="1800" dirty="0" smtClean="0"/>
              <a:t>Electric field</a:t>
            </a:r>
          </a:p>
          <a:p>
            <a:pPr marL="285750" indent="-285750" eaLnBrk="1" hangingPunct="1">
              <a:buFont typeface="Symbol" pitchFamily="18" charset="2"/>
              <a:buChar char="Þ"/>
              <a:defRPr/>
            </a:pPr>
            <a:endParaRPr lang="en-GB" sz="1800" dirty="0"/>
          </a:p>
          <a:p>
            <a:pPr marL="285750" indent="-285750" eaLnBrk="1" hangingPunct="1">
              <a:buFont typeface="Symbol" pitchFamily="18" charset="2"/>
              <a:buChar char="Þ"/>
              <a:defRPr/>
            </a:pPr>
            <a:r>
              <a:rPr lang="en-GB" sz="1800" dirty="0" smtClean="0"/>
              <a:t>Electric field lines: The path along which a positive charge would travel.</a:t>
            </a:r>
            <a:endParaRPr lang="en-GB" dirty="0" smtClean="0"/>
          </a:p>
        </p:txBody>
      </p:sp>
      <p:pic>
        <p:nvPicPr>
          <p:cNvPr id="26629" name="Picture 2" descr="dipole.gif (3504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088" y="3147417"/>
            <a:ext cx="28575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Box 9"/>
          <p:cNvSpPr txBox="1">
            <a:spLocks noChangeArrowheads="1"/>
          </p:cNvSpPr>
          <p:nvPr/>
        </p:nvSpPr>
        <p:spPr bwMode="auto">
          <a:xfrm>
            <a:off x="4222750" y="6597650"/>
            <a:ext cx="484346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  <a:latin typeface="Times New Roman" pitchFamily="18" charset="0"/>
              </a:rPr>
              <a:t>http://labman.phys.utk.edu/phys222core/modules/m1/Electric%20field.htm</a:t>
            </a:r>
          </a:p>
        </p:txBody>
      </p:sp>
      <p:grpSp>
        <p:nvGrpSpPr>
          <p:cNvPr id="26631" name="Group 8"/>
          <p:cNvGrpSpPr>
            <a:grpSpLocks/>
          </p:cNvGrpSpPr>
          <p:nvPr/>
        </p:nvGrpSpPr>
        <p:grpSpPr bwMode="auto">
          <a:xfrm>
            <a:off x="1727200" y="3256954"/>
            <a:ext cx="1800225" cy="1790700"/>
            <a:chOff x="1716260" y="4662634"/>
            <a:chExt cx="1800226" cy="1790702"/>
          </a:xfrm>
        </p:grpSpPr>
        <p:sp>
          <p:nvSpPr>
            <p:cNvPr id="8" name="Rectangle 7"/>
            <p:cNvSpPr/>
            <p:nvPr/>
          </p:nvSpPr>
          <p:spPr>
            <a:xfrm>
              <a:off x="1716260" y="4662634"/>
              <a:ext cx="1800226" cy="17907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26634" name="Picture 6" descr="http://hyperphysics.phy-astr.gsu.edu/hbase/magnetic/imgmag/esou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260" y="4662634"/>
              <a:ext cx="1800225" cy="179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extBox 1"/>
          <p:cNvSpPr txBox="1">
            <a:spLocks noChangeArrowheads="1"/>
          </p:cNvSpPr>
          <p:nvPr/>
        </p:nvSpPr>
        <p:spPr bwMode="auto">
          <a:xfrm>
            <a:off x="323528" y="5530006"/>
            <a:ext cx="850265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GB" sz="1800" dirty="0" smtClean="0"/>
              <a:t>When a conductor is placed into an electric field, charges move along field lines.</a:t>
            </a:r>
          </a:p>
          <a:p>
            <a:pPr eaLnBrk="1" hangingPunct="1">
              <a:defRPr/>
            </a:pPr>
            <a:endParaRPr lang="en-GB" sz="1800" dirty="0"/>
          </a:p>
          <a:p>
            <a:pPr marL="342900" indent="-342900" eaLnBrk="1" hangingPunct="1">
              <a:buFont typeface="Symbol" pitchFamily="18" charset="2"/>
              <a:buChar char="Þ"/>
              <a:defRPr/>
            </a:pPr>
            <a:r>
              <a:rPr lang="en-GB" sz="1800" dirty="0" smtClean="0"/>
              <a:t>Current density:   J = </a:t>
            </a:r>
            <a:r>
              <a:rPr lang="el-GR" sz="1800" dirty="0" smtClean="0"/>
              <a:t>σ</a:t>
            </a:r>
            <a:r>
              <a:rPr lang="en-GB" sz="1800" dirty="0" smtClean="0"/>
              <a:t>E   </a:t>
            </a:r>
            <a:r>
              <a:rPr lang="en-GB" sz="1800" i="1" dirty="0" smtClean="0"/>
              <a:t>(conductivity * electric field strength)</a:t>
            </a:r>
            <a:endParaRPr lang="en-GB" i="1" dirty="0" smtClean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Electric Fields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74222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50" name="Group 5"/>
          <p:cNvGrpSpPr>
            <a:grpSpLocks/>
          </p:cNvGrpSpPr>
          <p:nvPr/>
        </p:nvGrpSpPr>
        <p:grpSpPr bwMode="auto">
          <a:xfrm>
            <a:off x="465138" y="2723406"/>
            <a:ext cx="3063875" cy="2676525"/>
            <a:chOff x="1622425" y="779463"/>
            <a:chExt cx="6081713" cy="5313362"/>
          </a:xfrm>
        </p:grpSpPr>
        <p:pic>
          <p:nvPicPr>
            <p:cNvPr id="27658" name="Picture 11" descr="besahead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3713" y="892175"/>
              <a:ext cx="5688012" cy="5200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7659" name="Group 47"/>
            <p:cNvGrpSpPr>
              <a:grpSpLocks/>
            </p:cNvGrpSpPr>
            <p:nvPr/>
          </p:nvGrpSpPr>
          <p:grpSpPr bwMode="auto">
            <a:xfrm>
              <a:off x="2362200" y="1608138"/>
              <a:ext cx="4044950" cy="3333750"/>
              <a:chOff x="1579" y="1013"/>
              <a:chExt cx="2548" cy="2100"/>
            </a:xfrm>
          </p:grpSpPr>
          <p:sp>
            <p:nvSpPr>
              <p:cNvPr id="27672" name="Freeform 12"/>
              <p:cNvSpPr>
                <a:spLocks/>
              </p:cNvSpPr>
              <p:nvPr/>
            </p:nvSpPr>
            <p:spPr bwMode="auto">
              <a:xfrm>
                <a:off x="2879" y="1246"/>
                <a:ext cx="983" cy="1641"/>
              </a:xfrm>
              <a:custGeom>
                <a:avLst/>
                <a:gdLst>
                  <a:gd name="T0" fmla="*/ 0 w 983"/>
                  <a:gd name="T1" fmla="*/ 190 h 1641"/>
                  <a:gd name="T2" fmla="*/ 408 w 983"/>
                  <a:gd name="T3" fmla="*/ 8 h 1641"/>
                  <a:gd name="T4" fmla="*/ 726 w 983"/>
                  <a:gd name="T5" fmla="*/ 144 h 1641"/>
                  <a:gd name="T6" fmla="*/ 953 w 983"/>
                  <a:gd name="T7" fmla="*/ 734 h 1641"/>
                  <a:gd name="T8" fmla="*/ 545 w 983"/>
                  <a:gd name="T9" fmla="*/ 1550 h 1641"/>
                  <a:gd name="T10" fmla="*/ 227 w 983"/>
                  <a:gd name="T11" fmla="*/ 1278 h 1641"/>
                  <a:gd name="T12" fmla="*/ 182 w 983"/>
                  <a:gd name="T13" fmla="*/ 1233 h 164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83"/>
                  <a:gd name="T22" fmla="*/ 0 h 1641"/>
                  <a:gd name="T23" fmla="*/ 983 w 983"/>
                  <a:gd name="T24" fmla="*/ 1641 h 164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83" h="1641">
                    <a:moveTo>
                      <a:pt x="0" y="190"/>
                    </a:moveTo>
                    <a:cubicBezTo>
                      <a:pt x="143" y="103"/>
                      <a:pt x="287" y="16"/>
                      <a:pt x="408" y="8"/>
                    </a:cubicBezTo>
                    <a:cubicBezTo>
                      <a:pt x="529" y="0"/>
                      <a:pt x="635" y="23"/>
                      <a:pt x="726" y="144"/>
                    </a:cubicBezTo>
                    <a:cubicBezTo>
                      <a:pt x="817" y="265"/>
                      <a:pt x="983" y="500"/>
                      <a:pt x="953" y="734"/>
                    </a:cubicBezTo>
                    <a:cubicBezTo>
                      <a:pt x="923" y="968"/>
                      <a:pt x="666" y="1459"/>
                      <a:pt x="545" y="1550"/>
                    </a:cubicBezTo>
                    <a:cubicBezTo>
                      <a:pt x="424" y="1641"/>
                      <a:pt x="288" y="1331"/>
                      <a:pt x="227" y="1278"/>
                    </a:cubicBezTo>
                    <a:cubicBezTo>
                      <a:pt x="166" y="1225"/>
                      <a:pt x="174" y="1229"/>
                      <a:pt x="182" y="1233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3" name="Freeform 14"/>
              <p:cNvSpPr>
                <a:spLocks/>
              </p:cNvSpPr>
              <p:nvPr/>
            </p:nvSpPr>
            <p:spPr bwMode="auto">
              <a:xfrm>
                <a:off x="1821" y="1194"/>
                <a:ext cx="1042" cy="1678"/>
              </a:xfrm>
              <a:custGeom>
                <a:avLst/>
                <a:gdLst>
                  <a:gd name="T0" fmla="*/ 967 w 1042"/>
                  <a:gd name="T1" fmla="*/ 242 h 1678"/>
                  <a:gd name="T2" fmla="*/ 605 w 1042"/>
                  <a:gd name="T3" fmla="*/ 15 h 1678"/>
                  <a:gd name="T4" fmla="*/ 196 w 1042"/>
                  <a:gd name="T5" fmla="*/ 332 h 1678"/>
                  <a:gd name="T6" fmla="*/ 15 w 1042"/>
                  <a:gd name="T7" fmla="*/ 695 h 1678"/>
                  <a:gd name="T8" fmla="*/ 106 w 1042"/>
                  <a:gd name="T9" fmla="*/ 1239 h 1678"/>
                  <a:gd name="T10" fmla="*/ 559 w 1042"/>
                  <a:gd name="T11" fmla="*/ 1648 h 1678"/>
                  <a:gd name="T12" fmla="*/ 967 w 1042"/>
                  <a:gd name="T13" fmla="*/ 1421 h 1678"/>
                  <a:gd name="T14" fmla="*/ 1013 w 1042"/>
                  <a:gd name="T15" fmla="*/ 1330 h 167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42"/>
                  <a:gd name="T25" fmla="*/ 0 h 1678"/>
                  <a:gd name="T26" fmla="*/ 1042 w 1042"/>
                  <a:gd name="T27" fmla="*/ 1678 h 167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42" h="1678">
                    <a:moveTo>
                      <a:pt x="967" y="242"/>
                    </a:moveTo>
                    <a:cubicBezTo>
                      <a:pt x="850" y="121"/>
                      <a:pt x="733" y="0"/>
                      <a:pt x="605" y="15"/>
                    </a:cubicBezTo>
                    <a:cubicBezTo>
                      <a:pt x="477" y="30"/>
                      <a:pt x="294" y="219"/>
                      <a:pt x="196" y="332"/>
                    </a:cubicBezTo>
                    <a:cubicBezTo>
                      <a:pt x="98" y="445"/>
                      <a:pt x="30" y="544"/>
                      <a:pt x="15" y="695"/>
                    </a:cubicBezTo>
                    <a:cubicBezTo>
                      <a:pt x="0" y="846"/>
                      <a:pt x="15" y="1080"/>
                      <a:pt x="106" y="1239"/>
                    </a:cubicBezTo>
                    <a:cubicBezTo>
                      <a:pt x="197" y="1398"/>
                      <a:pt x="416" y="1618"/>
                      <a:pt x="559" y="1648"/>
                    </a:cubicBezTo>
                    <a:cubicBezTo>
                      <a:pt x="702" y="1678"/>
                      <a:pt x="892" y="1474"/>
                      <a:pt x="967" y="1421"/>
                    </a:cubicBezTo>
                    <a:cubicBezTo>
                      <a:pt x="1042" y="1368"/>
                      <a:pt x="1005" y="1345"/>
                      <a:pt x="1013" y="1330"/>
                    </a:cubicBezTo>
                  </a:path>
                </a:pathLst>
              </a:custGeom>
              <a:noFill/>
              <a:ln w="254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4" name="Freeform 15"/>
              <p:cNvSpPr>
                <a:spLocks/>
              </p:cNvSpPr>
              <p:nvPr/>
            </p:nvSpPr>
            <p:spPr bwMode="auto">
              <a:xfrm>
                <a:off x="2002" y="1345"/>
                <a:ext cx="696" cy="1262"/>
              </a:xfrm>
              <a:custGeom>
                <a:avLst/>
                <a:gdLst>
                  <a:gd name="T0" fmla="*/ 696 w 696"/>
                  <a:gd name="T1" fmla="*/ 91 h 1262"/>
                  <a:gd name="T2" fmla="*/ 333 w 696"/>
                  <a:gd name="T3" fmla="*/ 45 h 1262"/>
                  <a:gd name="T4" fmla="*/ 61 w 696"/>
                  <a:gd name="T5" fmla="*/ 363 h 1262"/>
                  <a:gd name="T6" fmla="*/ 15 w 696"/>
                  <a:gd name="T7" fmla="*/ 726 h 1262"/>
                  <a:gd name="T8" fmla="*/ 151 w 696"/>
                  <a:gd name="T9" fmla="*/ 1179 h 1262"/>
                  <a:gd name="T10" fmla="*/ 424 w 696"/>
                  <a:gd name="T11" fmla="*/ 1225 h 1262"/>
                  <a:gd name="T12" fmla="*/ 650 w 696"/>
                  <a:gd name="T13" fmla="*/ 1134 h 12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696"/>
                  <a:gd name="T22" fmla="*/ 0 h 1262"/>
                  <a:gd name="T23" fmla="*/ 696 w 696"/>
                  <a:gd name="T24" fmla="*/ 1262 h 1262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696" h="1262">
                    <a:moveTo>
                      <a:pt x="696" y="91"/>
                    </a:moveTo>
                    <a:cubicBezTo>
                      <a:pt x="567" y="45"/>
                      <a:pt x="439" y="0"/>
                      <a:pt x="333" y="45"/>
                    </a:cubicBezTo>
                    <a:cubicBezTo>
                      <a:pt x="227" y="90"/>
                      <a:pt x="114" y="250"/>
                      <a:pt x="61" y="363"/>
                    </a:cubicBezTo>
                    <a:cubicBezTo>
                      <a:pt x="8" y="476"/>
                      <a:pt x="0" y="590"/>
                      <a:pt x="15" y="726"/>
                    </a:cubicBezTo>
                    <a:cubicBezTo>
                      <a:pt x="30" y="862"/>
                      <a:pt x="83" y="1096"/>
                      <a:pt x="151" y="1179"/>
                    </a:cubicBezTo>
                    <a:cubicBezTo>
                      <a:pt x="219" y="1262"/>
                      <a:pt x="341" y="1232"/>
                      <a:pt x="424" y="1225"/>
                    </a:cubicBezTo>
                    <a:cubicBezTo>
                      <a:pt x="507" y="1218"/>
                      <a:pt x="578" y="1176"/>
                      <a:pt x="650" y="1134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5" name="Freeform 16"/>
              <p:cNvSpPr>
                <a:spLocks/>
              </p:cNvSpPr>
              <p:nvPr/>
            </p:nvSpPr>
            <p:spPr bwMode="auto">
              <a:xfrm>
                <a:off x="3106" y="1307"/>
                <a:ext cx="499" cy="1270"/>
              </a:xfrm>
              <a:custGeom>
                <a:avLst/>
                <a:gdLst>
                  <a:gd name="T0" fmla="*/ 0 w 499"/>
                  <a:gd name="T1" fmla="*/ 129 h 1270"/>
                  <a:gd name="T2" fmla="*/ 272 w 499"/>
                  <a:gd name="T3" fmla="*/ 38 h 1270"/>
                  <a:gd name="T4" fmla="*/ 454 w 499"/>
                  <a:gd name="T5" fmla="*/ 355 h 1270"/>
                  <a:gd name="T6" fmla="*/ 499 w 499"/>
                  <a:gd name="T7" fmla="*/ 673 h 1270"/>
                  <a:gd name="T8" fmla="*/ 454 w 499"/>
                  <a:gd name="T9" fmla="*/ 945 h 1270"/>
                  <a:gd name="T10" fmla="*/ 318 w 499"/>
                  <a:gd name="T11" fmla="*/ 1217 h 1270"/>
                  <a:gd name="T12" fmla="*/ 227 w 499"/>
                  <a:gd name="T13" fmla="*/ 1263 h 1270"/>
                  <a:gd name="T14" fmla="*/ 45 w 499"/>
                  <a:gd name="T15" fmla="*/ 1172 h 127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99"/>
                  <a:gd name="T25" fmla="*/ 0 h 1270"/>
                  <a:gd name="T26" fmla="*/ 499 w 499"/>
                  <a:gd name="T27" fmla="*/ 1270 h 127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99" h="1270">
                    <a:moveTo>
                      <a:pt x="0" y="129"/>
                    </a:moveTo>
                    <a:cubicBezTo>
                      <a:pt x="98" y="64"/>
                      <a:pt x="196" y="0"/>
                      <a:pt x="272" y="38"/>
                    </a:cubicBezTo>
                    <a:cubicBezTo>
                      <a:pt x="348" y="76"/>
                      <a:pt x="416" y="249"/>
                      <a:pt x="454" y="355"/>
                    </a:cubicBezTo>
                    <a:cubicBezTo>
                      <a:pt x="492" y="461"/>
                      <a:pt x="499" y="575"/>
                      <a:pt x="499" y="673"/>
                    </a:cubicBezTo>
                    <a:cubicBezTo>
                      <a:pt x="499" y="771"/>
                      <a:pt x="484" y="854"/>
                      <a:pt x="454" y="945"/>
                    </a:cubicBezTo>
                    <a:cubicBezTo>
                      <a:pt x="424" y="1036"/>
                      <a:pt x="356" y="1164"/>
                      <a:pt x="318" y="1217"/>
                    </a:cubicBezTo>
                    <a:cubicBezTo>
                      <a:pt x="280" y="1270"/>
                      <a:pt x="272" y="1270"/>
                      <a:pt x="227" y="1263"/>
                    </a:cubicBezTo>
                    <a:cubicBezTo>
                      <a:pt x="182" y="1256"/>
                      <a:pt x="113" y="1214"/>
                      <a:pt x="45" y="1172"/>
                    </a:cubicBezTo>
                  </a:path>
                </a:pathLst>
              </a:cu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6" name="Freeform 17"/>
              <p:cNvSpPr>
                <a:spLocks/>
              </p:cNvSpPr>
              <p:nvPr/>
            </p:nvSpPr>
            <p:spPr bwMode="auto">
              <a:xfrm>
                <a:off x="1579" y="1013"/>
                <a:ext cx="1376" cy="2100"/>
              </a:xfrm>
              <a:custGeom>
                <a:avLst/>
                <a:gdLst>
                  <a:gd name="T0" fmla="*/ 1255 w 1376"/>
                  <a:gd name="T1" fmla="*/ 377 h 2100"/>
                  <a:gd name="T2" fmla="*/ 1028 w 1376"/>
                  <a:gd name="T3" fmla="*/ 60 h 2100"/>
                  <a:gd name="T4" fmla="*/ 620 w 1376"/>
                  <a:gd name="T5" fmla="*/ 60 h 2100"/>
                  <a:gd name="T6" fmla="*/ 212 w 1376"/>
                  <a:gd name="T7" fmla="*/ 423 h 2100"/>
                  <a:gd name="T8" fmla="*/ 30 w 1376"/>
                  <a:gd name="T9" fmla="*/ 831 h 2100"/>
                  <a:gd name="T10" fmla="*/ 30 w 1376"/>
                  <a:gd name="T11" fmla="*/ 1239 h 2100"/>
                  <a:gd name="T12" fmla="*/ 166 w 1376"/>
                  <a:gd name="T13" fmla="*/ 1829 h 2100"/>
                  <a:gd name="T14" fmla="*/ 438 w 1376"/>
                  <a:gd name="T15" fmla="*/ 2055 h 2100"/>
                  <a:gd name="T16" fmla="*/ 892 w 1376"/>
                  <a:gd name="T17" fmla="*/ 2055 h 2100"/>
                  <a:gd name="T18" fmla="*/ 1300 w 1376"/>
                  <a:gd name="T19" fmla="*/ 1783 h 2100"/>
                  <a:gd name="T20" fmla="*/ 1346 w 1376"/>
                  <a:gd name="T21" fmla="*/ 1511 h 21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76"/>
                  <a:gd name="T34" fmla="*/ 0 h 2100"/>
                  <a:gd name="T35" fmla="*/ 1376 w 1376"/>
                  <a:gd name="T36" fmla="*/ 2100 h 2100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76" h="2100">
                    <a:moveTo>
                      <a:pt x="1255" y="377"/>
                    </a:moveTo>
                    <a:cubicBezTo>
                      <a:pt x="1194" y="245"/>
                      <a:pt x="1134" y="113"/>
                      <a:pt x="1028" y="60"/>
                    </a:cubicBezTo>
                    <a:cubicBezTo>
                      <a:pt x="922" y="7"/>
                      <a:pt x="756" y="0"/>
                      <a:pt x="620" y="60"/>
                    </a:cubicBezTo>
                    <a:cubicBezTo>
                      <a:pt x="484" y="120"/>
                      <a:pt x="310" y="295"/>
                      <a:pt x="212" y="423"/>
                    </a:cubicBezTo>
                    <a:cubicBezTo>
                      <a:pt x="114" y="551"/>
                      <a:pt x="60" y="695"/>
                      <a:pt x="30" y="831"/>
                    </a:cubicBezTo>
                    <a:cubicBezTo>
                      <a:pt x="0" y="967"/>
                      <a:pt x="7" y="1073"/>
                      <a:pt x="30" y="1239"/>
                    </a:cubicBezTo>
                    <a:cubicBezTo>
                      <a:pt x="53" y="1405"/>
                      <a:pt x="98" y="1693"/>
                      <a:pt x="166" y="1829"/>
                    </a:cubicBezTo>
                    <a:cubicBezTo>
                      <a:pt x="234" y="1965"/>
                      <a:pt x="317" y="2017"/>
                      <a:pt x="438" y="2055"/>
                    </a:cubicBezTo>
                    <a:cubicBezTo>
                      <a:pt x="559" y="2093"/>
                      <a:pt x="748" y="2100"/>
                      <a:pt x="892" y="2055"/>
                    </a:cubicBezTo>
                    <a:cubicBezTo>
                      <a:pt x="1036" y="2010"/>
                      <a:pt x="1224" y="1874"/>
                      <a:pt x="1300" y="1783"/>
                    </a:cubicBezTo>
                    <a:cubicBezTo>
                      <a:pt x="1376" y="1692"/>
                      <a:pt x="1361" y="1601"/>
                      <a:pt x="1346" y="1511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7" name="Freeform 19"/>
              <p:cNvSpPr>
                <a:spLocks/>
              </p:cNvSpPr>
              <p:nvPr/>
            </p:nvSpPr>
            <p:spPr bwMode="auto">
              <a:xfrm>
                <a:off x="2879" y="1028"/>
                <a:ext cx="1248" cy="2078"/>
              </a:xfrm>
              <a:custGeom>
                <a:avLst/>
                <a:gdLst>
                  <a:gd name="T0" fmla="*/ 0 w 1248"/>
                  <a:gd name="T1" fmla="*/ 317 h 2078"/>
                  <a:gd name="T2" fmla="*/ 136 w 1248"/>
                  <a:gd name="T3" fmla="*/ 45 h 2078"/>
                  <a:gd name="T4" fmla="*/ 590 w 1248"/>
                  <a:gd name="T5" fmla="*/ 45 h 2078"/>
                  <a:gd name="T6" fmla="*/ 998 w 1248"/>
                  <a:gd name="T7" fmla="*/ 271 h 2078"/>
                  <a:gd name="T8" fmla="*/ 1225 w 1248"/>
                  <a:gd name="T9" fmla="*/ 861 h 2078"/>
                  <a:gd name="T10" fmla="*/ 1134 w 1248"/>
                  <a:gd name="T11" fmla="*/ 1405 h 2078"/>
                  <a:gd name="T12" fmla="*/ 907 w 1248"/>
                  <a:gd name="T13" fmla="*/ 1768 h 2078"/>
                  <a:gd name="T14" fmla="*/ 590 w 1248"/>
                  <a:gd name="T15" fmla="*/ 2040 h 2078"/>
                  <a:gd name="T16" fmla="*/ 227 w 1248"/>
                  <a:gd name="T17" fmla="*/ 1995 h 2078"/>
                  <a:gd name="T18" fmla="*/ 136 w 1248"/>
                  <a:gd name="T19" fmla="*/ 1542 h 20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48"/>
                  <a:gd name="T31" fmla="*/ 0 h 2078"/>
                  <a:gd name="T32" fmla="*/ 1248 w 1248"/>
                  <a:gd name="T33" fmla="*/ 2078 h 2078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48" h="2078">
                    <a:moveTo>
                      <a:pt x="0" y="317"/>
                    </a:moveTo>
                    <a:cubicBezTo>
                      <a:pt x="19" y="203"/>
                      <a:pt x="38" y="90"/>
                      <a:pt x="136" y="45"/>
                    </a:cubicBezTo>
                    <a:cubicBezTo>
                      <a:pt x="234" y="0"/>
                      <a:pt x="446" y="7"/>
                      <a:pt x="590" y="45"/>
                    </a:cubicBezTo>
                    <a:cubicBezTo>
                      <a:pt x="734" y="83"/>
                      <a:pt x="892" y="135"/>
                      <a:pt x="998" y="271"/>
                    </a:cubicBezTo>
                    <a:cubicBezTo>
                      <a:pt x="1104" y="407"/>
                      <a:pt x="1202" y="672"/>
                      <a:pt x="1225" y="861"/>
                    </a:cubicBezTo>
                    <a:cubicBezTo>
                      <a:pt x="1248" y="1050"/>
                      <a:pt x="1187" y="1254"/>
                      <a:pt x="1134" y="1405"/>
                    </a:cubicBezTo>
                    <a:cubicBezTo>
                      <a:pt x="1081" y="1556"/>
                      <a:pt x="998" y="1662"/>
                      <a:pt x="907" y="1768"/>
                    </a:cubicBezTo>
                    <a:cubicBezTo>
                      <a:pt x="816" y="1874"/>
                      <a:pt x="703" y="2002"/>
                      <a:pt x="590" y="2040"/>
                    </a:cubicBezTo>
                    <a:cubicBezTo>
                      <a:pt x="477" y="2078"/>
                      <a:pt x="303" y="2078"/>
                      <a:pt x="227" y="1995"/>
                    </a:cubicBezTo>
                    <a:cubicBezTo>
                      <a:pt x="151" y="1912"/>
                      <a:pt x="151" y="1617"/>
                      <a:pt x="136" y="1542"/>
                    </a:cubicBezTo>
                  </a:path>
                </a:pathLst>
              </a:custGeom>
              <a:noFill/>
              <a:ln w="127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27678" name="AutoShape 34"/>
              <p:cNvSpPr>
                <a:spLocks noChangeArrowheads="1"/>
              </p:cNvSpPr>
              <p:nvPr/>
            </p:nvSpPr>
            <p:spPr bwMode="auto">
              <a:xfrm rot="3693862">
                <a:off x="3140" y="1332"/>
                <a:ext cx="77" cy="12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9" name="AutoShape 35"/>
              <p:cNvSpPr>
                <a:spLocks noChangeArrowheads="1"/>
              </p:cNvSpPr>
              <p:nvPr/>
            </p:nvSpPr>
            <p:spPr bwMode="auto">
              <a:xfrm rot="3693862">
                <a:off x="2910" y="1352"/>
                <a:ext cx="61" cy="9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0" name="AutoShape 36"/>
              <p:cNvSpPr>
                <a:spLocks noChangeArrowheads="1"/>
              </p:cNvSpPr>
              <p:nvPr/>
            </p:nvSpPr>
            <p:spPr bwMode="auto">
              <a:xfrm rot="720000">
                <a:off x="2869" y="1245"/>
                <a:ext cx="50" cy="7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1" name="AutoShape 37"/>
              <p:cNvSpPr>
                <a:spLocks noChangeArrowheads="1"/>
              </p:cNvSpPr>
              <p:nvPr/>
            </p:nvSpPr>
            <p:spPr bwMode="auto">
              <a:xfrm rot="-1920000">
                <a:off x="2771" y="1282"/>
                <a:ext cx="50" cy="7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2" name="AutoShape 38"/>
              <p:cNvSpPr>
                <a:spLocks noChangeArrowheads="1"/>
              </p:cNvSpPr>
              <p:nvPr/>
            </p:nvSpPr>
            <p:spPr bwMode="auto">
              <a:xfrm rot="-3120000">
                <a:off x="2693" y="1328"/>
                <a:ext cx="61" cy="97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83" name="AutoShape 39"/>
              <p:cNvSpPr>
                <a:spLocks noChangeArrowheads="1"/>
              </p:cNvSpPr>
              <p:nvPr/>
            </p:nvSpPr>
            <p:spPr bwMode="auto">
              <a:xfrm rot="-4320000">
                <a:off x="2566" y="1342"/>
                <a:ext cx="77" cy="122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grpSp>
          <p:nvGrpSpPr>
            <p:cNvPr id="27660" name="Group 4"/>
            <p:cNvGrpSpPr>
              <a:grpSpLocks/>
            </p:cNvGrpSpPr>
            <p:nvPr/>
          </p:nvGrpSpPr>
          <p:grpSpPr bwMode="auto">
            <a:xfrm>
              <a:off x="3509964" y="2108200"/>
              <a:ext cx="1782763" cy="2427288"/>
              <a:chOff x="2271" y="584"/>
              <a:chExt cx="1123" cy="1529"/>
            </a:xfrm>
          </p:grpSpPr>
          <p:pic>
            <p:nvPicPr>
              <p:cNvPr id="27669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04" y="816"/>
                <a:ext cx="1090" cy="7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70" name="Text Box 6"/>
              <p:cNvSpPr txBox="1">
                <a:spLocks noChangeArrowheads="1"/>
              </p:cNvSpPr>
              <p:nvPr/>
            </p:nvSpPr>
            <p:spPr bwMode="auto">
              <a:xfrm>
                <a:off x="2285" y="584"/>
                <a:ext cx="231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7671" name="Text Box 7"/>
              <p:cNvSpPr txBox="1">
                <a:spLocks noChangeArrowheads="1"/>
              </p:cNvSpPr>
              <p:nvPr/>
            </p:nvSpPr>
            <p:spPr bwMode="auto">
              <a:xfrm>
                <a:off x="2271" y="1536"/>
                <a:ext cx="231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 b="1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  <p:pic>
          <p:nvPicPr>
            <p:cNvPr id="27661" name="Picture 9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2113" y="2667000"/>
              <a:ext cx="422275" cy="844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62" name="AutoShape 21"/>
            <p:cNvSpPr>
              <a:spLocks noChangeArrowheads="1"/>
            </p:cNvSpPr>
            <p:nvPr/>
          </p:nvSpPr>
          <p:spPr bwMode="auto">
            <a:xfrm rot="10800000">
              <a:off x="4310063" y="2749550"/>
              <a:ext cx="211137" cy="688975"/>
            </a:xfrm>
            <a:prstGeom prst="downArrow">
              <a:avLst>
                <a:gd name="adj1" fmla="val 50000"/>
                <a:gd name="adj2" fmla="val 81579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GB" alt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7663" name="Group 26"/>
            <p:cNvGrpSpPr>
              <a:grpSpLocks/>
            </p:cNvGrpSpPr>
            <p:nvPr/>
          </p:nvGrpSpPr>
          <p:grpSpPr bwMode="auto">
            <a:xfrm>
              <a:off x="4425950" y="836613"/>
              <a:ext cx="3278188" cy="2087563"/>
              <a:chOff x="2653" y="437"/>
              <a:chExt cx="2065" cy="1315"/>
            </a:xfrm>
          </p:grpSpPr>
          <p:sp>
            <p:nvSpPr>
              <p:cNvPr id="27667" name="Text Box 23"/>
              <p:cNvSpPr txBox="1">
                <a:spLocks noChangeArrowheads="1"/>
              </p:cNvSpPr>
              <p:nvPr/>
            </p:nvSpPr>
            <p:spPr bwMode="auto">
              <a:xfrm>
                <a:off x="3549" y="437"/>
                <a:ext cx="1169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chemeClr val="tx1"/>
                    </a:solidFill>
                    <a:latin typeface="Times New Roman" pitchFamily="18" charset="0"/>
                  </a:rPr>
                  <a:t>“Primary”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chemeClr val="tx1"/>
                    </a:solidFill>
                    <a:latin typeface="Times New Roman" pitchFamily="18" charset="0"/>
                  </a:rPr>
                  <a:t>Current</a:t>
                </a:r>
              </a:p>
            </p:txBody>
          </p:sp>
          <p:sp>
            <p:nvSpPr>
              <p:cNvPr id="27668" name="Line 25"/>
              <p:cNvSpPr>
                <a:spLocks noChangeShapeType="1"/>
              </p:cNvSpPr>
              <p:nvPr/>
            </p:nvSpPr>
            <p:spPr bwMode="auto">
              <a:xfrm flipH="1">
                <a:off x="2653" y="845"/>
                <a:ext cx="1134" cy="90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  <p:grpSp>
          <p:nvGrpSpPr>
            <p:cNvPr id="27664" name="Group 30"/>
            <p:cNvGrpSpPr>
              <a:grpSpLocks/>
            </p:cNvGrpSpPr>
            <p:nvPr/>
          </p:nvGrpSpPr>
          <p:grpSpPr bwMode="auto">
            <a:xfrm>
              <a:off x="1622425" y="779463"/>
              <a:ext cx="1662113" cy="1855788"/>
              <a:chOff x="887" y="401"/>
              <a:chExt cx="1047" cy="1169"/>
            </a:xfrm>
          </p:grpSpPr>
          <p:sp>
            <p:nvSpPr>
              <p:cNvPr id="27665" name="Text Box 28"/>
              <p:cNvSpPr txBox="1">
                <a:spLocks noChangeArrowheads="1"/>
              </p:cNvSpPr>
              <p:nvPr/>
            </p:nvSpPr>
            <p:spPr bwMode="auto">
              <a:xfrm>
                <a:off x="887" y="401"/>
                <a:ext cx="1047" cy="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chemeClr val="tx1"/>
                    </a:solidFill>
                    <a:latin typeface="Times New Roman" pitchFamily="18" charset="0"/>
                  </a:rPr>
                  <a:t>“Volume”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>
                    <a:solidFill>
                      <a:schemeClr val="tx1"/>
                    </a:solidFill>
                    <a:latin typeface="Times New Roman" pitchFamily="18" charset="0"/>
                  </a:rPr>
                  <a:t>Current</a:t>
                </a:r>
              </a:p>
            </p:txBody>
          </p:sp>
          <p:sp>
            <p:nvSpPr>
              <p:cNvPr id="27666" name="Line 29"/>
              <p:cNvSpPr>
                <a:spLocks noChangeShapeType="1"/>
              </p:cNvSpPr>
              <p:nvPr/>
            </p:nvSpPr>
            <p:spPr bwMode="auto">
              <a:xfrm>
                <a:off x="1610" y="845"/>
                <a:ext cx="227" cy="72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GB"/>
              </a:p>
            </p:txBody>
          </p:sp>
        </p:grpSp>
      </p:grpSp>
      <p:sp>
        <p:nvSpPr>
          <p:cNvPr id="27653" name="TextBox 9"/>
          <p:cNvSpPr txBox="1">
            <a:spLocks noChangeArrowheads="1"/>
          </p:cNvSpPr>
          <p:nvPr/>
        </p:nvSpPr>
        <p:spPr bwMode="auto">
          <a:xfrm>
            <a:off x="3779838" y="6192317"/>
            <a:ext cx="5502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200">
                <a:solidFill>
                  <a:schemeClr val="tx1"/>
                </a:solidFill>
                <a:latin typeface="Times New Roman" pitchFamily="18" charset="0"/>
              </a:rPr>
              <a:t>http://neurocritic.blogspot.co.uk/2012/04/tdcs-symposium-stimulates-giant-brain.html</a:t>
            </a:r>
          </a:p>
        </p:txBody>
      </p:sp>
      <p:sp>
        <p:nvSpPr>
          <p:cNvPr id="27654" name="TextBox 1"/>
          <p:cNvSpPr txBox="1">
            <a:spLocks noChangeArrowheads="1"/>
          </p:cNvSpPr>
          <p:nvPr/>
        </p:nvSpPr>
        <p:spPr bwMode="auto">
          <a:xfrm>
            <a:off x="750888" y="2134443"/>
            <a:ext cx="23812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EEG/MEG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“Volume Conduction”</a:t>
            </a:r>
            <a:endParaRPr lang="en-GB" altLang="en-US" sz="2400">
              <a:solidFill>
                <a:schemeClr val="tx1"/>
              </a:solidFill>
            </a:endParaRPr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514850" y="2132856"/>
            <a:ext cx="3810000" cy="2928937"/>
            <a:chOff x="4514850" y="1268413"/>
            <a:chExt cx="3810000" cy="2928937"/>
          </a:xfrm>
        </p:grpSpPr>
        <p:pic>
          <p:nvPicPr>
            <p:cNvPr id="27656" name="Picture 2" descr="http://1.bp.blogspot.com/-zbQBnsR7tU4/T4ENBoOvlCI/AAAAAAAAFYs/wBSL2u5NGis/s400/Figure%2B5%2B%2528George%2B%2526%2BAston-Jones%2529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4850" y="2273300"/>
              <a:ext cx="3810000" cy="1924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657" name="TextBox 1"/>
            <p:cNvSpPr txBox="1">
              <a:spLocks noChangeArrowheads="1"/>
            </p:cNvSpPr>
            <p:nvPr/>
          </p:nvSpPr>
          <p:spPr bwMode="auto">
            <a:xfrm>
              <a:off x="5003800" y="1268413"/>
              <a:ext cx="2670175" cy="739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chemeClr val="tx1"/>
                  </a:solidFill>
                </a:rPr>
                <a:t>tDCS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</a:rPr>
                <a:t>Transcracial direct current stimulation</a:t>
              </a:r>
            </a:p>
          </p:txBody>
        </p:sp>
      </p:grpSp>
      <p:sp>
        <p:nvSpPr>
          <p:cNvPr id="39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Example: Current Flow In The Head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332913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TextBox 1"/>
          <p:cNvSpPr txBox="1">
            <a:spLocks noChangeArrowheads="1"/>
          </p:cNvSpPr>
          <p:nvPr/>
        </p:nvSpPr>
        <p:spPr bwMode="auto">
          <a:xfrm>
            <a:off x="300038" y="1474937"/>
            <a:ext cx="85026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For a single charge: Electric field decreases with squared </a:t>
            </a:r>
            <a:r>
              <a:rPr lang="en-GB" altLang="en-US" sz="1800" dirty="0" smtClean="0">
                <a:solidFill>
                  <a:schemeClr val="tx1"/>
                </a:solidFill>
              </a:rPr>
              <a:t>distance (in vacuum)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grpSp>
        <p:nvGrpSpPr>
          <p:cNvPr id="28678" name="Group 8"/>
          <p:cNvGrpSpPr>
            <a:grpSpLocks/>
          </p:cNvGrpSpPr>
          <p:nvPr/>
        </p:nvGrpSpPr>
        <p:grpSpPr bwMode="auto">
          <a:xfrm>
            <a:off x="2543252" y="1926332"/>
            <a:ext cx="1800225" cy="1790700"/>
            <a:chOff x="1716260" y="4662634"/>
            <a:chExt cx="1800226" cy="1790702"/>
          </a:xfrm>
        </p:grpSpPr>
        <p:sp>
          <p:nvSpPr>
            <p:cNvPr id="10" name="Rectangle 9"/>
            <p:cNvSpPr/>
            <p:nvPr/>
          </p:nvSpPr>
          <p:spPr>
            <a:xfrm>
              <a:off x="1716260" y="4662634"/>
              <a:ext cx="1800226" cy="179070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28689" name="Picture 6" descr="http://hyperphysics.phy-astr.gsu.edu/hbase/magnetic/imgmag/esou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6260" y="4662634"/>
              <a:ext cx="1800225" cy="17907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4" name="Picture 2" descr="dipole.gif (3504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3898" y="4699620"/>
            <a:ext cx="1392238" cy="197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9705" name="Group 14"/>
          <p:cNvGrpSpPr>
            <a:grpSpLocks/>
          </p:cNvGrpSpPr>
          <p:nvPr/>
        </p:nvGrpSpPr>
        <p:grpSpPr bwMode="auto">
          <a:xfrm>
            <a:off x="3300586" y="4509120"/>
            <a:ext cx="1043051" cy="2243137"/>
            <a:chOff x="1201" y="482"/>
            <a:chExt cx="948" cy="2041"/>
          </a:xfrm>
        </p:grpSpPr>
        <p:pic>
          <p:nvPicPr>
            <p:cNvPr id="28683" name="Picture 8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1" y="482"/>
              <a:ext cx="875" cy="204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28684" name="Group 13"/>
            <p:cNvGrpSpPr>
              <a:grpSpLocks/>
            </p:cNvGrpSpPr>
            <p:nvPr/>
          </p:nvGrpSpPr>
          <p:grpSpPr bwMode="auto">
            <a:xfrm>
              <a:off x="1822" y="857"/>
              <a:ext cx="327" cy="1022"/>
              <a:chOff x="1822" y="857"/>
              <a:chExt cx="327" cy="1022"/>
            </a:xfrm>
          </p:grpSpPr>
          <p:sp>
            <p:nvSpPr>
              <p:cNvPr id="28685" name="AutoShape 10"/>
              <p:cNvSpPr>
                <a:spLocks noChangeArrowheads="1"/>
              </p:cNvSpPr>
              <p:nvPr/>
            </p:nvSpPr>
            <p:spPr bwMode="auto">
              <a:xfrm>
                <a:off x="1825" y="938"/>
                <a:ext cx="79" cy="765"/>
              </a:xfrm>
              <a:prstGeom prst="upDownArrow">
                <a:avLst>
                  <a:gd name="adj1" fmla="val 50000"/>
                  <a:gd name="adj2" fmla="val 193671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eaVert"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8686" name="Text Box 11"/>
              <p:cNvSpPr txBox="1">
                <a:spLocks noChangeArrowheads="1"/>
              </p:cNvSpPr>
              <p:nvPr/>
            </p:nvSpPr>
            <p:spPr bwMode="auto">
              <a:xfrm>
                <a:off x="1822" y="1459"/>
                <a:ext cx="327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b="1">
                    <a:solidFill>
                      <a:schemeClr val="tx1"/>
                    </a:solidFill>
                    <a:latin typeface="Times New Roman" pitchFamily="18" charset="0"/>
                  </a:rPr>
                  <a:t>+</a:t>
                </a:r>
              </a:p>
            </p:txBody>
          </p:sp>
          <p:sp>
            <p:nvSpPr>
              <p:cNvPr id="28687" name="Text Box 12"/>
              <p:cNvSpPr txBox="1">
                <a:spLocks noChangeArrowheads="1"/>
              </p:cNvSpPr>
              <p:nvPr/>
            </p:nvSpPr>
            <p:spPr bwMode="auto">
              <a:xfrm>
                <a:off x="1835" y="857"/>
                <a:ext cx="261" cy="4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400" b="1">
                    <a:solidFill>
                      <a:schemeClr val="tx1"/>
                    </a:solidFill>
                    <a:latin typeface="Times New Roman" pitchFamily="18" charset="0"/>
                  </a:rPr>
                  <a:t>-</a:t>
                </a:r>
              </a:p>
            </p:txBody>
          </p:sp>
        </p:grpSp>
      </p:grpSp>
      <p:sp>
        <p:nvSpPr>
          <p:cNvPr id="29706" name="TextBox 1"/>
          <p:cNvSpPr txBox="1">
            <a:spLocks noChangeArrowheads="1"/>
          </p:cNvSpPr>
          <p:nvPr/>
        </p:nvSpPr>
        <p:spPr bwMode="auto">
          <a:xfrm>
            <a:off x="317500" y="4076700"/>
            <a:ext cx="85026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For a “dipole”: Electric field decreases ~ with cubic </a:t>
            </a:r>
            <a:r>
              <a:rPr lang="en-GB" altLang="en-US" sz="1800" dirty="0" smtClean="0">
                <a:solidFill>
                  <a:schemeClr val="tx1"/>
                </a:solidFill>
              </a:rPr>
              <a:t>distance (in vacuum)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000" dirty="0">
                <a:solidFill>
                  <a:schemeClr val="tx1"/>
                </a:solidFill>
              </a:rPr>
              <a:t>http://en.wikipedia.org/wiki/Electric_dipole_moment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Coulomb’s Law</a:t>
            </a:r>
            <a:endParaRPr lang="en-US" sz="2000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547602" y="2510135"/>
                <a:ext cx="2040622" cy="661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𝐸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  <m:sSub>
                          <m:sSubPr>
                            <m:ctrlPr>
                              <a:rPr lang="en-GB" b="0" i="1" smtClean="0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602" y="2510135"/>
                <a:ext cx="2040622" cy="66172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707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9" name="Group 1"/>
          <p:cNvGrpSpPr>
            <a:grpSpLocks/>
          </p:cNvGrpSpPr>
          <p:nvPr/>
        </p:nvGrpSpPr>
        <p:grpSpPr bwMode="auto">
          <a:xfrm>
            <a:off x="179512" y="1435713"/>
            <a:ext cx="7488832" cy="1779039"/>
            <a:chOff x="-552310" y="1321349"/>
            <a:chExt cx="7488832" cy="1779039"/>
          </a:xfrm>
        </p:grpSpPr>
        <p:pic>
          <p:nvPicPr>
            <p:cNvPr id="2971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5997" y="1499320"/>
              <a:ext cx="1200525" cy="16010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9712" name="Text Box 13"/>
            <p:cNvSpPr txBox="1">
              <a:spLocks noChangeArrowheads="1"/>
            </p:cNvSpPr>
            <p:nvPr/>
          </p:nvSpPr>
          <p:spPr bwMode="auto">
            <a:xfrm>
              <a:off x="-552310" y="1918346"/>
              <a:ext cx="1728787" cy="4619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chemeClr val="tx1"/>
                  </a:solidFill>
                  <a:latin typeface="Times New Roman" pitchFamily="18" charset="0"/>
                </a:rPr>
                <a:t>Bar magnets</a:t>
              </a:r>
            </a:p>
          </p:txBody>
        </p:sp>
        <p:pic>
          <p:nvPicPr>
            <p:cNvPr id="29713" name="Picture 17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5968" y="1321349"/>
              <a:ext cx="2308182" cy="17790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30729" name="Text Box 14"/>
          <p:cNvSpPr txBox="1">
            <a:spLocks noChangeArrowheads="1"/>
          </p:cNvSpPr>
          <p:nvPr/>
        </p:nvSpPr>
        <p:spPr bwMode="auto">
          <a:xfrm>
            <a:off x="304800" y="6021288"/>
            <a:ext cx="8259763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tx1"/>
                </a:solidFill>
                <a:latin typeface="Times New Roman" pitchFamily="18" charset="0"/>
              </a:rPr>
              <a:t>There are no “magnetic monopoles”, field lines are always </a:t>
            </a:r>
            <a:r>
              <a:rPr lang="en-GB" altLang="en-US" sz="2400" dirty="0" smtClean="0">
                <a:solidFill>
                  <a:schemeClr val="tx1"/>
                </a:solidFill>
                <a:latin typeface="Times New Roman" pitchFamily="18" charset="0"/>
              </a:rPr>
              <a:t>closed.</a:t>
            </a:r>
            <a:endParaRPr lang="en-GB" altLang="en-US" sz="2400" dirty="0">
              <a:solidFill>
                <a:schemeClr val="tx1"/>
              </a:solidFill>
              <a:latin typeface="Times New Roman" pitchFamily="18" charset="0"/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467544" y="3501008"/>
            <a:ext cx="8172276" cy="2439815"/>
            <a:chOff x="655812" y="3592561"/>
            <a:chExt cx="8172276" cy="2439815"/>
          </a:xfrm>
        </p:grpSpPr>
        <p:grpSp>
          <p:nvGrpSpPr>
            <p:cNvPr id="29703" name="Group 19"/>
            <p:cNvGrpSpPr>
              <a:grpSpLocks/>
            </p:cNvGrpSpPr>
            <p:nvPr/>
          </p:nvGrpSpPr>
          <p:grpSpPr bwMode="auto">
            <a:xfrm>
              <a:off x="2384093" y="3592561"/>
              <a:ext cx="4096826" cy="2439815"/>
              <a:chOff x="1655" y="2450"/>
              <a:chExt cx="3073" cy="1830"/>
            </a:xfrm>
          </p:grpSpPr>
          <p:pic>
            <p:nvPicPr>
              <p:cNvPr id="2970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55" y="2450"/>
                <a:ext cx="1770" cy="18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09" name="Picture 15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" y="2697"/>
                <a:ext cx="1069" cy="14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10" name="Text Box 18"/>
              <p:cNvSpPr txBox="1">
                <a:spLocks noChangeArrowheads="1"/>
              </p:cNvSpPr>
              <p:nvPr/>
            </p:nvSpPr>
            <p:spPr bwMode="auto">
              <a:xfrm>
                <a:off x="2686" y="2699"/>
                <a:ext cx="978" cy="20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1200" b="1" u="sng" dirty="0">
                    <a:solidFill>
                      <a:schemeClr val="tx1"/>
                    </a:solidFill>
                    <a:latin typeface="Times New Roman" pitchFamily="18" charset="0"/>
                  </a:rPr>
                  <a:t>Right</a:t>
                </a:r>
                <a:r>
                  <a:rPr lang="en-GB" altLang="en-US" sz="1200" b="1" dirty="0">
                    <a:solidFill>
                      <a:schemeClr val="tx1"/>
                    </a:solidFill>
                    <a:latin typeface="Times New Roman" pitchFamily="18" charset="0"/>
                  </a:rPr>
                  <a:t> Hand Rule</a:t>
                </a:r>
              </a:p>
            </p:txBody>
          </p:sp>
        </p:grpSp>
        <p:sp>
          <p:nvSpPr>
            <p:cNvPr id="29704" name="Text Box 14"/>
            <p:cNvSpPr txBox="1">
              <a:spLocks noChangeArrowheads="1"/>
            </p:cNvSpPr>
            <p:nvPr/>
          </p:nvSpPr>
          <p:spPr bwMode="auto">
            <a:xfrm>
              <a:off x="655812" y="4525963"/>
              <a:ext cx="1244251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2400" dirty="0">
                  <a:solidFill>
                    <a:schemeClr val="tx1"/>
                  </a:solidFill>
                  <a:latin typeface="Times New Roman" pitchFamily="18" charset="0"/>
                </a:rPr>
                <a:t>Currents</a:t>
              </a:r>
            </a:p>
          </p:txBody>
        </p:sp>
        <p:grpSp>
          <p:nvGrpSpPr>
            <p:cNvPr id="29705" name="Group 20"/>
            <p:cNvGrpSpPr>
              <a:grpSpLocks/>
            </p:cNvGrpSpPr>
            <p:nvPr/>
          </p:nvGrpSpPr>
          <p:grpSpPr bwMode="auto">
            <a:xfrm>
              <a:off x="6732588" y="3789363"/>
              <a:ext cx="2095500" cy="2057400"/>
              <a:chOff x="4285252" y="2950945"/>
              <a:chExt cx="2095500" cy="2057400"/>
            </a:xfrm>
          </p:grpSpPr>
          <p:pic>
            <p:nvPicPr>
              <p:cNvPr id="29706" name="Picture 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5252" y="2950945"/>
                <a:ext cx="2095500" cy="20574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9707" name="AutoShape 50"/>
              <p:cNvSpPr>
                <a:spLocks noChangeArrowheads="1"/>
              </p:cNvSpPr>
              <p:nvPr/>
            </p:nvSpPr>
            <p:spPr bwMode="auto">
              <a:xfrm rot="3584133">
                <a:off x="5173459" y="3745488"/>
                <a:ext cx="374650" cy="93663"/>
              </a:xfrm>
              <a:prstGeom prst="rightArrow">
                <a:avLst>
                  <a:gd name="adj1" fmla="val 50000"/>
                  <a:gd name="adj2" fmla="val 99999"/>
                </a:avLst>
              </a:prstGeom>
              <a:solidFill>
                <a:schemeClr val="tx1">
                  <a:alpha val="70195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bg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bg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bg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bg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bg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GB" alt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1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Magnetic Fields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95682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TextBox 1"/>
          <p:cNvSpPr txBox="1">
            <a:spLocks noChangeArrowheads="1"/>
          </p:cNvSpPr>
          <p:nvPr/>
        </p:nvSpPr>
        <p:spPr bwMode="auto">
          <a:xfrm>
            <a:off x="407472" y="1763524"/>
            <a:ext cx="82793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 </a:t>
            </a:r>
            <a:r>
              <a:rPr lang="en-GB" altLang="en-US" sz="1800" dirty="0" err="1">
                <a:solidFill>
                  <a:schemeClr val="tx1"/>
                </a:solidFill>
              </a:rPr>
              <a:t>Biot</a:t>
            </a:r>
            <a:r>
              <a:rPr lang="en-GB" altLang="en-US" sz="1800" dirty="0">
                <a:solidFill>
                  <a:schemeClr val="tx1"/>
                </a:solidFill>
              </a:rPr>
              <a:t>-Savart Law </a:t>
            </a:r>
            <a:r>
              <a:rPr lang="en-GB" altLang="en-US" sz="1800" dirty="0" smtClean="0">
                <a:solidFill>
                  <a:schemeClr val="tx1"/>
                </a:solidFill>
              </a:rPr>
              <a:t>describes </a:t>
            </a:r>
            <a:r>
              <a:rPr lang="en-GB" altLang="en-US" sz="1800" dirty="0">
                <a:solidFill>
                  <a:schemeClr val="tx1"/>
                </a:solidFill>
              </a:rPr>
              <a:t>the magnetic field </a:t>
            </a:r>
            <a:r>
              <a:rPr lang="en-GB" altLang="en-US" sz="1800" dirty="0" smtClean="0">
                <a:solidFill>
                  <a:schemeClr val="tx1"/>
                </a:solidFill>
              </a:rPr>
              <a:t>due to </a:t>
            </a:r>
            <a:r>
              <a:rPr lang="en-GB" altLang="en-US" sz="1800" dirty="0">
                <a:solidFill>
                  <a:schemeClr val="tx1"/>
                </a:solidFill>
              </a:rPr>
              <a:t>a </a:t>
            </a:r>
            <a:r>
              <a:rPr lang="en-GB" altLang="en-US" sz="1800" dirty="0" smtClean="0">
                <a:solidFill>
                  <a:schemeClr val="tx1"/>
                </a:solidFill>
              </a:rPr>
              <a:t>current (in vacuum):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30725" name="TextBox 8"/>
          <p:cNvSpPr txBox="1">
            <a:spLocks noChangeArrowheads="1"/>
          </p:cNvSpPr>
          <p:nvPr/>
        </p:nvSpPr>
        <p:spPr bwMode="auto">
          <a:xfrm>
            <a:off x="4859841" y="3933825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307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789040"/>
            <a:ext cx="2359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8" name="TextBox 1"/>
          <p:cNvSpPr txBox="1">
            <a:spLocks noChangeArrowheads="1"/>
          </p:cNvSpPr>
          <p:nvPr/>
        </p:nvSpPr>
        <p:spPr bwMode="auto">
          <a:xfrm>
            <a:off x="715328" y="2781300"/>
            <a:ext cx="763384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 magnetic field strength decreases with squared distance to </a:t>
            </a:r>
            <a:r>
              <a:rPr lang="en-GB" altLang="en-US" sz="1800" dirty="0" smtClean="0">
                <a:solidFill>
                  <a:schemeClr val="tx1"/>
                </a:solidFill>
              </a:rPr>
              <a:t>current.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 magnetic field direction is perpendicular to the current </a:t>
            </a:r>
            <a:r>
              <a:rPr lang="en-GB" altLang="en-US" sz="1800" dirty="0" smtClean="0">
                <a:solidFill>
                  <a:schemeClr val="tx1"/>
                </a:solidFill>
              </a:rPr>
              <a:t>flow.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Magnetic Fields</a:t>
            </a:r>
            <a:endParaRPr lang="en-US" sz="2000" b="1" kern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412512" y="2149957"/>
                <a:ext cx="2188804" cy="6222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𝐵</m:t>
                    </m:r>
                    <m:d>
                      <m:d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e>
                    </m:d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i="1">
                                <a:latin typeface="Cambria Math" panose="02040503050406030204" pitchFamily="18" charset="0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GB" i="1" smtClean="0">
                                <a:latin typeface="Cambria Math"/>
                                <a:ea typeface="Cambria Math"/>
                              </a:rPr>
                              <m:t>𝜇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GB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𝑑𝐼</m:t>
                        </m:r>
                        <m:r>
                          <a:rPr lang="en-GB" b="0" i="1" smtClean="0">
                            <a:latin typeface="Cambria Math"/>
                          </a:rPr>
                          <m:t> × </m:t>
                        </m:r>
                        <m:r>
                          <a:rPr lang="en-GB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sSup>
                          <m:sSup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512" y="2149957"/>
                <a:ext cx="2188804" cy="62228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368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88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635896" y="2132856"/>
            <a:ext cx="1226425" cy="793551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GB"/>
              <a:t> </a:t>
            </a:r>
          </a:p>
        </p:txBody>
      </p:sp>
      <p:sp>
        <p:nvSpPr>
          <p:cNvPr id="31750" name="TextBox 1"/>
          <p:cNvSpPr txBox="1">
            <a:spLocks noChangeArrowheads="1"/>
          </p:cNvSpPr>
          <p:nvPr/>
        </p:nvSpPr>
        <p:spPr bwMode="auto">
          <a:xfrm>
            <a:off x="812750" y="1714574"/>
            <a:ext cx="73596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</a:rPr>
              <a:t>Faraday’s Law of Induction: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 induced current in the coil is proportional to the rate of magnetic flux change inside the coil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pic>
        <p:nvPicPr>
          <p:cNvPr id="31751" name="Picture 2" descr="http://www.ncert.nic.in/html/learning_basket/electricity/images/electrostatics/magfin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979863"/>
            <a:ext cx="2381250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4" descr="http://upload.wikimedia.org/wikipedia/commons/6/67/Transcranial_magnetic_stimula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3" y="3621088"/>
            <a:ext cx="26670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7" name="TextBox 1"/>
          <p:cNvSpPr txBox="1">
            <a:spLocks noChangeArrowheads="1"/>
          </p:cNvSpPr>
          <p:nvPr/>
        </p:nvSpPr>
        <p:spPr bwMode="auto">
          <a:xfrm>
            <a:off x="4500563" y="2944813"/>
            <a:ext cx="413861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TMS pulse duration ~ 100 </a:t>
            </a:r>
            <a:r>
              <a:rPr lang="el-GR" altLang="en-US" sz="1800">
                <a:solidFill>
                  <a:schemeClr val="tx1"/>
                </a:solidFill>
              </a:rPr>
              <a:t>μ</a:t>
            </a:r>
            <a:r>
              <a:rPr lang="en-GB" altLang="en-US" sz="1800">
                <a:solidFill>
                  <a:schemeClr val="tx1"/>
                </a:solidFill>
              </a:rPr>
              <a:t>s, ~ 1T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>
                <a:solidFill>
                  <a:schemeClr val="tx1"/>
                </a:solidFill>
              </a:rPr>
              <a:t>Induced currents ~ mA</a:t>
            </a:r>
            <a:endParaRPr lang="en-GB" altLang="en-US" sz="240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Magnetic Induction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112455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525" y="2877773"/>
            <a:ext cx="1355077" cy="135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1748561" y="4509467"/>
            <a:ext cx="5580063" cy="2087885"/>
            <a:chOff x="3240037" y="1196752"/>
            <a:chExt cx="5580435" cy="2087625"/>
          </a:xfrm>
        </p:grpSpPr>
        <p:sp>
          <p:nvSpPr>
            <p:cNvPr id="16398" name="TextBox 9"/>
            <p:cNvSpPr txBox="1">
              <a:spLocks noChangeArrowheads="1"/>
            </p:cNvSpPr>
            <p:nvPr/>
          </p:nvSpPr>
          <p:spPr bwMode="auto">
            <a:xfrm>
              <a:off x="6372200" y="3068960"/>
              <a:ext cx="2448272" cy="2154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dirty="0" err="1">
                  <a:solidFill>
                    <a:schemeClr val="tx1"/>
                  </a:solidFill>
                  <a:latin typeface="Times New Roman" pitchFamily="18" charset="0"/>
                </a:rPr>
                <a:t>Vialatte</a:t>
              </a:r>
              <a:r>
                <a:rPr lang="en-GB" altLang="en-US" sz="800" dirty="0">
                  <a:solidFill>
                    <a:schemeClr val="tx1"/>
                  </a:solidFill>
                  <a:latin typeface="Times New Roman" pitchFamily="18" charset="0"/>
                </a:rPr>
                <a:t> et al., </a:t>
              </a:r>
              <a:r>
                <a:rPr lang="en-GB" altLang="en-US" sz="800" dirty="0" err="1">
                  <a:solidFill>
                    <a:schemeClr val="tx1"/>
                  </a:solidFill>
                  <a:latin typeface="Times New Roman" pitchFamily="18" charset="0"/>
                </a:rPr>
                <a:t>Progr</a:t>
              </a:r>
              <a:r>
                <a:rPr lang="en-GB" altLang="en-US" sz="800" dirty="0">
                  <a:solidFill>
                    <a:schemeClr val="tx1"/>
                  </a:solidFill>
                  <a:latin typeface="Times New Roman" pitchFamily="18" charset="0"/>
                </a:rPr>
                <a:t> </a:t>
              </a:r>
              <a:r>
                <a:rPr lang="en-GB" altLang="en-US" sz="800" dirty="0" err="1">
                  <a:solidFill>
                    <a:schemeClr val="tx1"/>
                  </a:solidFill>
                  <a:latin typeface="Times New Roman" pitchFamily="18" charset="0"/>
                </a:rPr>
                <a:t>Neurobiol</a:t>
              </a:r>
              <a:r>
                <a:rPr lang="en-GB" altLang="en-US" sz="800" dirty="0">
                  <a:solidFill>
                    <a:schemeClr val="tx1"/>
                  </a:solidFill>
                  <a:latin typeface="Times New Roman" pitchFamily="18" charset="0"/>
                </a:rPr>
                <a:t> 2010</a:t>
              </a:r>
            </a:p>
          </p:txBody>
        </p:sp>
        <p:pic>
          <p:nvPicPr>
            <p:cNvPr id="16399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0037" y="1509974"/>
              <a:ext cx="5444952" cy="15589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400" name="TextBox 1"/>
            <p:cNvSpPr txBox="1">
              <a:spLocks noChangeArrowheads="1"/>
            </p:cNvSpPr>
            <p:nvPr/>
          </p:nvSpPr>
          <p:spPr bwMode="auto">
            <a:xfrm>
              <a:off x="5437391" y="1196752"/>
              <a:ext cx="90281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>
                  <a:solidFill>
                    <a:schemeClr val="tx1"/>
                  </a:solidFill>
                  <a:latin typeface="Times New Roman" pitchFamily="18" charset="0"/>
                </a:rPr>
                <a:t>SSVEP</a:t>
              </a:r>
            </a:p>
          </p:txBody>
        </p:sp>
      </p:grpSp>
      <p:grpSp>
        <p:nvGrpSpPr>
          <p:cNvPr id="16390" name="Group 12"/>
          <p:cNvGrpSpPr>
            <a:grpSpLocks/>
          </p:cNvGrpSpPr>
          <p:nvPr/>
        </p:nvGrpSpPr>
        <p:grpSpPr bwMode="auto">
          <a:xfrm>
            <a:off x="2990953" y="2564904"/>
            <a:ext cx="1800201" cy="1823647"/>
            <a:chOff x="5808773" y="3632486"/>
            <a:chExt cx="3066503" cy="3107304"/>
          </a:xfrm>
        </p:grpSpPr>
        <p:grpSp>
          <p:nvGrpSpPr>
            <p:cNvPr id="16393" name="Group 10"/>
            <p:cNvGrpSpPr>
              <a:grpSpLocks/>
            </p:cNvGrpSpPr>
            <p:nvPr/>
          </p:nvGrpSpPr>
          <p:grpSpPr bwMode="auto">
            <a:xfrm>
              <a:off x="6032811" y="4221087"/>
              <a:ext cx="2643644" cy="2151609"/>
              <a:chOff x="5076056" y="4216498"/>
              <a:chExt cx="3019425" cy="2457451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5076056" y="4215997"/>
                <a:ext cx="3020093" cy="2458815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16397" name="Picture 6" descr="File:ComponentsofERP.sv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76056" y="4216498"/>
                <a:ext cx="3019425" cy="24574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4" name="TextBox 19"/>
            <p:cNvSpPr txBox="1">
              <a:spLocks noChangeArrowheads="1"/>
            </p:cNvSpPr>
            <p:nvPr/>
          </p:nvSpPr>
          <p:spPr bwMode="auto">
            <a:xfrm>
              <a:off x="5808773" y="6372696"/>
              <a:ext cx="3066503" cy="3670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dirty="0">
                  <a:solidFill>
                    <a:schemeClr val="tx1"/>
                  </a:solidFill>
                  <a:latin typeface="Times New Roman" pitchFamily="18" charset="0"/>
                </a:rPr>
                <a:t>http://en.wikipedia.org/wiki/Visual_N1</a:t>
              </a:r>
            </a:p>
          </p:txBody>
        </p:sp>
        <p:sp>
          <p:nvSpPr>
            <p:cNvPr id="16395" name="TextBox 23"/>
            <p:cNvSpPr txBox="1">
              <a:spLocks noChangeArrowheads="1"/>
            </p:cNvSpPr>
            <p:nvPr/>
          </p:nvSpPr>
          <p:spPr bwMode="auto">
            <a:xfrm>
              <a:off x="7020271" y="3632486"/>
              <a:ext cx="736098" cy="369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b="1" dirty="0">
                  <a:solidFill>
                    <a:schemeClr val="tx1"/>
                  </a:solidFill>
                  <a:latin typeface="Times New Roman" pitchFamily="18" charset="0"/>
                </a:rPr>
                <a:t>VEPs</a:t>
              </a:r>
            </a:p>
          </p:txBody>
        </p:sp>
      </p:grpSp>
      <p:pic>
        <p:nvPicPr>
          <p:cNvPr id="16391" name="Picture 2" descr="Brain mechanisms linking language and acti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470" y="2804406"/>
            <a:ext cx="23558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1"/>
          <p:cNvSpPr txBox="1">
            <a:spLocks noChangeArrowheads="1"/>
          </p:cNvSpPr>
          <p:nvPr/>
        </p:nvSpPr>
        <p:spPr bwMode="auto">
          <a:xfrm>
            <a:off x="282575" y="1485685"/>
            <a:ext cx="850265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We are interested in cognitive/brain functions –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based on evidence from physical </a:t>
            </a:r>
            <a:r>
              <a:rPr lang="en-GB" altLang="en-US" sz="2000" dirty="0" smtClean="0">
                <a:solidFill>
                  <a:schemeClr val="tx1"/>
                </a:solidFill>
              </a:rPr>
              <a:t>measurements: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Keep track of the inferential chain from measurement to </a:t>
            </a:r>
            <a:r>
              <a:rPr lang="en-GB" altLang="en-US" sz="2000" dirty="0" smtClean="0">
                <a:solidFill>
                  <a:schemeClr val="tx1"/>
                </a:solidFill>
              </a:rPr>
              <a:t>conclusion.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Challenges of Interdisciplinary Research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394734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84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TextBox 8"/>
          <p:cNvSpPr txBox="1">
            <a:spLocks noChangeArrowheads="1"/>
          </p:cNvSpPr>
          <p:nvPr/>
        </p:nvSpPr>
        <p:spPr bwMode="auto">
          <a:xfrm>
            <a:off x="4859841" y="3933825"/>
            <a:ext cx="18473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2774" name="TextBox 1"/>
          <p:cNvSpPr txBox="1">
            <a:spLocks noChangeArrowheads="1"/>
          </p:cNvSpPr>
          <p:nvPr/>
        </p:nvSpPr>
        <p:spPr bwMode="auto">
          <a:xfrm>
            <a:off x="611188" y="1844824"/>
            <a:ext cx="7848600" cy="2954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A changing magnetic field induces an electric current in a conductor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(“Eddy Current</a:t>
            </a:r>
            <a:r>
              <a:rPr lang="en-GB" altLang="en-US" sz="1800" dirty="0" smtClean="0">
                <a:solidFill>
                  <a:schemeClr val="tx1"/>
                </a:solidFill>
              </a:rPr>
              <a:t>”).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Moving the conductor (e.g. </a:t>
            </a:r>
            <a:r>
              <a:rPr lang="en-GB" altLang="en-US" sz="1800" dirty="0" smtClean="0">
                <a:solidFill>
                  <a:schemeClr val="tx1"/>
                </a:solidFill>
              </a:rPr>
              <a:t>body</a:t>
            </a:r>
            <a:r>
              <a:rPr lang="en-GB" altLang="en-US" sz="1800" dirty="0">
                <a:solidFill>
                  <a:schemeClr val="tx1"/>
                </a:solidFill>
              </a:rPr>
              <a:t>) can change the magnetic </a:t>
            </a:r>
            <a:r>
              <a:rPr lang="en-GB" altLang="en-US" sz="1800" dirty="0" smtClean="0">
                <a:solidFill>
                  <a:schemeClr val="tx1"/>
                </a:solidFill>
              </a:rPr>
              <a:t>field around it.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 induced electric current may produce </a:t>
            </a:r>
            <a:r>
              <a:rPr lang="en-GB" altLang="en-US" sz="1800" dirty="0" smtClean="0">
                <a:solidFill>
                  <a:schemeClr val="tx1"/>
                </a:solidFill>
              </a:rPr>
              <a:t>heat.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An electric current in a magnetic field receives a </a:t>
            </a:r>
            <a:r>
              <a:rPr lang="en-GB" altLang="en-US" sz="1800" dirty="0" smtClean="0">
                <a:solidFill>
                  <a:schemeClr val="tx1"/>
                </a:solidFill>
              </a:rPr>
              <a:t>force.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b="1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200" dirty="0" smtClean="0">
                <a:solidFill>
                  <a:schemeClr val="tx1"/>
                </a:solidFill>
              </a:rPr>
              <a:t>Watch</a:t>
            </a:r>
            <a:r>
              <a:rPr lang="en-GB" altLang="en-US" sz="1200" dirty="0">
                <a:solidFill>
                  <a:schemeClr val="tx1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GB" altLang="en-US" sz="1200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en-GB" altLang="en-US" sz="1200" dirty="0" smtClean="0">
                <a:solidFill>
                  <a:schemeClr val="tx1"/>
                </a:solidFill>
                <a:hlinkClick r:id="rId3"/>
              </a:rPr>
              <a:t>www.youtube.com/watch?v=mJoPwQpBU9w</a:t>
            </a:r>
            <a:r>
              <a:rPr lang="en-GB" altLang="en-US" sz="1200" dirty="0" smtClean="0">
                <a:solidFill>
                  <a:schemeClr val="tx1"/>
                </a:solidFill>
              </a:rPr>
              <a:t> </a:t>
            </a:r>
            <a:endParaRPr lang="en-GB" altLang="en-US" sz="1200" dirty="0">
              <a:solidFill>
                <a:schemeClr val="tx1"/>
              </a:solidFill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Eddy Currents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165589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096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1"/>
              <p:cNvSpPr txBox="1">
                <a:spLocks noChangeArrowheads="1"/>
              </p:cNvSpPr>
              <p:nvPr/>
            </p:nvSpPr>
            <p:spPr bwMode="auto">
              <a:xfrm>
                <a:off x="35495" y="1324942"/>
                <a:ext cx="8957463" cy="52698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defRPr/>
                </a:pPr>
                <a:endParaRPr lang="en-GB" sz="1600" dirty="0" smtClean="0"/>
              </a:p>
              <a:p>
                <a:pPr eaLnBrk="1" hangingPunct="1">
                  <a:defRPr/>
                </a:pPr>
                <a:r>
                  <a:rPr lang="en-GB" sz="1600" dirty="0" smtClean="0"/>
                  <a:t>They describe mathematically how electric and magnetic fields are generated and altered by each other and by electric charges and currents.</a:t>
                </a:r>
              </a:p>
              <a:p>
                <a:pPr eaLnBrk="1" hangingPunct="1">
                  <a:defRPr/>
                </a:pPr>
                <a:endParaRPr lang="en-GB" sz="1600" dirty="0" smtClean="0"/>
              </a:p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600" dirty="0" smtClean="0"/>
                  <a:t>The summed electric flux around a close surface is proportional to the total electric charge enclosed within this surface (Gauss’s Law)</a:t>
                </a:r>
                <a:endParaRPr lang="en-GB" sz="1600" dirty="0"/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GB" sz="1600" b="1" i="1"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𝜌</m:t>
                          </m:r>
                        </m:num>
                        <m:den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1600" dirty="0" smtClean="0"/>
              </a:p>
              <a:p>
                <a:pPr marL="342900" indent="-342900" eaLnBrk="1" hangingPunct="1">
                  <a:buFontTx/>
                  <a:buAutoNum type="arabicParenR"/>
                  <a:defRPr/>
                </a:pPr>
                <a:endParaRPr lang="en-GB" sz="1600" dirty="0" smtClean="0"/>
              </a:p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600" i="1" dirty="0" smtClean="0"/>
                  <a:t>Magnetic field lines are closed (Gauss’s Law for magnetism) </a:t>
                </a:r>
                <a:r>
                  <a:rPr lang="en-GB" sz="1600" dirty="0" smtClean="0"/>
                  <a:t>                                    </a:t>
                </a:r>
                <a:endParaRPr lang="en-GB" sz="1600" i="1" dirty="0" smtClean="0"/>
              </a:p>
              <a:p>
                <a:pPr eaLnBrk="1" hangingPunct="1">
                  <a:defRPr/>
                </a:pPr>
                <a14:m>
                  <m:oMath xmlns:m="http://schemas.openxmlformats.org/officeDocument/2006/math">
                    <m:r>
                      <a:rPr lang="en-GB" sz="1600" b="0" i="1" smtClean="0">
                        <a:latin typeface="Cambria Math" panose="02040503050406030204" pitchFamily="18" charset="0"/>
                        <a:ea typeface="Cambria Math"/>
                      </a:rPr>
                      <m:t>                                                                                          </m:t>
                    </m:r>
                    <m:r>
                      <a:rPr lang="en-GB" sz="1600" i="1">
                        <a:latin typeface="Cambria Math"/>
                        <a:ea typeface="Cambria Math"/>
                      </a:rPr>
                      <m:t>𝛻</m:t>
                    </m:r>
                    <m:r>
                      <a:rPr lang="en-GB" sz="1600" i="1">
                        <a:latin typeface="Cambria Math"/>
                        <a:ea typeface="Cambria Math"/>
                      </a:rPr>
                      <m:t>∙</m:t>
                    </m:r>
                    <m:r>
                      <a:rPr lang="en-GB" sz="1600" b="1" i="1">
                        <a:latin typeface="Cambria Math"/>
                        <a:ea typeface="Cambria Math"/>
                      </a:rPr>
                      <m:t>𝑩</m:t>
                    </m:r>
                    <m:r>
                      <a:rPr lang="en-GB" sz="1600" i="1">
                        <a:latin typeface="Cambria Math"/>
                        <a:ea typeface="Cambria Math"/>
                      </a:rPr>
                      <m:t>=</m:t>
                    </m:r>
                  </m:oMath>
                </a14:m>
                <a:r>
                  <a:rPr lang="en-GB" sz="1600" dirty="0" smtClean="0"/>
                  <a:t>0</a:t>
                </a:r>
                <a:endParaRPr lang="en-GB" sz="1600" i="1" dirty="0" smtClean="0"/>
              </a:p>
              <a:p>
                <a:pPr marL="342900" indent="-342900" eaLnBrk="1" hangingPunct="1">
                  <a:buFontTx/>
                  <a:buAutoNum type="arabicParenR"/>
                  <a:defRPr/>
                </a:pPr>
                <a:endParaRPr lang="en-GB" sz="1600" i="1" dirty="0"/>
              </a:p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600" i="1" dirty="0" smtClean="0"/>
                  <a:t>Changing magnetic fields produce an electric field proportional to the rate of change (Faraday’s Law of Induction)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>
                          <a:latin typeface="Cambria Math"/>
                          <a:ea typeface="Cambria Math"/>
                        </a:rPr>
                        <m:t>𝑬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=−</m:t>
                      </m:r>
                      <m:f>
                        <m:f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r>
                            <a:rPr lang="en-GB" sz="1600" b="1">
                              <a:latin typeface="Cambria Math"/>
                              <a:ea typeface="Cambria Math"/>
                            </a:rPr>
                            <m:t>𝐁</m:t>
                          </m:r>
                        </m:num>
                        <m:den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𝑑𝑡</m:t>
                          </m:r>
                        </m:den>
                      </m:f>
                    </m:oMath>
                  </m:oMathPara>
                </a14:m>
                <a:endParaRPr lang="en-GB" sz="1600" dirty="0"/>
              </a:p>
              <a:p>
                <a:pPr marL="342900" indent="-342900" eaLnBrk="1" hangingPunct="1">
                  <a:buFontTx/>
                  <a:buAutoNum type="arabicParenR"/>
                  <a:defRPr/>
                </a:pPr>
                <a:endParaRPr lang="en-GB" sz="1600" dirty="0"/>
              </a:p>
              <a:p>
                <a:pPr marL="285750" indent="-285750" algn="l" eaLnBrk="1" hangingPunct="1">
                  <a:buFont typeface="Arial" panose="020B0604020202020204" pitchFamily="34" charset="0"/>
                  <a:buChar char="•"/>
                  <a:defRPr/>
                </a:pPr>
                <a:r>
                  <a:rPr lang="en-GB" sz="1600" i="1" dirty="0" smtClean="0"/>
                  <a:t>Magnetic fields can be caused by currents and changing </a:t>
                </a:r>
                <a:r>
                  <a:rPr lang="en-GB" sz="1600" i="1" dirty="0" err="1" smtClean="0"/>
                  <a:t>electrc</a:t>
                </a:r>
                <a:r>
                  <a:rPr lang="en-GB" sz="1600" i="1" dirty="0" smtClean="0"/>
                  <a:t> fields (Ampere’s Law)</a:t>
                </a:r>
              </a:p>
              <a:p>
                <a:pPr eaLnBrk="1" hangingPunct="1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i="1">
                          <a:latin typeface="Cambria Math"/>
                          <a:ea typeface="Cambria Math"/>
                        </a:rPr>
                        <m:t>𝛻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GB" sz="1600" b="1" i="1">
                          <a:latin typeface="Cambria Math"/>
                          <a:ea typeface="Cambria Math"/>
                        </a:rPr>
                        <m:t>𝑩</m:t>
                      </m:r>
                      <m:r>
                        <a:rPr lang="en-GB" sz="1600" i="1">
                          <a:latin typeface="Cambria Math"/>
                          <a:ea typeface="Cambria Math"/>
                        </a:rPr>
                        <m:t>=</m:t>
                      </m:r>
                      <m:sSub>
                        <m:sSub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𝜇</m:t>
                          </m:r>
                        </m:e>
                        <m:sub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n-GB" sz="16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GB" sz="1600" b="1">
                              <a:latin typeface="Cambria Math"/>
                              <a:ea typeface="Cambria Math"/>
                            </a:rPr>
                            <m:t>𝐉</m:t>
                          </m:r>
                          <m:r>
                            <a:rPr lang="en-GB" sz="16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b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  <m:f>
                            <m:fPr>
                              <m:ctrlPr>
                                <a:rPr lang="en-GB" sz="1600" i="1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r>
                                <a:rPr lang="en-GB" sz="1600" b="1">
                                  <a:latin typeface="Cambria Math"/>
                                  <a:ea typeface="Cambria Math"/>
                                </a:rPr>
                                <m:t>𝐄</m:t>
                              </m:r>
                            </m:num>
                            <m:den>
                              <m:r>
                                <a:rPr lang="en-GB" sz="1600" i="1">
                                  <a:latin typeface="Cambria Math"/>
                                  <a:ea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GB" sz="1600" dirty="0"/>
              </a:p>
              <a:p>
                <a:pPr eaLnBrk="1" hangingPunct="1">
                  <a:defRPr/>
                </a:pPr>
                <a:endParaRPr lang="en-GB" sz="1600" dirty="0"/>
              </a:p>
            </p:txBody>
          </p:sp>
        </mc:Choice>
        <mc:Fallback>
          <p:sp>
            <p:nvSpPr>
              <p:cNvPr id="8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495" y="1324942"/>
                <a:ext cx="8957463" cy="5269841"/>
              </a:xfrm>
              <a:prstGeom prst="rect">
                <a:avLst/>
              </a:prstGeom>
              <a:blipFill>
                <a:blip r:embed="rId3"/>
                <a:stretch>
                  <a:fillRect l="-4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797" name="Group 6"/>
          <p:cNvGrpSpPr>
            <a:grpSpLocks/>
          </p:cNvGrpSpPr>
          <p:nvPr/>
        </p:nvGrpSpPr>
        <p:grpSpPr bwMode="auto">
          <a:xfrm>
            <a:off x="8084384" y="2624166"/>
            <a:ext cx="592072" cy="588810"/>
            <a:chOff x="6660232" y="2348880"/>
            <a:chExt cx="1152128" cy="1146032"/>
          </a:xfrm>
        </p:grpSpPr>
        <p:grpSp>
          <p:nvGrpSpPr>
            <p:cNvPr id="33803" name="Group 8"/>
            <p:cNvGrpSpPr>
              <a:grpSpLocks/>
            </p:cNvGrpSpPr>
            <p:nvPr/>
          </p:nvGrpSpPr>
          <p:grpSpPr bwMode="auto">
            <a:xfrm>
              <a:off x="6660232" y="2348880"/>
              <a:ext cx="1152128" cy="1146032"/>
              <a:chOff x="1716260" y="4662634"/>
              <a:chExt cx="1800226" cy="1790702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716260" y="4662634"/>
                <a:ext cx="1800226" cy="179070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33807" name="Picture 6" descr="http://hyperphysics.phy-astr.gsu.edu/hbase/magnetic/imgmag/esou.gif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16260" y="4662634"/>
                <a:ext cx="1800225" cy="17907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2" name="Oval 1"/>
            <p:cNvSpPr/>
            <p:nvPr/>
          </p:nvSpPr>
          <p:spPr>
            <a:xfrm>
              <a:off x="7066492" y="2771102"/>
              <a:ext cx="314217" cy="31269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7355317" y="2420308"/>
              <a:ext cx="312629" cy="31428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  <p:grpSp>
        <p:nvGrpSpPr>
          <p:cNvPr id="33798" name="Group 11"/>
          <p:cNvGrpSpPr>
            <a:grpSpLocks/>
          </p:cNvGrpSpPr>
          <p:nvPr/>
        </p:nvGrpSpPr>
        <p:grpSpPr bwMode="auto">
          <a:xfrm>
            <a:off x="7714474" y="3322932"/>
            <a:ext cx="1278485" cy="748663"/>
            <a:chOff x="3203848" y="2852936"/>
            <a:chExt cx="4200847" cy="2457797"/>
          </a:xfrm>
        </p:grpSpPr>
        <p:pic>
          <p:nvPicPr>
            <p:cNvPr id="33801" name="Picture 4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8420" y="2861804"/>
              <a:ext cx="1836275" cy="24489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3802" name="Picture 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3848" y="2852936"/>
              <a:ext cx="2359708" cy="24398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3799" name="Picture 2" descr="http://www.ncert.nic.in/html/learning_basket/electricity/images/electrostatics/magfin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7442" y="4365104"/>
            <a:ext cx="1309688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13004"/>
            <a:ext cx="888604" cy="918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313183" y="458788"/>
            <a:ext cx="8507289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Maxwell’s Equations (Classical Electrodynamics)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70953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2" descr="http://micro.magnet.fsu.edu/primer/java/electromagnetic/electromagneticjavafigu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3413" y="2223665"/>
            <a:ext cx="250507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684" name="Picture 4" descr="http://zebu.uoregon.edu/%7Eimamura/122/images/electromagnetic-spectru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13" y="4096221"/>
            <a:ext cx="2887662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590550" y="6156325"/>
            <a:ext cx="794226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 energy of an electromagnetic wave decreases with distance </a:t>
            </a:r>
            <a:r>
              <a:rPr lang="en-GB" altLang="en-US" sz="1800" dirty="0" smtClean="0">
                <a:solidFill>
                  <a:schemeClr val="tx1"/>
                </a:solidFill>
              </a:rPr>
              <a:t>squared.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34823" name="TextBox 1"/>
          <p:cNvSpPr txBox="1">
            <a:spLocks noChangeArrowheads="1"/>
          </p:cNvSpPr>
          <p:nvPr/>
        </p:nvSpPr>
        <p:spPr bwMode="auto">
          <a:xfrm>
            <a:off x="468313" y="1620540"/>
            <a:ext cx="79406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Temporally changing electric and magnetic fields induce each </a:t>
            </a:r>
            <a:r>
              <a:rPr lang="en-GB" altLang="en-US" sz="1800" dirty="0" smtClean="0">
                <a:solidFill>
                  <a:schemeClr val="tx1"/>
                </a:solidFill>
              </a:rPr>
              <a:t>other: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Electromagnetic Waves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83858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0/0f/Huygens_Fresnel_Principl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04864"/>
            <a:ext cx="2867025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http://www.ottisoft.com/img/2dsim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348880"/>
            <a:ext cx="3351288" cy="238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Wave Properties: </a:t>
            </a:r>
            <a:r>
              <a:rPr lang="en-US" b="1" kern="0" dirty="0" err="1" smtClean="0"/>
              <a:t>Difraction</a:t>
            </a:r>
            <a:r>
              <a:rPr lang="en-US" b="1" kern="0" dirty="0"/>
              <a:t> </a:t>
            </a:r>
            <a:r>
              <a:rPr lang="en-US" b="1" kern="0" dirty="0" smtClean="0"/>
              <a:t>and Interference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73447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27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6" name="Picture 12" descr="http://www.rsc.org/chemsoc/timeline/graphic/1913_bohr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88640"/>
            <a:ext cx="1656184" cy="1252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1102159" y="3342853"/>
            <a:ext cx="2393950" cy="2454275"/>
            <a:chOff x="4553618" y="1102872"/>
            <a:chExt cx="2394645" cy="2454871"/>
          </a:xfrm>
        </p:grpSpPr>
        <p:pic>
          <p:nvPicPr>
            <p:cNvPr id="35851" name="Picture 14" descr="http://1.bp.blogspot.com/_IAeZpYK5VFs/TGiARmqcmhI/AAAAAAAAAgQ/9_9kadQnu4U/s1600/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53618" y="1102872"/>
              <a:ext cx="2394645" cy="2085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2" name="TextBox 7"/>
            <p:cNvSpPr txBox="1">
              <a:spLocks noChangeArrowheads="1"/>
            </p:cNvSpPr>
            <p:nvPr/>
          </p:nvSpPr>
          <p:spPr bwMode="auto">
            <a:xfrm>
              <a:off x="4651921" y="3188411"/>
              <a:ext cx="21980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chemeClr val="tx1"/>
                  </a:solidFill>
                  <a:latin typeface="Times New Roman" pitchFamily="18" charset="0"/>
                </a:rPr>
                <a:t>“Atomic number”: 14</a:t>
              </a: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076056" y="2838797"/>
            <a:ext cx="3175000" cy="3038475"/>
            <a:chOff x="4932040" y="3127065"/>
            <a:chExt cx="3174901" cy="3038239"/>
          </a:xfrm>
        </p:grpSpPr>
        <p:pic>
          <p:nvPicPr>
            <p:cNvPr id="35849" name="Picture 18" descr="http://images.tutorvista.com/content/structure-atom/bohr-bury-scheme-atom-structure.jpe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6" y="3831678"/>
              <a:ext cx="3171825" cy="2333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850" name="TextBox 16"/>
            <p:cNvSpPr txBox="1">
              <a:spLocks noChangeArrowheads="1"/>
            </p:cNvSpPr>
            <p:nvPr/>
          </p:nvSpPr>
          <p:spPr bwMode="auto">
            <a:xfrm>
              <a:off x="4932040" y="3127065"/>
              <a:ext cx="315983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chemeClr val="tx1"/>
                  </a:solidFill>
                  <a:latin typeface="Times New Roman" pitchFamily="18" charset="0"/>
                </a:rPr>
                <a:t>Electron “orbits” are associated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>
                  <a:solidFill>
                    <a:schemeClr val="tx1"/>
                  </a:solidFill>
                  <a:latin typeface="Times New Roman" pitchFamily="18" charset="0"/>
                </a:rPr>
                <a:t>with different energy levels</a:t>
              </a:r>
            </a:p>
          </p:txBody>
        </p:sp>
      </p:grpSp>
      <p:sp>
        <p:nvSpPr>
          <p:cNvPr id="16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Atoms</a:t>
            </a:r>
            <a:endParaRPr lang="en-US" sz="2000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3283567" y="2204864"/>
            <a:ext cx="1897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Bohr’s Model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152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International</a:t>
            </a:r>
            <a:r>
              <a:rPr lang="en-US" b="1" kern="0" dirty="0" smtClean="0"/>
              <a:t> Year of the Period Table</a:t>
            </a:r>
            <a:endParaRPr lang="en-US" sz="2000" b="1" kern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505902" y="2185987"/>
            <a:ext cx="6217980" cy="2717155"/>
            <a:chOff x="1505902" y="2185987"/>
            <a:chExt cx="6217980" cy="2717155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5902" y="2185987"/>
              <a:ext cx="6010275" cy="2486025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1808480" y="4641532"/>
              <a:ext cx="5915402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100" dirty="0">
                  <a:hlinkClick r:id="rId3"/>
                </a:rPr>
                <a:t>https://courses.lumenlearning.com/boundless-chemistry/chapter/the-history-of-the-periodic-table</a:t>
              </a:r>
              <a:r>
                <a:rPr lang="en-GB" sz="1100" dirty="0" smtClean="0">
                  <a:hlinkClick r:id="rId3"/>
                </a:rPr>
                <a:t>/</a:t>
              </a:r>
              <a:endParaRPr lang="en-GB" sz="1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612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70" name="Group 12"/>
          <p:cNvGrpSpPr>
            <a:grpSpLocks/>
          </p:cNvGrpSpPr>
          <p:nvPr/>
        </p:nvGrpSpPr>
        <p:grpSpPr bwMode="auto">
          <a:xfrm>
            <a:off x="0" y="1700808"/>
            <a:ext cx="5027613" cy="2733675"/>
            <a:chOff x="1920900" y="980728"/>
            <a:chExt cx="5027364" cy="2732591"/>
          </a:xfrm>
        </p:grpSpPr>
        <p:pic>
          <p:nvPicPr>
            <p:cNvPr id="36876" name="Picture 16" descr="https://encrypted-tbn3.gstatic.com/images?q=tbn:ANd9GcR6zB_UTOA1vc0cGNhHIS20TD4JznGc8571lhsY3iQ9gjIXbBMtk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900" y="1040542"/>
              <a:ext cx="5027364" cy="2672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77" name="TextBox 9"/>
            <p:cNvSpPr txBox="1">
              <a:spLocks noChangeArrowheads="1"/>
            </p:cNvSpPr>
            <p:nvPr/>
          </p:nvSpPr>
          <p:spPr bwMode="auto">
            <a:xfrm>
              <a:off x="2762924" y="980728"/>
              <a:ext cx="238514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  <a:latin typeface="Times New Roman" pitchFamily="18" charset="0"/>
                </a:rPr>
                <a:t>Photon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  <a:latin typeface="Times New Roman" pitchFamily="18" charset="0"/>
                </a:rPr>
                <a:t>With energy E=hf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  <a:latin typeface="Times New Roman" pitchFamily="18" charset="0"/>
                </a:rPr>
                <a:t>h: Planck’s constant, f: frequency</a:t>
              </a:r>
            </a:p>
          </p:txBody>
        </p:sp>
      </p:grpSp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5027613" y="1568841"/>
            <a:ext cx="3875087" cy="2884487"/>
            <a:chOff x="2496964" y="3697982"/>
            <a:chExt cx="3875236" cy="2884535"/>
          </a:xfrm>
        </p:grpSpPr>
        <p:sp>
          <p:nvSpPr>
            <p:cNvPr id="36872" name="TextBox 15"/>
            <p:cNvSpPr txBox="1">
              <a:spLocks noChangeArrowheads="1"/>
            </p:cNvSpPr>
            <p:nvPr/>
          </p:nvSpPr>
          <p:spPr bwMode="auto">
            <a:xfrm>
              <a:off x="2987824" y="3697982"/>
              <a:ext cx="299889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b="1">
                  <a:solidFill>
                    <a:schemeClr val="tx1"/>
                  </a:solidFill>
                  <a:latin typeface="Times New Roman" pitchFamily="18" charset="0"/>
                </a:rPr>
                <a:t>Hydrogen Absorption Spectrum</a:t>
              </a:r>
              <a:endParaRPr lang="en-GB" altLang="en-US" sz="12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36873" name="Group 11"/>
            <p:cNvGrpSpPr>
              <a:grpSpLocks/>
            </p:cNvGrpSpPr>
            <p:nvPr/>
          </p:nvGrpSpPr>
          <p:grpSpPr bwMode="auto">
            <a:xfrm>
              <a:off x="2496964" y="4005064"/>
              <a:ext cx="3875236" cy="2577453"/>
              <a:chOff x="2496964" y="4005064"/>
              <a:chExt cx="3875236" cy="2577453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2500139" y="4004374"/>
                <a:ext cx="3872061" cy="2568618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36875" name="Picture 2" descr="http://montessorimuddle.org/wp-content/uploads/2012/02/Emission_spectrum_H_annotated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6964" y="4014589"/>
                <a:ext cx="3875236" cy="25679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7" name="Title 1"/>
          <p:cNvSpPr txBox="1">
            <a:spLocks/>
          </p:cNvSpPr>
          <p:nvPr/>
        </p:nvSpPr>
        <p:spPr>
          <a:xfrm>
            <a:off x="457200" y="18446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Atoms and Electromagnetic Waves</a:t>
            </a:r>
            <a:endParaRPr lang="en-US" sz="2000" b="1" kern="0" dirty="0"/>
          </a:p>
        </p:txBody>
      </p:sp>
      <p:sp>
        <p:nvSpPr>
          <p:cNvPr id="2" name="TextBox 1"/>
          <p:cNvSpPr txBox="1"/>
          <p:nvPr/>
        </p:nvSpPr>
        <p:spPr>
          <a:xfrm>
            <a:off x="185120" y="5021512"/>
            <a:ext cx="8534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This is a bit like “potential energy” on earlier slides, but there are only distinct energetic states of the system, i.e. energy can only be absorbed or emitted in discrete “quanta”.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044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2"/>
          <p:cNvGrpSpPr>
            <a:grpSpLocks/>
          </p:cNvGrpSpPr>
          <p:nvPr/>
        </p:nvGrpSpPr>
        <p:grpSpPr bwMode="auto">
          <a:xfrm>
            <a:off x="6955644" y="145510"/>
            <a:ext cx="1763942" cy="1313396"/>
            <a:chOff x="2267744" y="664934"/>
            <a:chExt cx="4781948" cy="3575113"/>
          </a:xfrm>
        </p:grpSpPr>
        <p:pic>
          <p:nvPicPr>
            <p:cNvPr id="17414" name="Picture 2" descr="http://creativecan.com/wp-content/uploads/2012/04/newton-and-falling-apple-macbook-sticker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7744" y="712267"/>
              <a:ext cx="4464496" cy="3489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415" name="TextBox 1"/>
            <p:cNvSpPr txBox="1">
              <a:spLocks noChangeArrowheads="1"/>
            </p:cNvSpPr>
            <p:nvPr/>
          </p:nvSpPr>
          <p:spPr bwMode="auto">
            <a:xfrm rot="16200000">
              <a:off x="5035460" y="2225816"/>
              <a:ext cx="3575113" cy="4533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400" dirty="0">
                  <a:solidFill>
                    <a:schemeClr val="tx1"/>
                  </a:solidFill>
                  <a:latin typeface="Times New Roman" pitchFamily="18" charset="0"/>
                </a:rPr>
                <a:t>http://creativecan.com/2012/04/macbook-stickers/</a:t>
              </a:r>
            </a:p>
          </p:txBody>
        </p:sp>
      </p:grp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300038" y="1556792"/>
            <a:ext cx="8502650" cy="2185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Tx/>
              <a:buAutoNum type="arabicParenR"/>
              <a:defRPr/>
            </a:pPr>
            <a:r>
              <a:rPr lang="en-GB" sz="1800" dirty="0" smtClean="0"/>
              <a:t>  An object only changes its velocity in reaction to an external force 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1800" b="1" dirty="0" smtClean="0"/>
              <a:t>F = m*a</a:t>
            </a:r>
            <a:r>
              <a:rPr lang="en-GB" sz="1800" dirty="0" smtClean="0"/>
              <a:t>: The net force acting on an object is proportional to its mass and its acceleration (=&gt; a = F/m)</a:t>
            </a:r>
          </a:p>
          <a:p>
            <a:pPr marL="457200" indent="-457200" eaLnBrk="1" hangingPunct="1">
              <a:buFontTx/>
              <a:buAutoNum type="arabicParenR"/>
              <a:defRPr/>
            </a:pPr>
            <a:r>
              <a:rPr lang="en-GB" sz="1800" dirty="0" smtClean="0"/>
              <a:t>If one body exerts a force on a second body, the second body exerts a force of the same magnitude on the first body (“</a:t>
            </a:r>
            <a:r>
              <a:rPr lang="en-GB" sz="1800" dirty="0" err="1" smtClean="0"/>
              <a:t>actio</a:t>
            </a:r>
            <a:r>
              <a:rPr lang="en-GB" sz="1800" dirty="0" smtClean="0"/>
              <a:t> et </a:t>
            </a:r>
            <a:r>
              <a:rPr lang="en-GB" sz="1800" dirty="0" err="1" smtClean="0"/>
              <a:t>reactio</a:t>
            </a:r>
            <a:r>
              <a:rPr lang="en-GB" sz="1800" dirty="0" smtClean="0"/>
              <a:t>”)</a:t>
            </a:r>
          </a:p>
          <a:p>
            <a:pPr marL="457200" indent="-457200" eaLnBrk="1" hangingPunct="1">
              <a:buFontTx/>
              <a:buAutoNum type="arabicParenR"/>
              <a:defRPr/>
            </a:pPr>
            <a:endParaRPr lang="en-GB" sz="1800" dirty="0"/>
          </a:p>
          <a:p>
            <a:pPr eaLnBrk="1" hangingPunct="1">
              <a:defRPr/>
            </a:pPr>
            <a:r>
              <a:rPr lang="en-GB" sz="1400" dirty="0" smtClean="0"/>
              <a:t>N.B.: We use the term “Weight” wrong. It should refer to the force on mass under gravitation, i.e. be measured in </a:t>
            </a:r>
            <a:r>
              <a:rPr lang="en-GB" sz="1400" dirty="0" err="1" smtClean="0"/>
              <a:t>Newtons</a:t>
            </a:r>
            <a:r>
              <a:rPr lang="en-GB" sz="1400" dirty="0"/>
              <a:t> </a:t>
            </a:r>
            <a:r>
              <a:rPr lang="en-GB" sz="1400" dirty="0" smtClean="0"/>
              <a:t>(e.g. our weight is different on the moon, but mass </a:t>
            </a:r>
            <a:r>
              <a:rPr lang="en-GB" sz="1400" dirty="0" smtClean="0"/>
              <a:t>is not).</a:t>
            </a:r>
            <a:endParaRPr lang="en-GB" sz="1400" dirty="0" smtClean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Newton’s Laws of </a:t>
            </a:r>
            <a:r>
              <a:rPr lang="en-US" b="1" kern="0" dirty="0" smtClean="0"/>
              <a:t>Motion</a:t>
            </a:r>
          </a:p>
          <a:p>
            <a:pPr eaLnBrk="1" hangingPunct="1"/>
            <a:r>
              <a:rPr lang="en-US" sz="2000" b="1" kern="0" dirty="0" smtClean="0"/>
              <a:t>A good example for linking theory and measurement</a:t>
            </a:r>
            <a:endParaRPr lang="en-US" sz="2000" b="1" kern="0" dirty="0"/>
          </a:p>
        </p:txBody>
      </p:sp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488950" y="4581128"/>
            <a:ext cx="7904163" cy="1590675"/>
            <a:chOff x="489123" y="2159000"/>
            <a:chExt cx="7903990" cy="1590675"/>
          </a:xfrm>
        </p:grpSpPr>
        <p:pic>
          <p:nvPicPr>
            <p:cNvPr id="13" name="Picture 6" descr="The earth, moon and sun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123" y="2205038"/>
              <a:ext cx="2366963" cy="1331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8" descr="http://britton.disted.camosun.bc.ca/paracanon_lg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236" y="2260600"/>
              <a:ext cx="2755900" cy="1227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0" descr="ZeroG_Experienc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1863" y="2159000"/>
              <a:ext cx="2381250" cy="1590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9113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00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49989" y="3501008"/>
            <a:ext cx="7967823" cy="30469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2000" dirty="0"/>
              <a:t>“Atomic Spin” is a purely quantum physical </a:t>
            </a:r>
            <a:r>
              <a:rPr lang="en-GB" sz="2000" dirty="0" smtClean="0"/>
              <a:t>phenomenon.</a:t>
            </a:r>
            <a:endParaRPr lang="en-GB" sz="2000" dirty="0"/>
          </a:p>
          <a:p>
            <a:pPr algn="ctr">
              <a:defRPr/>
            </a:pPr>
            <a:r>
              <a:rPr lang="en-GB" sz="2000" dirty="0" smtClean="0"/>
              <a:t>It can be illustrated as</a:t>
            </a:r>
            <a:r>
              <a:rPr lang="en-GB" sz="2000" dirty="0" smtClean="0"/>
              <a:t> </a:t>
            </a:r>
            <a:r>
              <a:rPr lang="en-GB" sz="2000" dirty="0"/>
              <a:t>rotation of a particle around its own </a:t>
            </a:r>
            <a:r>
              <a:rPr lang="en-GB" sz="2000" dirty="0" smtClean="0"/>
              <a:t>axis.</a:t>
            </a:r>
            <a:endParaRPr lang="en-GB" sz="2000" dirty="0"/>
          </a:p>
          <a:p>
            <a:pPr algn="ctr">
              <a:defRPr/>
            </a:pPr>
            <a:endParaRPr lang="en-GB" sz="800" dirty="0"/>
          </a:p>
          <a:p>
            <a:pPr algn="ctr">
              <a:defRPr/>
            </a:pPr>
            <a:r>
              <a:rPr lang="en-GB" sz="2000" dirty="0"/>
              <a:t>In Bohr’s classical atomic model, electrons orbit around the </a:t>
            </a:r>
            <a:r>
              <a:rPr lang="en-GB" sz="2000" dirty="0" smtClean="0"/>
              <a:t>nucleus.</a:t>
            </a:r>
            <a:endParaRPr lang="en-GB" sz="2000" dirty="0"/>
          </a:p>
          <a:p>
            <a:pPr marL="800100" lvl="1" indent="-342900">
              <a:buFont typeface="Symbol" pitchFamily="18" charset="2"/>
              <a:buChar char="Þ"/>
              <a:defRPr/>
            </a:pPr>
            <a:r>
              <a:rPr lang="en-GB" sz="2000" dirty="0"/>
              <a:t>A moving charge acts like a current, producing a magnetic </a:t>
            </a:r>
            <a:r>
              <a:rPr lang="en-GB" sz="2000" dirty="0" smtClean="0"/>
              <a:t>field.</a:t>
            </a:r>
            <a:endParaRPr lang="en-GB" sz="2000" dirty="0"/>
          </a:p>
          <a:p>
            <a:pPr marL="800100" lvl="1" indent="-342900">
              <a:buFont typeface="Symbol" pitchFamily="18" charset="2"/>
              <a:buChar char="Þ"/>
              <a:defRPr/>
            </a:pPr>
            <a:r>
              <a:rPr lang="en-GB" sz="2000" dirty="0"/>
              <a:t>Related to </a:t>
            </a:r>
            <a:r>
              <a:rPr lang="en-GB" sz="2000" dirty="0" smtClean="0"/>
              <a:t>magnetism.</a:t>
            </a:r>
            <a:endParaRPr lang="en-GB" sz="2000" dirty="0"/>
          </a:p>
          <a:p>
            <a:pPr marL="342900" indent="-342900" algn="ctr">
              <a:buFont typeface="Symbol" pitchFamily="18" charset="2"/>
              <a:buChar char="Þ"/>
              <a:defRPr/>
            </a:pPr>
            <a:endParaRPr lang="en-GB" sz="800" dirty="0"/>
          </a:p>
          <a:p>
            <a:pPr algn="ctr">
              <a:defRPr/>
            </a:pPr>
            <a:r>
              <a:rPr lang="en-GB" sz="2000" dirty="0"/>
              <a:t>Spin exists for many particles, including electrons and </a:t>
            </a:r>
            <a:r>
              <a:rPr lang="en-GB" sz="2000" dirty="0" smtClean="0"/>
              <a:t>protons.</a:t>
            </a:r>
            <a:endParaRPr lang="en-GB" sz="2000" dirty="0"/>
          </a:p>
          <a:p>
            <a:pPr algn="ctr">
              <a:defRPr/>
            </a:pPr>
            <a:endParaRPr lang="en-GB" sz="800" dirty="0"/>
          </a:p>
          <a:p>
            <a:pPr algn="ctr">
              <a:defRPr/>
            </a:pPr>
            <a:r>
              <a:rPr lang="en-GB" sz="2000" dirty="0"/>
              <a:t>Spins can be in two states: “up” and “down</a:t>
            </a:r>
            <a:r>
              <a:rPr lang="en-GB" sz="2000" dirty="0" smtClean="0"/>
              <a:t>”.</a:t>
            </a:r>
            <a:endParaRPr lang="en-GB" sz="2000" dirty="0"/>
          </a:p>
          <a:p>
            <a:pPr algn="ctr">
              <a:defRPr/>
            </a:pPr>
            <a:endParaRPr lang="en-GB" sz="800" dirty="0"/>
          </a:p>
          <a:p>
            <a:pPr algn="ctr">
              <a:defRPr/>
            </a:pPr>
            <a:r>
              <a:rPr lang="en-GB" sz="2000" dirty="0"/>
              <a:t>There are rules about how spins within one orbit are aligned to each </a:t>
            </a:r>
            <a:r>
              <a:rPr lang="en-GB" sz="2000" dirty="0" smtClean="0"/>
              <a:t>other.</a:t>
            </a:r>
            <a:endParaRPr lang="en-GB" sz="2000" dirty="0"/>
          </a:p>
        </p:txBody>
      </p:sp>
      <p:grpSp>
        <p:nvGrpSpPr>
          <p:cNvPr id="37893" name="Group 12"/>
          <p:cNvGrpSpPr>
            <a:grpSpLocks/>
          </p:cNvGrpSpPr>
          <p:nvPr/>
        </p:nvGrpSpPr>
        <p:grpSpPr bwMode="auto">
          <a:xfrm>
            <a:off x="2611413" y="1484784"/>
            <a:ext cx="3760787" cy="1914525"/>
            <a:chOff x="2411760" y="1196752"/>
            <a:chExt cx="3759733" cy="1914922"/>
          </a:xfrm>
        </p:grpSpPr>
        <p:grpSp>
          <p:nvGrpSpPr>
            <p:cNvPr id="37894" name="Group 1"/>
            <p:cNvGrpSpPr>
              <a:grpSpLocks/>
            </p:cNvGrpSpPr>
            <p:nvPr/>
          </p:nvGrpSpPr>
          <p:grpSpPr bwMode="auto">
            <a:xfrm>
              <a:off x="2411760" y="1196752"/>
              <a:ext cx="3759733" cy="1914922"/>
              <a:chOff x="859942" y="2041402"/>
              <a:chExt cx="3759733" cy="1914922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859942" y="2041402"/>
                <a:ext cx="3759733" cy="191492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37897" name="Picture 2" descr="http://www.gitam.edu/eresource/Engg_Phys/semester_2/magnetic/magnetic_files/electron_orbit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060848"/>
                <a:ext cx="3648075" cy="1895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cxnSp>
          <p:nvCxnSpPr>
            <p:cNvPr id="10" name="Straight Arrow Connector 9"/>
            <p:cNvCxnSpPr/>
            <p:nvPr/>
          </p:nvCxnSpPr>
          <p:spPr>
            <a:xfrm>
              <a:off x="4365424" y="2041477"/>
              <a:ext cx="49199" cy="19054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Atomic Spin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97194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43334" y="4350583"/>
            <a:ext cx="7112845" cy="224676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2000" dirty="0"/>
              <a:t>Spins align to an external magnetic </a:t>
            </a:r>
            <a:r>
              <a:rPr lang="en-GB" sz="2000" dirty="0" smtClean="0"/>
              <a:t>field.</a:t>
            </a:r>
            <a:endParaRPr lang="en-GB" sz="2000" dirty="0"/>
          </a:p>
          <a:p>
            <a:pPr>
              <a:defRPr/>
            </a:pPr>
            <a:endParaRPr lang="en-GB" sz="1000" dirty="0"/>
          </a:p>
          <a:p>
            <a:pPr>
              <a:defRPr/>
            </a:pPr>
            <a:r>
              <a:rPr lang="en-GB" sz="2000" dirty="0"/>
              <a:t>Principle of </a:t>
            </a:r>
            <a:r>
              <a:rPr lang="en-GB" sz="2000" dirty="0" smtClean="0"/>
              <a:t>Nuclear </a:t>
            </a:r>
            <a:r>
              <a:rPr lang="en-GB" sz="2000" dirty="0"/>
              <a:t>Magnetic Resonance:</a:t>
            </a:r>
          </a:p>
          <a:p>
            <a:pPr>
              <a:defRPr/>
            </a:pPr>
            <a:endParaRPr lang="en-GB" sz="1000" dirty="0"/>
          </a:p>
          <a:p>
            <a:pPr marL="457200" indent="-457200">
              <a:buFontTx/>
              <a:buAutoNum type="arabicParenR"/>
              <a:defRPr/>
            </a:pPr>
            <a:r>
              <a:rPr lang="en-GB" sz="2000" dirty="0"/>
              <a:t>Align nuclear spins in a constant magnetic </a:t>
            </a:r>
            <a:r>
              <a:rPr lang="en-GB" sz="2000" dirty="0" smtClean="0"/>
              <a:t>field.</a:t>
            </a:r>
            <a:endParaRPr lang="en-GB" sz="2000" dirty="0"/>
          </a:p>
          <a:p>
            <a:pPr marL="457200" indent="-457200">
              <a:buFontTx/>
              <a:buAutoNum type="arabicParenR"/>
              <a:defRPr/>
            </a:pPr>
            <a:endParaRPr lang="en-GB" sz="1000" dirty="0"/>
          </a:p>
          <a:p>
            <a:pPr marL="457200" indent="-457200">
              <a:buFontTx/>
              <a:buAutoNum type="arabicParenR"/>
              <a:defRPr/>
            </a:pPr>
            <a:r>
              <a:rPr lang="en-GB" sz="2000" dirty="0"/>
              <a:t>Perturb alignment of spins using a short electro-magnetic </a:t>
            </a:r>
            <a:r>
              <a:rPr lang="en-GB" sz="2000" dirty="0" smtClean="0"/>
              <a:t>pulse.</a:t>
            </a:r>
            <a:endParaRPr lang="en-GB" sz="2000" dirty="0"/>
          </a:p>
          <a:p>
            <a:pPr marL="457200" indent="-457200">
              <a:buFontTx/>
              <a:buAutoNum type="arabicParenR"/>
              <a:defRPr/>
            </a:pPr>
            <a:endParaRPr lang="en-GB" sz="1000" dirty="0"/>
          </a:p>
          <a:p>
            <a:pPr marL="457200" indent="-457200">
              <a:buFontTx/>
              <a:buAutoNum type="arabicParenR"/>
              <a:defRPr/>
            </a:pPr>
            <a:r>
              <a:rPr lang="en-GB" sz="2000" dirty="0" smtClean="0"/>
              <a:t>Measure the response over time.</a:t>
            </a:r>
            <a:endParaRPr lang="en-GB" sz="2000" dirty="0"/>
          </a:p>
        </p:txBody>
      </p:sp>
      <p:grpSp>
        <p:nvGrpSpPr>
          <p:cNvPr id="2" name="Group 1"/>
          <p:cNvGrpSpPr/>
          <p:nvPr/>
        </p:nvGrpSpPr>
        <p:grpSpPr>
          <a:xfrm>
            <a:off x="2761805" y="1333272"/>
            <a:ext cx="3394371" cy="2738975"/>
            <a:chOff x="2617788" y="1689182"/>
            <a:chExt cx="3394371" cy="2738975"/>
          </a:xfrm>
        </p:grpSpPr>
        <p:sp>
          <p:nvSpPr>
            <p:cNvPr id="8" name="Rectangle 7"/>
            <p:cNvSpPr/>
            <p:nvPr/>
          </p:nvSpPr>
          <p:spPr>
            <a:xfrm>
              <a:off x="2617788" y="3221602"/>
              <a:ext cx="3394371" cy="1204913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  <p:pic>
          <p:nvPicPr>
            <p:cNvPr id="38918" name="Picture 2" descr="http://www.mhhe.com/physsci/chemistry/carey/student/olc/graphics/carey04oc/ch13/figures/1303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329" y="1689182"/>
              <a:ext cx="3096815" cy="15147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19" name="Picture 4" descr="http://www.mhhe.com/physsci/chemistry/carey/student/olc/graphics/carey04oc/ch13/figures/fieldneg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8275" y="3304207"/>
              <a:ext cx="1647825" cy="106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8920" name="Picture 6" descr="http://www.mhhe.com/physsci/chemistry/carey/student/olc/graphics/carey04oc/ch13/figures/fieldpos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1863" y="3291507"/>
              <a:ext cx="1198562" cy="1136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Atomic Spin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3519916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TextBox 9"/>
          <p:cNvSpPr txBox="1">
            <a:spLocks noChangeArrowheads="1"/>
          </p:cNvSpPr>
          <p:nvPr/>
        </p:nvSpPr>
        <p:spPr bwMode="auto">
          <a:xfrm>
            <a:off x="6797675" y="6594475"/>
            <a:ext cx="21494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1"/>
                </a:solidFill>
                <a:latin typeface="Times New Roman" pitchFamily="18" charset="0"/>
              </a:rPr>
              <a:t>http://en.wikipedia.org/wiki/Larmor_precession</a:t>
            </a:r>
          </a:p>
        </p:txBody>
      </p:sp>
      <p:pic>
        <p:nvPicPr>
          <p:cNvPr id="40965" name="Picture 2" descr="http://www.medical.siemens.com/siemens/en_GLOBAL/gg_mr_FBAs/files/apps/MAGNETOM_world/MR_Manuals/MR_Basics/USA_English/Magnets_Spins_and_Resonances/Magnets_Spins_and_Resonances/Advanced/Content/MagnetsSpinsResonances/14_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504" y="2964532"/>
            <a:ext cx="2190750" cy="255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Group 8"/>
          <p:cNvGrpSpPr>
            <a:grpSpLocks/>
          </p:cNvGrpSpPr>
          <p:nvPr/>
        </p:nvGrpSpPr>
        <p:grpSpPr bwMode="auto">
          <a:xfrm>
            <a:off x="4906367" y="3070894"/>
            <a:ext cx="1393825" cy="2446338"/>
            <a:chOff x="4201716" y="3419897"/>
            <a:chExt cx="1393604" cy="2446003"/>
          </a:xfrm>
        </p:grpSpPr>
        <p:sp>
          <p:nvSpPr>
            <p:cNvPr id="40968" name="TextBox 1"/>
            <p:cNvSpPr txBox="1">
              <a:spLocks noChangeArrowheads="1"/>
            </p:cNvSpPr>
            <p:nvPr/>
          </p:nvSpPr>
          <p:spPr bwMode="auto">
            <a:xfrm>
              <a:off x="4201716" y="3419897"/>
              <a:ext cx="1296144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</a:rPr>
                <a:t>Magnetic Field</a:t>
              </a:r>
            </a:p>
          </p:txBody>
        </p:sp>
        <p:pic>
          <p:nvPicPr>
            <p:cNvPr id="40969" name="Picture 4" descr="File:Präzession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960" y="3544800"/>
              <a:ext cx="1383360" cy="2321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0" name="TextBox 1"/>
            <p:cNvSpPr txBox="1">
              <a:spLocks noChangeArrowheads="1"/>
            </p:cNvSpPr>
            <p:nvPr/>
          </p:nvSpPr>
          <p:spPr bwMode="auto">
            <a:xfrm>
              <a:off x="5046301" y="4221088"/>
              <a:ext cx="533811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</a:rPr>
                <a:t>Spin</a:t>
              </a:r>
            </a:p>
          </p:txBody>
        </p:sp>
      </p:grpSp>
      <p:sp>
        <p:nvSpPr>
          <p:cNvPr id="40967" name="TextBox 1"/>
          <p:cNvSpPr txBox="1">
            <a:spLocks noChangeArrowheads="1"/>
          </p:cNvSpPr>
          <p:nvPr/>
        </p:nvSpPr>
        <p:spPr bwMode="auto">
          <a:xfrm>
            <a:off x="425128" y="1856879"/>
            <a:ext cx="85026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Spins can be thought of as “</a:t>
            </a:r>
            <a:r>
              <a:rPr lang="en-GB" altLang="en-US" sz="2000" dirty="0" err="1">
                <a:solidFill>
                  <a:schemeClr val="tx1"/>
                </a:solidFill>
              </a:rPr>
              <a:t>precessing</a:t>
            </a:r>
            <a:r>
              <a:rPr lang="en-GB" altLang="en-US" sz="2000" dirty="0">
                <a:solidFill>
                  <a:schemeClr val="tx1"/>
                </a:solidFill>
              </a:rPr>
              <a:t>” around the direction of the magnetic </a:t>
            </a:r>
            <a:r>
              <a:rPr lang="en-GB" altLang="en-US" sz="2000" dirty="0" smtClean="0">
                <a:solidFill>
                  <a:schemeClr val="tx1"/>
                </a:solidFill>
              </a:rPr>
              <a:t>field.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Magnetic “Resonance”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68365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TextBox 1"/>
          <p:cNvSpPr txBox="1">
            <a:spLocks noChangeArrowheads="1"/>
          </p:cNvSpPr>
          <p:nvPr/>
        </p:nvSpPr>
        <p:spPr bwMode="auto">
          <a:xfrm>
            <a:off x="251520" y="1484784"/>
            <a:ext cx="850265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Without a magnetic field, the two spin states (“up” and “down”) have the same </a:t>
            </a:r>
            <a:r>
              <a:rPr lang="en-GB" altLang="en-US" sz="2000" dirty="0" smtClean="0">
                <a:solidFill>
                  <a:schemeClr val="tx1"/>
                </a:solidFill>
              </a:rPr>
              <a:t>energy.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In a magnetic field, these states “degenerate”: parallel spins have lower energy than anti-parallel </a:t>
            </a:r>
            <a:r>
              <a:rPr lang="en-GB" altLang="en-US" sz="2000" dirty="0" smtClean="0">
                <a:solidFill>
                  <a:schemeClr val="tx1"/>
                </a:solidFill>
              </a:rPr>
              <a:t>spins.</a:t>
            </a: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The difference between these two states depends on magnetic field </a:t>
            </a:r>
            <a:r>
              <a:rPr lang="en-GB" altLang="en-US" sz="2000" dirty="0" smtClean="0">
                <a:solidFill>
                  <a:schemeClr val="tx1"/>
                </a:solidFill>
              </a:rPr>
              <a:t>strength.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39941" name="TextBox 9"/>
          <p:cNvSpPr txBox="1">
            <a:spLocks noChangeArrowheads="1"/>
          </p:cNvSpPr>
          <p:nvPr/>
        </p:nvSpPr>
        <p:spPr bwMode="auto">
          <a:xfrm>
            <a:off x="2068513" y="6594475"/>
            <a:ext cx="70405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800">
                <a:solidFill>
                  <a:schemeClr val="tx1"/>
                </a:solidFill>
                <a:latin typeface="Times New Roman" pitchFamily="18" charset="0"/>
              </a:rPr>
              <a:t>http://chemwiki.ucdavis.edu/Physical_Chemistry/Spectroscopy/Magnetic_Resonance_Spectroscopies/Nuclear_Magnetic_Resonance/Nuclear_Magnetic_Resonance_II</a:t>
            </a:r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2521743" y="4149080"/>
            <a:ext cx="4024313" cy="2068512"/>
            <a:chOff x="2537029" y="3501008"/>
            <a:chExt cx="4024102" cy="2067701"/>
          </a:xfrm>
        </p:grpSpPr>
        <p:grpSp>
          <p:nvGrpSpPr>
            <p:cNvPr id="39943" name="Group 1"/>
            <p:cNvGrpSpPr>
              <a:grpSpLocks/>
            </p:cNvGrpSpPr>
            <p:nvPr/>
          </p:nvGrpSpPr>
          <p:grpSpPr bwMode="auto">
            <a:xfrm>
              <a:off x="2537029" y="3501008"/>
              <a:ext cx="4024102" cy="2067701"/>
              <a:chOff x="962125" y="2996951"/>
              <a:chExt cx="6562203" cy="3371852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962125" y="2996951"/>
                <a:ext cx="6562203" cy="3371852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>
                  <a:solidFill>
                    <a:schemeClr val="tx1"/>
                  </a:solidFill>
                </a:endParaRPr>
              </a:p>
            </p:txBody>
          </p:sp>
          <p:pic>
            <p:nvPicPr>
              <p:cNvPr id="39947" name="Picture 2" descr="http://chemwiki.ucdavis.edu/%40api/deki/files/9529/Zeeman_modified.png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996952"/>
                <a:ext cx="6324600" cy="33718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39944" name="TextBox 6"/>
            <p:cNvSpPr txBox="1">
              <a:spLocks noChangeArrowheads="1"/>
            </p:cNvSpPr>
            <p:nvPr/>
          </p:nvSpPr>
          <p:spPr bwMode="auto">
            <a:xfrm>
              <a:off x="4850507" y="4355579"/>
              <a:ext cx="50847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 b="1">
                  <a:solidFill>
                    <a:schemeClr val="tx1"/>
                  </a:solidFill>
                  <a:latin typeface="Times New Roman" pitchFamily="18" charset="0"/>
                </a:rPr>
                <a:t>= h</a:t>
              </a:r>
              <a:r>
                <a:rPr lang="el-GR" altLang="en-US" sz="1200" b="1">
                  <a:solidFill>
                    <a:schemeClr val="tx1"/>
                  </a:solidFill>
                  <a:latin typeface="Times New Roman" pitchFamily="18" charset="0"/>
                </a:rPr>
                <a:t>ω</a:t>
              </a:r>
              <a:endParaRPr lang="en-GB" altLang="en-US" sz="1200" b="1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45" name="TextBox 16"/>
            <p:cNvSpPr txBox="1">
              <a:spLocks noChangeArrowheads="1"/>
            </p:cNvSpPr>
            <p:nvPr/>
          </p:nvSpPr>
          <p:spPr bwMode="auto">
            <a:xfrm>
              <a:off x="4788024" y="4537695"/>
              <a:ext cx="176291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l-GR" altLang="en-US" sz="1200" b="1">
                  <a:solidFill>
                    <a:schemeClr val="tx1"/>
                  </a:solidFill>
                  <a:latin typeface="Times New Roman" pitchFamily="18" charset="0"/>
                </a:rPr>
                <a:t>ω</a:t>
              </a:r>
              <a:r>
                <a:rPr lang="en-GB" altLang="en-US" sz="1200" b="1">
                  <a:solidFill>
                    <a:schemeClr val="tx1"/>
                  </a:solidFill>
                  <a:latin typeface="Times New Roman" pitchFamily="18" charset="0"/>
                </a:rPr>
                <a:t>: “Larmor frequency”</a:t>
              </a:r>
            </a:p>
          </p:txBody>
        </p:sp>
      </p:grpSp>
      <p:sp>
        <p:nvSpPr>
          <p:cNvPr id="15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Atomic Spin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2424406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254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23963" y="2852936"/>
            <a:ext cx="6227762" cy="3360737"/>
            <a:chOff x="1223963" y="2852936"/>
            <a:chExt cx="6227762" cy="3360737"/>
          </a:xfrm>
        </p:grpSpPr>
        <p:pic>
          <p:nvPicPr>
            <p:cNvPr id="35846" name="Picture 6" descr="File:SpinEcho GWM stills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23963" y="2852936"/>
              <a:ext cx="6227762" cy="314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991" name="TextBox 9"/>
            <p:cNvSpPr txBox="1">
              <a:spLocks noChangeArrowheads="1"/>
            </p:cNvSpPr>
            <p:nvPr/>
          </p:nvSpPr>
          <p:spPr bwMode="auto">
            <a:xfrm>
              <a:off x="5657850" y="5997773"/>
              <a:ext cx="1793875" cy="215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dirty="0">
                  <a:solidFill>
                    <a:schemeClr val="tx1"/>
                  </a:solidFill>
                  <a:latin typeface="Times New Roman" pitchFamily="18" charset="0"/>
                </a:rPr>
                <a:t>http://en.wikipedia.org/wiki/Spin_echo</a:t>
              </a:r>
            </a:p>
          </p:txBody>
        </p:sp>
      </p:grp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187723" y="1772816"/>
            <a:ext cx="6624637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(f)MRI: Radio frequency (RF) pulses change spin precession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Static magnetic field: 3T,   RF frequency: 123 MHz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dirty="0">
                <a:solidFill>
                  <a:schemeClr val="tx1"/>
                </a:solidFill>
              </a:rPr>
              <a:t>UHF radio: ~300 MHz,  Mobile phones: ~1GHz,   Microwave: ~2 GHz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Principle of Spin Echo </a:t>
            </a:r>
            <a:r>
              <a:rPr lang="en-US" b="1" kern="0" dirty="0" smtClean="0"/>
              <a:t>Imaging</a:t>
            </a:r>
          </a:p>
          <a:p>
            <a:pPr eaLnBrk="1" hangingPunct="1"/>
            <a:r>
              <a:rPr lang="en-US" sz="2000" b="1" kern="0" smtClean="0"/>
              <a:t>Help!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442156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Thank you!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443052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6"/>
          <p:cNvGrpSpPr>
            <a:grpSpLocks/>
          </p:cNvGrpSpPr>
          <p:nvPr/>
        </p:nvGrpSpPr>
        <p:grpSpPr bwMode="auto">
          <a:xfrm>
            <a:off x="5166333" y="3883868"/>
            <a:ext cx="3810000" cy="2857500"/>
            <a:chOff x="2051720" y="2780928"/>
            <a:chExt cx="3810000" cy="2857500"/>
          </a:xfrm>
        </p:grpSpPr>
        <p:pic>
          <p:nvPicPr>
            <p:cNvPr id="19462" name="Picture 2" descr="House on globe planet earth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51720" y="2780928"/>
              <a:ext cx="3810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3963">
              <a:off x="4161126" y="2878647"/>
              <a:ext cx="557212" cy="25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5" name="Straight Arrow Connector 14"/>
            <p:cNvCxnSpPr/>
            <p:nvPr/>
          </p:nvCxnSpPr>
          <p:spPr>
            <a:xfrm flipH="1">
              <a:off x="4067845" y="3207966"/>
              <a:ext cx="598487" cy="1301750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4288507" y="3157166"/>
              <a:ext cx="214313" cy="49371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>
              <a:off x="4272632" y="3093666"/>
              <a:ext cx="87313" cy="207962"/>
            </a:xfrm>
            <a:prstGeom prst="straightConnector1">
              <a:avLst/>
            </a:prstGeom>
            <a:ln w="1905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The (Gravitational) </a:t>
            </a:r>
            <a:r>
              <a:rPr lang="en-US" b="1" kern="0" dirty="0" smtClean="0"/>
              <a:t>Potential</a:t>
            </a:r>
          </a:p>
          <a:p>
            <a:pPr eaLnBrk="1" hangingPunct="1"/>
            <a:r>
              <a:rPr lang="en-US" sz="2000" b="1" kern="0" dirty="0" smtClean="0"/>
              <a:t>Potential Energy</a:t>
            </a:r>
            <a:endParaRPr lang="en-US" sz="2000" b="1" kern="0" dirty="0"/>
          </a:p>
        </p:txBody>
      </p:sp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300038" y="1481173"/>
            <a:ext cx="8502650" cy="3785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A potential is only defined between two </a:t>
            </a:r>
            <a:r>
              <a:rPr lang="en-GB" altLang="en-US" sz="1800" dirty="0" smtClean="0">
                <a:solidFill>
                  <a:schemeClr val="tx1"/>
                </a:solidFill>
              </a:rPr>
              <a:t>states/locations.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</a:rPr>
              <a:t>“Gravitational Potential”: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Energy required to move an object of unit mass to a reference location.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For example: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“How much energy can I gain by dropping my shoe from the roof?”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only makes sense if I specify how far it can fall – to the balcony? To the ground? To sea level? To the middle of earth</a:t>
            </a:r>
            <a:r>
              <a:rPr lang="en-GB" altLang="en-US" sz="1800" dirty="0" smtClean="0">
                <a:solidFill>
                  <a:schemeClr val="tx1"/>
                </a:solidFill>
              </a:rPr>
              <a:t>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Reciprocity: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The energy you get from dropping it you will need to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lift it back to its original position.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19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4" name="Group 7"/>
          <p:cNvGrpSpPr>
            <a:grpSpLocks/>
          </p:cNvGrpSpPr>
          <p:nvPr/>
        </p:nvGrpSpPr>
        <p:grpSpPr bwMode="auto">
          <a:xfrm>
            <a:off x="2620975" y="2122371"/>
            <a:ext cx="4013379" cy="1899366"/>
            <a:chOff x="1547664" y="3284984"/>
            <a:chExt cx="5864539" cy="2775010"/>
          </a:xfrm>
        </p:grpSpPr>
        <p:pic>
          <p:nvPicPr>
            <p:cNvPr id="20489" name="Picture 2" descr="http://www.physicsclassroom.com/class/waves/u10l0c9.gi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7664" y="3284984"/>
              <a:ext cx="4953000" cy="26479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0" name="TextBox 8"/>
            <p:cNvSpPr txBox="1">
              <a:spLocks noChangeArrowheads="1"/>
            </p:cNvSpPr>
            <p:nvPr/>
          </p:nvSpPr>
          <p:spPr bwMode="auto">
            <a:xfrm>
              <a:off x="2294164" y="5745226"/>
              <a:ext cx="5118039" cy="3147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800" dirty="0">
                  <a:solidFill>
                    <a:schemeClr val="tx1"/>
                  </a:solidFill>
                  <a:latin typeface="Times New Roman" pitchFamily="18" charset="0"/>
                </a:rPr>
                <a:t>http://www.physicsclassroom.com/class/waves/u10l0c.cfm</a:t>
              </a:r>
            </a:p>
          </p:txBody>
        </p:sp>
      </p:grpSp>
      <p:sp>
        <p:nvSpPr>
          <p:cNvPr id="20485" name="TextBox 1"/>
          <p:cNvSpPr txBox="1">
            <a:spLocks noChangeArrowheads="1"/>
          </p:cNvSpPr>
          <p:nvPr/>
        </p:nvSpPr>
        <p:spPr bwMode="auto">
          <a:xfrm>
            <a:off x="243780" y="1474669"/>
            <a:ext cx="85026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 Pendulum: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Conversion of potential energy into kinetic energy and vice versa</a:t>
            </a:r>
            <a:endParaRPr lang="en-GB" altLang="en-US" sz="2400" dirty="0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89830" y="4183584"/>
            <a:ext cx="8502650" cy="2485776"/>
            <a:chOff x="176213" y="4188074"/>
            <a:chExt cx="8502650" cy="2485776"/>
          </a:xfrm>
        </p:grpSpPr>
        <p:sp>
          <p:nvSpPr>
            <p:cNvPr id="20487" name="TextBox 1"/>
            <p:cNvSpPr txBox="1">
              <a:spLocks noChangeArrowheads="1"/>
            </p:cNvSpPr>
            <p:nvPr/>
          </p:nvSpPr>
          <p:spPr bwMode="auto">
            <a:xfrm>
              <a:off x="176213" y="4188074"/>
              <a:ext cx="8502650" cy="646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tx1"/>
                  </a:solidFill>
                </a:rPr>
                <a:t>Electric oscillator: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800" dirty="0">
                  <a:solidFill>
                    <a:schemeClr val="tx1"/>
                  </a:solidFill>
                </a:rPr>
                <a:t>Conversion of voltage into current and vice versa</a:t>
              </a:r>
              <a:endParaRPr lang="en-GB" altLang="en-US" sz="2400" dirty="0">
                <a:solidFill>
                  <a:schemeClr val="tx1"/>
                </a:solidFill>
              </a:endParaRPr>
            </a:p>
          </p:txBody>
        </p:sp>
        <p:pic>
          <p:nvPicPr>
            <p:cNvPr id="20488" name="Picture 11" descr="http://pubs.acs.org/subscribe/archive/ci/31/i07/figures/1562vlas2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5375" y="4797425"/>
              <a:ext cx="1428750" cy="187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The Potential, Potential Energy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963018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children experimenting"/>
          <p:cNvSpPr>
            <a:spLocks noChangeAspect="1" noChangeArrowheads="1"/>
          </p:cNvSpPr>
          <p:nvPr/>
        </p:nvSpPr>
        <p:spPr bwMode="auto">
          <a:xfrm>
            <a:off x="155575" y="-26368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Image result for children experimenting"/>
          <p:cNvSpPr>
            <a:spLocks noChangeAspect="1" noChangeArrowheads="1"/>
          </p:cNvSpPr>
          <p:nvPr/>
        </p:nvSpPr>
        <p:spPr bwMode="auto">
          <a:xfrm>
            <a:off x="307975" y="-2484438"/>
            <a:ext cx="8267700" cy="550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" name="AutoShape 6" descr="Lovely children doing homework experimenting with substances and samples Stock Photo - 14483003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5" name="AutoShape 8" descr="https://previews.123rf.com/images/pressmaster/pressmaster1207/pressmaster120700519/14483003-lovely-children-doing-homework-experimenting-with-substances-and-samples-Stock-Photo.jpg"/>
          <p:cNvSpPr>
            <a:spLocks noChangeAspect="1" noChangeArrowheads="1"/>
          </p:cNvSpPr>
          <p:nvPr/>
        </p:nvSpPr>
        <p:spPr bwMode="auto">
          <a:xfrm>
            <a:off x="155575" y="-3489325"/>
            <a:ext cx="10944225" cy="727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36" name="Picture 12" descr="Image result for amazed childr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865" y="2420888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3539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Box 1"/>
          <p:cNvSpPr txBox="1">
            <a:spLocks noChangeArrowheads="1"/>
          </p:cNvSpPr>
          <p:nvPr/>
        </p:nvSpPr>
        <p:spPr bwMode="auto">
          <a:xfrm>
            <a:off x="300038" y="1398959"/>
            <a:ext cx="8502650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Voltage: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Difference in electric potential between two points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or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Energy required to move an electric unit charge between two points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(1V = 1 “Joule per Coulomb” = 1 J/C</a:t>
            </a:r>
            <a:r>
              <a:rPr lang="en-GB" altLang="en-US" sz="1800" dirty="0" smtClean="0">
                <a:solidFill>
                  <a:schemeClr val="tx1"/>
                </a:solidFill>
              </a:rPr>
              <a:t>)</a:t>
            </a:r>
            <a:endParaRPr lang="en-GB" altLang="en-US" sz="1800" dirty="0">
              <a:solidFill>
                <a:schemeClr val="tx1"/>
              </a:solidFill>
            </a:endParaRPr>
          </a:p>
        </p:txBody>
      </p:sp>
      <p:grpSp>
        <p:nvGrpSpPr>
          <p:cNvPr id="22533" name="Group 1"/>
          <p:cNvGrpSpPr>
            <a:grpSpLocks/>
          </p:cNvGrpSpPr>
          <p:nvPr/>
        </p:nvGrpSpPr>
        <p:grpSpPr bwMode="auto">
          <a:xfrm>
            <a:off x="4458022" y="3140968"/>
            <a:ext cx="4362450" cy="3444875"/>
            <a:chOff x="2297782" y="2852936"/>
            <a:chExt cx="4362450" cy="3445351"/>
          </a:xfrm>
        </p:grpSpPr>
        <p:pic>
          <p:nvPicPr>
            <p:cNvPr id="21510" name="Picture 6" descr="Text Box: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7782" y="2852936"/>
              <a:ext cx="4362450" cy="3248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511" name="TextBox 8"/>
            <p:cNvSpPr txBox="1">
              <a:spLocks noChangeArrowheads="1"/>
            </p:cNvSpPr>
            <p:nvPr/>
          </p:nvSpPr>
          <p:spPr bwMode="auto">
            <a:xfrm>
              <a:off x="2627784" y="6021288"/>
              <a:ext cx="3852337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200">
                  <a:solidFill>
                    <a:schemeClr val="tx1"/>
                  </a:solidFill>
                  <a:latin typeface="Times New Roman" pitchFamily="18" charset="0"/>
                </a:rPr>
                <a:t>http://apps.americanbar.org/lpm/lpt/articles/tch05071.shtml</a:t>
              </a:r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Electricity: Voltage and Current</a:t>
            </a:r>
            <a:endParaRPr lang="en-US" sz="2000" b="1" kern="0" dirty="0"/>
          </a:p>
        </p:txBody>
      </p:sp>
      <p:sp>
        <p:nvSpPr>
          <p:cNvPr id="12" name="TextBox 1"/>
          <p:cNvSpPr txBox="1">
            <a:spLocks noChangeArrowheads="1"/>
          </p:cNvSpPr>
          <p:nvPr/>
        </p:nvSpPr>
        <p:spPr bwMode="auto">
          <a:xfrm>
            <a:off x="278058" y="4063171"/>
            <a:ext cx="393390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Hydraulic Analogy: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Pressure ~ Voltage, Flow ~ </a:t>
            </a:r>
            <a:r>
              <a:rPr lang="en-GB" altLang="en-US" sz="1800" dirty="0" smtClean="0">
                <a:solidFill>
                  <a:schemeClr val="tx1"/>
                </a:solidFill>
              </a:rPr>
              <a:t>Current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Resistance ~ Size of tube</a:t>
            </a: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06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Box 1"/>
          <p:cNvSpPr txBox="1">
            <a:spLocks noChangeArrowheads="1"/>
          </p:cNvSpPr>
          <p:nvPr/>
        </p:nvSpPr>
        <p:spPr bwMode="auto">
          <a:xfrm>
            <a:off x="251520" y="1437158"/>
            <a:ext cx="8502650" cy="5232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For a given voltage, the current depends on the </a:t>
            </a:r>
            <a:r>
              <a:rPr lang="en-GB" altLang="en-US" sz="1800" b="1" dirty="0">
                <a:solidFill>
                  <a:schemeClr val="tx1"/>
                </a:solidFill>
              </a:rPr>
              <a:t>resistance</a:t>
            </a:r>
            <a:r>
              <a:rPr lang="en-GB" altLang="en-US" sz="1800" dirty="0">
                <a:solidFill>
                  <a:schemeClr val="tx1"/>
                </a:solidFill>
              </a:rPr>
              <a:t> of the conductor: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I = U / R </a:t>
            </a:r>
            <a:endParaRPr lang="en-GB" altLang="en-US" sz="1800" dirty="0" smtClean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(“</a:t>
            </a:r>
            <a:r>
              <a:rPr lang="en-GB" altLang="en-US" sz="1800" dirty="0">
                <a:solidFill>
                  <a:schemeClr val="tx1"/>
                </a:solidFill>
              </a:rPr>
              <a:t>Ohm’s Law”)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>
                <a:solidFill>
                  <a:schemeClr val="tx1"/>
                </a:solidFill>
              </a:rPr>
              <a:t>(I: current (Ampere), U: voltage (Volt), R: resistance (Ohm, “</a:t>
            </a:r>
            <a:r>
              <a:rPr lang="el-GR" altLang="en-US" sz="1400" dirty="0">
                <a:solidFill>
                  <a:schemeClr val="tx1"/>
                </a:solidFill>
              </a:rPr>
              <a:t>Ω</a:t>
            </a:r>
            <a:r>
              <a:rPr lang="en-GB" altLang="en-US" sz="1400" i="1" dirty="0">
                <a:solidFill>
                  <a:schemeClr val="tx1"/>
                </a:solidFill>
              </a:rPr>
              <a:t>”))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If you can measure the voltage and the current, you can get the resistance: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R = U / I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smtClean="0">
                <a:solidFill>
                  <a:schemeClr val="tx1"/>
                </a:solidFill>
              </a:rPr>
              <a:t>Sometimes </a:t>
            </a:r>
            <a:r>
              <a:rPr lang="en-GB" altLang="en-US" sz="1800" dirty="0">
                <a:solidFill>
                  <a:schemeClr val="tx1"/>
                </a:solidFill>
              </a:rPr>
              <a:t>it is more convenient to talk about “</a:t>
            </a:r>
            <a:r>
              <a:rPr lang="en-GB" altLang="en-US" sz="1800" b="1" dirty="0">
                <a:solidFill>
                  <a:schemeClr val="tx1"/>
                </a:solidFill>
              </a:rPr>
              <a:t>Conductance</a:t>
            </a:r>
            <a:r>
              <a:rPr lang="en-GB" altLang="en-US" sz="1800" dirty="0">
                <a:solidFill>
                  <a:schemeClr val="tx1"/>
                </a:solidFill>
              </a:rPr>
              <a:t>”: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G = 1 / R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i="1" dirty="0">
                <a:solidFill>
                  <a:schemeClr val="tx1"/>
                </a:solidFill>
              </a:rPr>
              <a:t>(G: conductance (Siemens))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Resistance </a:t>
            </a:r>
            <a:r>
              <a:rPr lang="en-GB" altLang="en-US" sz="1800" dirty="0" smtClean="0">
                <a:solidFill>
                  <a:schemeClr val="tx1"/>
                </a:solidFill>
              </a:rPr>
              <a:t>can depend on </a:t>
            </a:r>
            <a:r>
              <a:rPr lang="en-GB" altLang="en-US" sz="1800" dirty="0">
                <a:solidFill>
                  <a:schemeClr val="tx1"/>
                </a:solidFill>
              </a:rPr>
              <a:t>the frequency of </a:t>
            </a:r>
            <a:r>
              <a:rPr lang="en-GB" altLang="en-US" sz="1800" dirty="0" smtClean="0">
                <a:solidFill>
                  <a:schemeClr val="tx1"/>
                </a:solidFill>
              </a:rPr>
              <a:t>voltage/current, and it may affect </a:t>
            </a:r>
            <a:r>
              <a:rPr lang="en-GB" altLang="en-US" sz="1800" dirty="0">
                <a:solidFill>
                  <a:schemeClr val="tx1"/>
                </a:solidFill>
              </a:rPr>
              <a:t>amplitude and phase of </a:t>
            </a:r>
            <a:r>
              <a:rPr lang="en-GB" altLang="en-US" sz="1800" dirty="0" smtClean="0">
                <a:solidFill>
                  <a:schemeClr val="tx1"/>
                </a:solidFill>
              </a:rPr>
              <a:t>a time-varying </a:t>
            </a:r>
            <a:r>
              <a:rPr lang="en-GB" altLang="en-US" sz="1800" dirty="0">
                <a:solidFill>
                  <a:schemeClr val="tx1"/>
                </a:solidFill>
              </a:rPr>
              <a:t>current. More general: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800" b="1" dirty="0">
                <a:solidFill>
                  <a:schemeClr val="tx1"/>
                </a:solidFill>
              </a:rPr>
              <a:t>“Impedance</a:t>
            </a:r>
            <a:r>
              <a:rPr lang="en-GB" altLang="en-US" sz="1800" b="1" dirty="0" smtClean="0">
                <a:solidFill>
                  <a:schemeClr val="tx1"/>
                </a:solidFill>
              </a:rPr>
              <a:t>”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1400" dirty="0" smtClean="0">
                <a:solidFill>
                  <a:schemeClr val="tx1"/>
                </a:solidFill>
              </a:rPr>
              <a:t>(complex number)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Electricity: Ohm’s Law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1695742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Box 1"/>
          <p:cNvSpPr txBox="1">
            <a:spLocks noChangeArrowheads="1"/>
          </p:cNvSpPr>
          <p:nvPr/>
        </p:nvSpPr>
        <p:spPr bwMode="auto">
          <a:xfrm>
            <a:off x="247650" y="1700808"/>
            <a:ext cx="850265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bg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bg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bg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bg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bg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 err="1">
                <a:solidFill>
                  <a:schemeClr val="tx1"/>
                </a:solidFill>
              </a:rPr>
              <a:t>Conductances</a:t>
            </a:r>
            <a:r>
              <a:rPr lang="en-GB" altLang="en-US" sz="1800" dirty="0">
                <a:solidFill>
                  <a:schemeClr val="tx1"/>
                </a:solidFill>
              </a:rPr>
              <a:t>, currents etc. can vary with location (e.g. in different brain tissues)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800" dirty="0">
                <a:solidFill>
                  <a:schemeClr val="tx1"/>
                </a:solidFill>
              </a:rPr>
              <a:t>They are often expressed as densities (per length, per area, per volume), e.g.</a:t>
            </a:r>
          </a:p>
        </p:txBody>
      </p:sp>
      <p:grpSp>
        <p:nvGrpSpPr>
          <p:cNvPr id="24581" name="Group 7"/>
          <p:cNvGrpSpPr>
            <a:grpSpLocks/>
          </p:cNvGrpSpPr>
          <p:nvPr/>
        </p:nvGrpSpPr>
        <p:grpSpPr bwMode="auto">
          <a:xfrm>
            <a:off x="4214813" y="3145289"/>
            <a:ext cx="4248150" cy="1870075"/>
            <a:chOff x="179512" y="3501008"/>
            <a:chExt cx="4248472" cy="1869026"/>
          </a:xfrm>
        </p:grpSpPr>
        <p:pic>
          <p:nvPicPr>
            <p:cNvPr id="2356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3528" y="4077072"/>
              <a:ext cx="3816424" cy="1292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7" name="TextBox 1"/>
            <p:cNvSpPr txBox="1">
              <a:spLocks noChangeArrowheads="1"/>
            </p:cNvSpPr>
            <p:nvPr/>
          </p:nvSpPr>
          <p:spPr bwMode="auto">
            <a:xfrm>
              <a:off x="179512" y="3501008"/>
              <a:ext cx="4248472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“current per unit area”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(A/m</a:t>
              </a:r>
              <a:r>
                <a:rPr lang="en-GB" altLang="en-US" sz="1600" baseline="30000" dirty="0">
                  <a:solidFill>
                    <a:schemeClr val="tx1"/>
                  </a:solidFill>
                </a:rPr>
                <a:t>2</a:t>
              </a:r>
              <a:r>
                <a:rPr lang="en-GB" altLang="en-US" sz="1600" dirty="0">
                  <a:solidFill>
                    <a:schemeClr val="tx1"/>
                  </a:solidFill>
                </a:rPr>
                <a:t>, </a:t>
              </a:r>
              <a:r>
                <a:rPr lang="en-GB" altLang="en-US" sz="1600" dirty="0" err="1">
                  <a:solidFill>
                    <a:schemeClr val="tx1"/>
                  </a:solidFill>
                </a:rPr>
                <a:t>pA</a:t>
              </a:r>
              <a:r>
                <a:rPr lang="en-GB" altLang="en-US" sz="1600" dirty="0">
                  <a:solidFill>
                    <a:schemeClr val="tx1"/>
                  </a:solidFill>
                </a:rPr>
                <a:t>/cm</a:t>
              </a:r>
              <a:r>
                <a:rPr lang="en-GB" altLang="en-US" sz="1600" baseline="30000" dirty="0">
                  <a:solidFill>
                    <a:schemeClr val="tx1"/>
                  </a:solidFill>
                </a:rPr>
                <a:t>2</a:t>
              </a:r>
              <a:r>
                <a:rPr lang="en-GB" altLang="en-US" sz="1600" dirty="0">
                  <a:solidFill>
                    <a:schemeClr val="tx1"/>
                  </a:solidFill>
                </a:rPr>
                <a:t> etc.)</a:t>
              </a:r>
            </a:p>
          </p:txBody>
        </p:sp>
      </p:grpSp>
      <p:grpSp>
        <p:nvGrpSpPr>
          <p:cNvPr id="24583" name="Group 9"/>
          <p:cNvGrpSpPr>
            <a:grpSpLocks/>
          </p:cNvGrpSpPr>
          <p:nvPr/>
        </p:nvGrpSpPr>
        <p:grpSpPr bwMode="auto">
          <a:xfrm>
            <a:off x="39688" y="2982887"/>
            <a:ext cx="4379912" cy="2246313"/>
            <a:chOff x="35496" y="2350621"/>
            <a:chExt cx="4379491" cy="2245300"/>
          </a:xfrm>
        </p:grpSpPr>
        <p:pic>
          <p:nvPicPr>
            <p:cNvPr id="23560" name="Picture 4" descr="http://images.maplinmedia.co.uk/28swg-resistance-wire-42-ohms-per-meter.jpg?w=283&amp;h=283&amp;r=4&amp;o=k5@kjn8pHTQHRwxTJPh3XuPqlUIj&amp;V=8lQ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828" y="2924096"/>
              <a:ext cx="1671824" cy="1671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561" name="TextBox 1"/>
            <p:cNvSpPr txBox="1">
              <a:spLocks noChangeArrowheads="1"/>
            </p:cNvSpPr>
            <p:nvPr/>
          </p:nvSpPr>
          <p:spPr bwMode="auto">
            <a:xfrm>
              <a:off x="35496" y="2350621"/>
              <a:ext cx="4379491" cy="584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bg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bg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bg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bg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“resistance per unit length” 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GB" altLang="en-US" sz="1600" dirty="0">
                  <a:solidFill>
                    <a:schemeClr val="tx1"/>
                  </a:solidFill>
                </a:rPr>
                <a:t>(Ohms per m etc.)</a:t>
              </a:r>
            </a:p>
          </p:txBody>
        </p:sp>
      </p:grpSp>
      <p:sp>
        <p:nvSpPr>
          <p:cNvPr id="14" name="Title 1"/>
          <p:cNvSpPr txBox="1">
            <a:spLocks/>
          </p:cNvSpPr>
          <p:nvPr/>
        </p:nvSpPr>
        <p:spPr>
          <a:xfrm>
            <a:off x="457200" y="458788"/>
            <a:ext cx="8153400" cy="80962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pPr eaLnBrk="1" hangingPunct="1"/>
            <a:r>
              <a:rPr lang="en-US" b="1" kern="0" dirty="0" smtClean="0"/>
              <a:t>Current Flow in the Head</a:t>
            </a:r>
            <a:endParaRPr lang="en-US" sz="2000" b="1" kern="0" dirty="0"/>
          </a:p>
        </p:txBody>
      </p:sp>
    </p:spTree>
    <p:extLst>
      <p:ext uri="{BB962C8B-B14F-4D97-AF65-F5344CB8AC3E}">
        <p14:creationId xmlns:p14="http://schemas.microsoft.com/office/powerpoint/2010/main" val="380345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36516</TotalTime>
  <Words>1471</Words>
  <Application>Microsoft Office PowerPoint</Application>
  <PresentationFormat>On-screen Show (4:3)</PresentationFormat>
  <Paragraphs>273</Paragraphs>
  <Slides>37</Slides>
  <Notes>35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</vt:vector>
  </TitlesOfParts>
  <Company>University of Cambridge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Lambon Ralph</dc:creator>
  <cp:lastModifiedBy>Olaf Hauk</cp:lastModifiedBy>
  <cp:revision>125</cp:revision>
  <dcterms:created xsi:type="dcterms:W3CDTF">2018-10-12T14:57:56Z</dcterms:created>
  <dcterms:modified xsi:type="dcterms:W3CDTF">2019-03-25T17:43:03Z</dcterms:modified>
</cp:coreProperties>
</file>