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0"/>
  </p:notesMasterIdLst>
  <p:sldIdLst>
    <p:sldId id="256" r:id="rId2"/>
    <p:sldId id="402" r:id="rId3"/>
    <p:sldId id="457" r:id="rId4"/>
    <p:sldId id="393" r:id="rId5"/>
    <p:sldId id="419" r:id="rId6"/>
    <p:sldId id="407" r:id="rId7"/>
    <p:sldId id="406" r:id="rId8"/>
    <p:sldId id="408" r:id="rId9"/>
    <p:sldId id="400" r:id="rId10"/>
    <p:sldId id="405" r:id="rId11"/>
    <p:sldId id="417" r:id="rId12"/>
    <p:sldId id="414" r:id="rId13"/>
    <p:sldId id="389" r:id="rId14"/>
    <p:sldId id="403" r:id="rId15"/>
    <p:sldId id="404" r:id="rId16"/>
    <p:sldId id="257" r:id="rId17"/>
    <p:sldId id="448" r:id="rId18"/>
    <p:sldId id="401" r:id="rId19"/>
    <p:sldId id="449" r:id="rId20"/>
    <p:sldId id="451" r:id="rId21"/>
    <p:sldId id="259" r:id="rId22"/>
    <p:sldId id="362" r:id="rId23"/>
    <p:sldId id="367" r:id="rId24"/>
    <p:sldId id="366" r:id="rId25"/>
    <p:sldId id="458" r:id="rId26"/>
    <p:sldId id="452" r:id="rId27"/>
    <p:sldId id="428" r:id="rId28"/>
    <p:sldId id="429" r:id="rId29"/>
    <p:sldId id="430" r:id="rId30"/>
    <p:sldId id="431" r:id="rId31"/>
    <p:sldId id="432" r:id="rId32"/>
    <p:sldId id="454" r:id="rId33"/>
    <p:sldId id="455" r:id="rId34"/>
    <p:sldId id="435" r:id="rId35"/>
    <p:sldId id="436" r:id="rId36"/>
    <p:sldId id="437" r:id="rId37"/>
    <p:sldId id="438" r:id="rId38"/>
    <p:sldId id="439" r:id="rId39"/>
    <p:sldId id="440" r:id="rId40"/>
    <p:sldId id="441" r:id="rId41"/>
    <p:sldId id="442" r:id="rId42"/>
    <p:sldId id="443" r:id="rId43"/>
    <p:sldId id="444" r:id="rId44"/>
    <p:sldId id="445" r:id="rId45"/>
    <p:sldId id="446" r:id="rId46"/>
    <p:sldId id="450" r:id="rId47"/>
    <p:sldId id="425" r:id="rId48"/>
    <p:sldId id="426" r:id="rId49"/>
    <p:sldId id="427" r:id="rId50"/>
    <p:sldId id="351" r:id="rId51"/>
    <p:sldId id="368" r:id="rId52"/>
    <p:sldId id="365" r:id="rId53"/>
    <p:sldId id="363" r:id="rId54"/>
    <p:sldId id="284" r:id="rId55"/>
    <p:sldId id="285" r:id="rId56"/>
    <p:sldId id="376" r:id="rId57"/>
    <p:sldId id="456" r:id="rId58"/>
    <p:sldId id="384" r:id="rId59"/>
    <p:sldId id="383" r:id="rId60"/>
    <p:sldId id="424" r:id="rId61"/>
    <p:sldId id="316" r:id="rId62"/>
    <p:sldId id="420" r:id="rId63"/>
    <p:sldId id="332" r:id="rId64"/>
    <p:sldId id="333" r:id="rId65"/>
    <p:sldId id="335" r:id="rId66"/>
    <p:sldId id="336" r:id="rId67"/>
    <p:sldId id="337" r:id="rId68"/>
    <p:sldId id="338" r:id="rId69"/>
    <p:sldId id="339" r:id="rId70"/>
    <p:sldId id="352" r:id="rId71"/>
    <p:sldId id="380" r:id="rId72"/>
    <p:sldId id="459" r:id="rId73"/>
    <p:sldId id="460" r:id="rId74"/>
    <p:sldId id="461" r:id="rId75"/>
    <p:sldId id="462" r:id="rId76"/>
    <p:sldId id="463" r:id="rId77"/>
    <p:sldId id="464" r:id="rId78"/>
    <p:sldId id="465" r:id="rId7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29">
          <p15:clr>
            <a:srgbClr val="A4A3A4"/>
          </p15:clr>
        </p15:guide>
        <p15:guide id="2" pos="11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590" autoAdjust="0"/>
  </p:normalViewPr>
  <p:slideViewPr>
    <p:cSldViewPr snapToGrid="0" showGuides="1">
      <p:cViewPr varScale="1">
        <p:scale>
          <a:sx n="109" d="100"/>
          <a:sy n="109" d="100"/>
        </p:scale>
        <p:origin x="102" y="414"/>
      </p:cViewPr>
      <p:guideLst>
        <p:guide orient="horz" pos="2429"/>
        <p:guide pos="11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7242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image" Target="../media/image5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24.wmf"/><Relationship Id="rId1" Type="http://schemas.openxmlformats.org/officeDocument/2006/relationships/image" Target="../media/image97.wmf"/><Relationship Id="rId6" Type="http://schemas.openxmlformats.org/officeDocument/2006/relationships/image" Target="../media/image100.wmf"/><Relationship Id="rId5" Type="http://schemas.openxmlformats.org/officeDocument/2006/relationships/image" Target="../media/image99.wmf"/><Relationship Id="rId4" Type="http://schemas.openxmlformats.org/officeDocument/2006/relationships/image" Target="../media/image98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wmf"/><Relationship Id="rId3" Type="http://schemas.openxmlformats.org/officeDocument/2006/relationships/image" Target="../media/image102.wmf"/><Relationship Id="rId7" Type="http://schemas.openxmlformats.org/officeDocument/2006/relationships/image" Target="../media/image104.wmf"/><Relationship Id="rId2" Type="http://schemas.openxmlformats.org/officeDocument/2006/relationships/image" Target="../media/image101.wmf"/><Relationship Id="rId1" Type="http://schemas.openxmlformats.org/officeDocument/2006/relationships/image" Target="../media/image35.wmf"/><Relationship Id="rId6" Type="http://schemas.openxmlformats.org/officeDocument/2006/relationships/image" Target="../media/image36.wmf"/><Relationship Id="rId5" Type="http://schemas.openxmlformats.org/officeDocument/2006/relationships/image" Target="../media/image22.wmf"/><Relationship Id="rId4" Type="http://schemas.openxmlformats.org/officeDocument/2006/relationships/image" Target="../media/image103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wmf"/><Relationship Id="rId3" Type="http://schemas.openxmlformats.org/officeDocument/2006/relationships/image" Target="../media/image103.wmf"/><Relationship Id="rId7" Type="http://schemas.openxmlformats.org/officeDocument/2006/relationships/image" Target="../media/image101.wmf"/><Relationship Id="rId12" Type="http://schemas.openxmlformats.org/officeDocument/2006/relationships/image" Target="../media/image105.wmf"/><Relationship Id="rId2" Type="http://schemas.openxmlformats.org/officeDocument/2006/relationships/image" Target="../media/image102.wmf"/><Relationship Id="rId1" Type="http://schemas.openxmlformats.org/officeDocument/2006/relationships/image" Target="../media/image22.wmf"/><Relationship Id="rId6" Type="http://schemas.openxmlformats.org/officeDocument/2006/relationships/image" Target="../media/image106.wmf"/><Relationship Id="rId11" Type="http://schemas.openxmlformats.org/officeDocument/2006/relationships/image" Target="../media/image108.wmf"/><Relationship Id="rId5" Type="http://schemas.openxmlformats.org/officeDocument/2006/relationships/image" Target="../media/image36.wmf"/><Relationship Id="rId10" Type="http://schemas.openxmlformats.org/officeDocument/2006/relationships/image" Target="../media/image34.wmf"/><Relationship Id="rId4" Type="http://schemas.openxmlformats.org/officeDocument/2006/relationships/image" Target="../media/image35.wmf"/><Relationship Id="rId9" Type="http://schemas.openxmlformats.org/officeDocument/2006/relationships/image" Target="../media/image104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wmf"/><Relationship Id="rId1" Type="http://schemas.openxmlformats.org/officeDocument/2006/relationships/image" Target="../media/image109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1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wmf"/><Relationship Id="rId3" Type="http://schemas.openxmlformats.org/officeDocument/2006/relationships/image" Target="../media/image34.wmf"/><Relationship Id="rId7" Type="http://schemas.openxmlformats.org/officeDocument/2006/relationships/image" Target="../media/image101.wmf"/><Relationship Id="rId2" Type="http://schemas.openxmlformats.org/officeDocument/2006/relationships/image" Target="../media/image122.wmf"/><Relationship Id="rId1" Type="http://schemas.openxmlformats.org/officeDocument/2006/relationships/image" Target="../media/image22.wmf"/><Relationship Id="rId6" Type="http://schemas.openxmlformats.org/officeDocument/2006/relationships/image" Target="../media/image36.wmf"/><Relationship Id="rId5" Type="http://schemas.openxmlformats.org/officeDocument/2006/relationships/image" Target="../media/image123.wmf"/><Relationship Id="rId10" Type="http://schemas.openxmlformats.org/officeDocument/2006/relationships/image" Target="../media/image57.wmf"/><Relationship Id="rId4" Type="http://schemas.openxmlformats.org/officeDocument/2006/relationships/image" Target="../media/image103.wmf"/><Relationship Id="rId9" Type="http://schemas.openxmlformats.org/officeDocument/2006/relationships/image" Target="../media/image105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wmf"/><Relationship Id="rId13" Type="http://schemas.openxmlformats.org/officeDocument/2006/relationships/image" Target="../media/image128.wmf"/><Relationship Id="rId3" Type="http://schemas.openxmlformats.org/officeDocument/2006/relationships/image" Target="../media/image34.wmf"/><Relationship Id="rId7" Type="http://schemas.openxmlformats.org/officeDocument/2006/relationships/image" Target="../media/image125.wmf"/><Relationship Id="rId12" Type="http://schemas.openxmlformats.org/officeDocument/2006/relationships/image" Target="../media/image105.wmf"/><Relationship Id="rId2" Type="http://schemas.openxmlformats.org/officeDocument/2006/relationships/image" Target="../media/image122.wmf"/><Relationship Id="rId1" Type="http://schemas.openxmlformats.org/officeDocument/2006/relationships/image" Target="../media/image22.wmf"/><Relationship Id="rId6" Type="http://schemas.openxmlformats.org/officeDocument/2006/relationships/image" Target="../media/image36.wmf"/><Relationship Id="rId11" Type="http://schemas.openxmlformats.org/officeDocument/2006/relationships/image" Target="../media/image127.wmf"/><Relationship Id="rId5" Type="http://schemas.openxmlformats.org/officeDocument/2006/relationships/image" Target="../media/image124.wmf"/><Relationship Id="rId10" Type="http://schemas.openxmlformats.org/officeDocument/2006/relationships/image" Target="../media/image126.wmf"/><Relationship Id="rId4" Type="http://schemas.openxmlformats.org/officeDocument/2006/relationships/image" Target="../media/image103.wmf"/><Relationship Id="rId9" Type="http://schemas.openxmlformats.org/officeDocument/2006/relationships/image" Target="../media/image104.wmf"/><Relationship Id="rId14" Type="http://schemas.openxmlformats.org/officeDocument/2006/relationships/image" Target="../media/image129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wmf"/><Relationship Id="rId2" Type="http://schemas.openxmlformats.org/officeDocument/2006/relationships/image" Target="../media/image132.wmf"/><Relationship Id="rId1" Type="http://schemas.openxmlformats.org/officeDocument/2006/relationships/image" Target="../media/image131.wmf"/><Relationship Id="rId5" Type="http://schemas.openxmlformats.org/officeDocument/2006/relationships/image" Target="../media/image135.wmf"/><Relationship Id="rId4" Type="http://schemas.openxmlformats.org/officeDocument/2006/relationships/image" Target="../media/image134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wmf"/><Relationship Id="rId13" Type="http://schemas.openxmlformats.org/officeDocument/2006/relationships/image" Target="../media/image148.emf"/><Relationship Id="rId3" Type="http://schemas.openxmlformats.org/officeDocument/2006/relationships/image" Target="../media/image138.wmf"/><Relationship Id="rId7" Type="http://schemas.openxmlformats.org/officeDocument/2006/relationships/image" Target="../media/image142.wmf"/><Relationship Id="rId12" Type="http://schemas.openxmlformats.org/officeDocument/2006/relationships/image" Target="../media/image147.emf"/><Relationship Id="rId2" Type="http://schemas.openxmlformats.org/officeDocument/2006/relationships/image" Target="../media/image137.wmf"/><Relationship Id="rId1" Type="http://schemas.openxmlformats.org/officeDocument/2006/relationships/image" Target="../media/image136.wmf"/><Relationship Id="rId6" Type="http://schemas.openxmlformats.org/officeDocument/2006/relationships/image" Target="../media/image141.wmf"/><Relationship Id="rId11" Type="http://schemas.openxmlformats.org/officeDocument/2006/relationships/image" Target="../media/image146.emf"/><Relationship Id="rId5" Type="http://schemas.openxmlformats.org/officeDocument/2006/relationships/image" Target="../media/image140.wmf"/><Relationship Id="rId15" Type="http://schemas.openxmlformats.org/officeDocument/2006/relationships/image" Target="../media/image150.wmf"/><Relationship Id="rId10" Type="http://schemas.openxmlformats.org/officeDocument/2006/relationships/image" Target="../media/image145.emf"/><Relationship Id="rId4" Type="http://schemas.openxmlformats.org/officeDocument/2006/relationships/image" Target="../media/image139.wmf"/><Relationship Id="rId9" Type="http://schemas.openxmlformats.org/officeDocument/2006/relationships/image" Target="../media/image144.emf"/><Relationship Id="rId14" Type="http://schemas.openxmlformats.org/officeDocument/2006/relationships/image" Target="../media/image14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18.wmf"/><Relationship Id="rId6" Type="http://schemas.openxmlformats.org/officeDocument/2006/relationships/image" Target="../media/image26.wmf"/><Relationship Id="rId5" Type="http://schemas.openxmlformats.org/officeDocument/2006/relationships/image" Target="../media/image21.wmf"/><Relationship Id="rId4" Type="http://schemas.openxmlformats.org/officeDocument/2006/relationships/image" Target="../media/image25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wmf"/><Relationship Id="rId13" Type="http://schemas.openxmlformats.org/officeDocument/2006/relationships/image" Target="../media/image162.wmf"/><Relationship Id="rId3" Type="http://schemas.openxmlformats.org/officeDocument/2006/relationships/image" Target="../media/image34.wmf"/><Relationship Id="rId7" Type="http://schemas.openxmlformats.org/officeDocument/2006/relationships/image" Target="../media/image156.wmf"/><Relationship Id="rId12" Type="http://schemas.openxmlformats.org/officeDocument/2006/relationships/image" Target="../media/image161.wmf"/><Relationship Id="rId2" Type="http://schemas.openxmlformats.org/officeDocument/2006/relationships/image" Target="../media/image152.wmf"/><Relationship Id="rId1" Type="http://schemas.openxmlformats.org/officeDocument/2006/relationships/image" Target="../media/image151.wmf"/><Relationship Id="rId6" Type="http://schemas.openxmlformats.org/officeDocument/2006/relationships/image" Target="../media/image155.wmf"/><Relationship Id="rId11" Type="http://schemas.openxmlformats.org/officeDocument/2006/relationships/image" Target="../media/image160.wmf"/><Relationship Id="rId5" Type="http://schemas.openxmlformats.org/officeDocument/2006/relationships/image" Target="../media/image154.wmf"/><Relationship Id="rId10" Type="http://schemas.openxmlformats.org/officeDocument/2006/relationships/image" Target="../media/image159.wmf"/><Relationship Id="rId4" Type="http://schemas.openxmlformats.org/officeDocument/2006/relationships/image" Target="../media/image153.wmf"/><Relationship Id="rId9" Type="http://schemas.openxmlformats.org/officeDocument/2006/relationships/image" Target="../media/image158.wmf"/><Relationship Id="rId14" Type="http://schemas.openxmlformats.org/officeDocument/2006/relationships/image" Target="../media/image163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emf"/><Relationship Id="rId7" Type="http://schemas.openxmlformats.org/officeDocument/2006/relationships/image" Target="../media/image170.wmf"/><Relationship Id="rId2" Type="http://schemas.openxmlformats.org/officeDocument/2006/relationships/image" Target="../media/image165.wmf"/><Relationship Id="rId1" Type="http://schemas.openxmlformats.org/officeDocument/2006/relationships/image" Target="../media/image164.wmf"/><Relationship Id="rId6" Type="http://schemas.openxmlformats.org/officeDocument/2006/relationships/image" Target="../media/image169.wmf"/><Relationship Id="rId5" Type="http://schemas.openxmlformats.org/officeDocument/2006/relationships/image" Target="../media/image168.wmf"/><Relationship Id="rId4" Type="http://schemas.openxmlformats.org/officeDocument/2006/relationships/image" Target="../media/image167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wmf"/><Relationship Id="rId7" Type="http://schemas.openxmlformats.org/officeDocument/2006/relationships/image" Target="../media/image183.wmf"/><Relationship Id="rId2" Type="http://schemas.openxmlformats.org/officeDocument/2006/relationships/image" Target="../media/image178.wmf"/><Relationship Id="rId1" Type="http://schemas.openxmlformats.org/officeDocument/2006/relationships/image" Target="../media/image177.wmf"/><Relationship Id="rId6" Type="http://schemas.openxmlformats.org/officeDocument/2006/relationships/image" Target="../media/image182.wmf"/><Relationship Id="rId5" Type="http://schemas.openxmlformats.org/officeDocument/2006/relationships/image" Target="../media/image181.wmf"/><Relationship Id="rId4" Type="http://schemas.openxmlformats.org/officeDocument/2006/relationships/image" Target="../media/image18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image" Target="../media/image34.wmf"/><Relationship Id="rId7" Type="http://schemas.openxmlformats.org/officeDocument/2006/relationships/image" Target="../media/image38.wmf"/><Relationship Id="rId12" Type="http://schemas.openxmlformats.org/officeDocument/2006/relationships/image" Target="../media/image43.wmf"/><Relationship Id="rId2" Type="http://schemas.openxmlformats.org/officeDocument/2006/relationships/image" Target="../media/image33.wmf"/><Relationship Id="rId1" Type="http://schemas.openxmlformats.org/officeDocument/2006/relationships/image" Target="../media/image22.wmf"/><Relationship Id="rId6" Type="http://schemas.openxmlformats.org/officeDocument/2006/relationships/image" Target="../media/image37.wmf"/><Relationship Id="rId11" Type="http://schemas.openxmlformats.org/officeDocument/2006/relationships/image" Target="../media/image42.wmf"/><Relationship Id="rId5" Type="http://schemas.openxmlformats.org/officeDocument/2006/relationships/image" Target="../media/image36.wmf"/><Relationship Id="rId10" Type="http://schemas.openxmlformats.org/officeDocument/2006/relationships/image" Target="../media/image41.wmf"/><Relationship Id="rId4" Type="http://schemas.openxmlformats.org/officeDocument/2006/relationships/image" Target="../media/image35.wmf"/><Relationship Id="rId9" Type="http://schemas.openxmlformats.org/officeDocument/2006/relationships/image" Target="../media/image4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18.wmf"/><Relationship Id="rId6" Type="http://schemas.openxmlformats.org/officeDocument/2006/relationships/image" Target="../media/image26.wmf"/><Relationship Id="rId5" Type="http://schemas.openxmlformats.org/officeDocument/2006/relationships/image" Target="../media/image21.wmf"/><Relationship Id="rId4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28.wmf"/><Relationship Id="rId1" Type="http://schemas.openxmlformats.org/officeDocument/2006/relationships/image" Target="../media/image5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24.wmf"/><Relationship Id="rId6" Type="http://schemas.openxmlformats.org/officeDocument/2006/relationships/image" Target="../media/image56.wmf"/><Relationship Id="rId5" Type="http://schemas.openxmlformats.org/officeDocument/2006/relationships/image" Target="../media/image55.wmf"/><Relationship Id="rId4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image" Target="../media/image35.wmf"/><Relationship Id="rId7" Type="http://schemas.openxmlformats.org/officeDocument/2006/relationships/image" Target="../media/image39.wmf"/><Relationship Id="rId2" Type="http://schemas.openxmlformats.org/officeDocument/2006/relationships/image" Target="../media/image33.wmf"/><Relationship Id="rId1" Type="http://schemas.openxmlformats.org/officeDocument/2006/relationships/image" Target="../media/image22.wmf"/><Relationship Id="rId6" Type="http://schemas.openxmlformats.org/officeDocument/2006/relationships/image" Target="../media/image38.wmf"/><Relationship Id="rId11" Type="http://schemas.openxmlformats.org/officeDocument/2006/relationships/image" Target="../media/image43.wmf"/><Relationship Id="rId5" Type="http://schemas.openxmlformats.org/officeDocument/2006/relationships/image" Target="../media/image37.wmf"/><Relationship Id="rId10" Type="http://schemas.openxmlformats.org/officeDocument/2006/relationships/image" Target="../media/image42.wmf"/><Relationship Id="rId4" Type="http://schemas.openxmlformats.org/officeDocument/2006/relationships/image" Target="../media/image36.wmf"/><Relationship Id="rId9" Type="http://schemas.openxmlformats.org/officeDocument/2006/relationships/image" Target="../media/image41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image" Target="../media/image35.wmf"/><Relationship Id="rId7" Type="http://schemas.openxmlformats.org/officeDocument/2006/relationships/image" Target="../media/image39.wmf"/><Relationship Id="rId12" Type="http://schemas.openxmlformats.org/officeDocument/2006/relationships/image" Target="../media/image58.wmf"/><Relationship Id="rId2" Type="http://schemas.openxmlformats.org/officeDocument/2006/relationships/image" Target="../media/image33.wmf"/><Relationship Id="rId1" Type="http://schemas.openxmlformats.org/officeDocument/2006/relationships/image" Target="../media/image22.wmf"/><Relationship Id="rId6" Type="http://schemas.openxmlformats.org/officeDocument/2006/relationships/image" Target="../media/image38.wmf"/><Relationship Id="rId11" Type="http://schemas.openxmlformats.org/officeDocument/2006/relationships/image" Target="../media/image57.wmf"/><Relationship Id="rId5" Type="http://schemas.openxmlformats.org/officeDocument/2006/relationships/image" Target="../media/image37.wmf"/><Relationship Id="rId10" Type="http://schemas.openxmlformats.org/officeDocument/2006/relationships/image" Target="../media/image43.wmf"/><Relationship Id="rId4" Type="http://schemas.openxmlformats.org/officeDocument/2006/relationships/image" Target="../media/image36.wmf"/><Relationship Id="rId9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20D6A83-016E-4A9C-AF83-3568BA3C27F8}" type="datetimeFigureOut">
              <a:rPr lang="en-GB"/>
              <a:pPr>
                <a:defRPr/>
              </a:pPr>
              <a:t>02/04/2019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B57401-0CA5-41EC-8CB3-3C28DA38566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3675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253"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685817" indent="-263776" defTabSz="879253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055103" indent="-211021" defTabSz="879253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477145" indent="-211021" defTabSz="879253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1899186" indent="-211021" defTabSz="879253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321227" indent="-211021" algn="ctr" defTabSz="8792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743269" indent="-211021" algn="ctr" defTabSz="8792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165310" indent="-211021" algn="ctr" defTabSz="8792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587351" indent="-211021" algn="ctr" defTabSz="8792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fld id="{2C08AE61-4955-4D16-AEC0-B34A5BDE6CF1}" type="slidenum">
              <a:rPr lang="en-US" smtClean="0"/>
              <a:pPr>
                <a:defRPr/>
              </a:pPr>
              <a:t>21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798210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smtClean="0"/>
              <a:t>As Je introduced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877888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87788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87788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87788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87788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778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778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778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778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2C49E3-B83D-4F88-B301-EF2710163B63}" type="slidenum">
              <a:rPr lang="en-US" smtClean="0">
                <a:latin typeface="Times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70</a:t>
            </a:fld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627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253"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685817" indent="-263776" defTabSz="879253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055103" indent="-211021" defTabSz="879253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477145" indent="-211021" defTabSz="879253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1899186" indent="-211021" defTabSz="879253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321227" indent="-211021" algn="ctr" defTabSz="8792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743269" indent="-211021" algn="ctr" defTabSz="8792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165310" indent="-211021" algn="ctr" defTabSz="8792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587351" indent="-211021" algn="ctr" defTabSz="8792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fld id="{2C08AE61-4955-4D16-AEC0-B34A5BDE6CF1}" type="slidenum">
              <a:rPr lang="en-US" smtClean="0"/>
              <a:pPr>
                <a:defRPr/>
              </a:pPr>
              <a:t>22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04838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253"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685817" indent="-263776" defTabSz="879253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055103" indent="-211021" defTabSz="879253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477145" indent="-211021" defTabSz="879253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1899186" indent="-211021" defTabSz="879253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321227" indent="-211021" algn="ctr" defTabSz="8792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743269" indent="-211021" algn="ctr" defTabSz="8792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165310" indent="-211021" algn="ctr" defTabSz="8792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587351" indent="-211021" algn="ctr" defTabSz="8792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fld id="{2C08AE61-4955-4D16-AEC0-B34A5BDE6CF1}" type="slidenum">
              <a:rPr lang="en-US" smtClean="0"/>
              <a:pPr>
                <a:defRPr/>
              </a:pPr>
              <a:t>25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39477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253"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685817" indent="-263776" defTabSz="879253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055103" indent="-211021" defTabSz="879253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477145" indent="-211021" defTabSz="879253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1899186" indent="-211021" defTabSz="879253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321227" indent="-211021" algn="ctr" defTabSz="8792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743269" indent="-211021" algn="ctr" defTabSz="8792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165310" indent="-211021" algn="ctr" defTabSz="8792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587351" indent="-211021" algn="ctr" defTabSz="8792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fld id="{3B5163C2-2B55-4BE6-8C8B-4B77289EE43D}" type="slidenum">
              <a:rPr lang="en-US" smtClean="0"/>
              <a:pPr>
                <a:defRPr/>
              </a:pPr>
              <a:t>31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64152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253"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685817" indent="-263776" defTabSz="879253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055103" indent="-211021" defTabSz="879253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477145" indent="-211021" defTabSz="879253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1899186" indent="-211021" defTabSz="879253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321227" indent="-211021" algn="ctr" defTabSz="8792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743269" indent="-211021" algn="ctr" defTabSz="8792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165310" indent="-211021" algn="ctr" defTabSz="8792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587351" indent="-211021" algn="ctr" defTabSz="8792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fld id="{3B5163C2-2B55-4BE6-8C8B-4B77289EE43D}" type="slidenum">
              <a:rPr lang="en-US" smtClean="0"/>
              <a:pPr>
                <a:defRPr/>
              </a:pPr>
              <a:t>50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69792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mtClean="0"/>
              <a:t>Free orientations can be simulated by having 3 gain vectors per location</a:t>
            </a:r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253"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685817" indent="-263776" defTabSz="879253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055103" indent="-211021" defTabSz="879253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477145" indent="-211021" defTabSz="879253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1899186" indent="-211021" defTabSz="879253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321227" indent="-211021" algn="ctr" defTabSz="8792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743269" indent="-211021" algn="ctr" defTabSz="8792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165310" indent="-211021" algn="ctr" defTabSz="8792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587351" indent="-211021" algn="ctr" defTabSz="8792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fld id="{110300AA-D755-4A37-9173-F4404C01D015}" type="slidenum">
              <a:rPr lang="en-US" smtClean="0"/>
              <a:pPr>
                <a:defRPr/>
              </a:pPr>
              <a:t>63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34001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mtClean="0"/>
              <a:t>Note beamformers difficult to incoporate since priors cannot depend on data</a:t>
            </a: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253"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685817" indent="-263776" defTabSz="879253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055103" indent="-211021" defTabSz="879253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477145" indent="-211021" defTabSz="879253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1899186" indent="-211021" defTabSz="879253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321227" indent="-211021" algn="ctr" defTabSz="8792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743269" indent="-211021" algn="ctr" defTabSz="8792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165310" indent="-211021" algn="ctr" defTabSz="8792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587351" indent="-211021" algn="ctr" defTabSz="8792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fld id="{F011F53E-70CA-434F-B12B-7BDBD2A98765}" type="slidenum">
              <a:rPr lang="en-US" smtClean="0"/>
              <a:pPr>
                <a:defRPr/>
              </a:pPr>
              <a:t>64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57886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mtClean="0"/>
              <a:t>No depth bias (not maximising model evidence, not just variance explained)</a:t>
            </a: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253"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685817" indent="-263776" defTabSz="879253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055103" indent="-211021" defTabSz="879253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477145" indent="-211021" defTabSz="879253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1899186" indent="-211021" defTabSz="879253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321227" indent="-211021" algn="ctr" defTabSz="8792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743269" indent="-211021" algn="ctr" defTabSz="8792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165310" indent="-211021" algn="ctr" defTabSz="8792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587351" indent="-211021" algn="ctr" defTabSz="8792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fld id="{B38CC42C-FA50-4F28-BC29-8D5A7DF7FBAE}" type="slidenum">
              <a:rPr lang="en-US" smtClean="0"/>
              <a:pPr>
                <a:defRPr/>
              </a:pPr>
              <a:t>68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993301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mtClean="0"/>
              <a:t>Compare different assumptions: min norm, loreta, MSP…</a:t>
            </a:r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253"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685817" indent="-263776" defTabSz="879253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055103" indent="-211021" defTabSz="879253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477145" indent="-211021" defTabSz="879253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1899186" indent="-211021" defTabSz="879253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321227" indent="-211021" algn="ctr" defTabSz="8792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743269" indent="-211021" algn="ctr" defTabSz="8792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165310" indent="-211021" algn="ctr" defTabSz="8792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587351" indent="-211021" algn="ctr" defTabSz="8792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fld id="{7E27A230-C525-4FE9-BBB4-A341E43997DB}" type="slidenum">
              <a:rPr lang="en-US" smtClean="0"/>
              <a:pPr>
                <a:defRPr/>
              </a:pPr>
              <a:t>69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13847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F254F-C429-4A09-9EA8-D047242F527B}" type="datetimeFigureOut">
              <a:rPr lang="en-GB"/>
              <a:pPr>
                <a:defRPr/>
              </a:pPr>
              <a:t>02/04/2019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68CB8-1E48-46E4-A2A5-8EB73528FB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684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CBEE7-38FA-4536-A349-5E327F297103}" type="datetimeFigureOut">
              <a:rPr lang="en-GB"/>
              <a:pPr>
                <a:defRPr/>
              </a:pPr>
              <a:t>02/04/2019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C2098-9FCD-40A4-AD09-23D39B71C3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603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5888B-FE7B-43CA-9AF0-D6BAB2FDD402}" type="datetimeFigureOut">
              <a:rPr lang="en-GB"/>
              <a:pPr>
                <a:defRPr/>
              </a:pPr>
              <a:t>02/04/2019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C37C7-2F4E-4EC7-A2BB-A46947C674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593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8B04A-3D39-4242-888F-4E1EB138D529}" type="datetimeFigureOut">
              <a:rPr lang="en-GB"/>
              <a:pPr>
                <a:defRPr/>
              </a:pPr>
              <a:t>02/04/2019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EFF91-77E9-4402-BA99-C64F5731DA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451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7BC46-0F58-4AD6-84C7-26CC1BF5C75F}" type="datetimeFigureOut">
              <a:rPr lang="en-GB"/>
              <a:pPr>
                <a:defRPr/>
              </a:pPr>
              <a:t>02/04/2019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A0314-DB41-4CAD-9ACD-E5ABBC01C2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4158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55828-AD04-4765-829F-C16D4893C9EE}" type="datetimeFigureOut">
              <a:rPr lang="en-GB"/>
              <a:pPr>
                <a:defRPr/>
              </a:pPr>
              <a:t>02/04/2019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D9D10-387D-449F-B935-DD92648777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411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DD26E-52B4-4531-BD33-DD9D66ED0F19}" type="datetimeFigureOut">
              <a:rPr lang="en-GB"/>
              <a:pPr>
                <a:defRPr/>
              </a:pPr>
              <a:t>02/04/2019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4F90C-DB02-4A83-93A2-EA1C4CDAB9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554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AE7A6-1E2C-4E6B-8251-4B9D2C331086}" type="datetimeFigureOut">
              <a:rPr lang="en-GB"/>
              <a:pPr>
                <a:defRPr/>
              </a:pPr>
              <a:t>02/04/2019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B2E6C-F97E-4431-9D1D-1B5ECBD8DB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632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C8514-8DBD-4E4D-B98C-7D486A1F2C79}" type="datetimeFigureOut">
              <a:rPr lang="en-GB"/>
              <a:pPr>
                <a:defRPr/>
              </a:pPr>
              <a:t>02/04/2019</a:t>
            </a:fld>
            <a:endParaRPr lang="en-GB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C3DDA-6AD7-422D-8846-D28AC7D207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262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EFB15-ACD7-4612-A823-9235D45B3AA0}" type="datetimeFigureOut">
              <a:rPr lang="en-GB"/>
              <a:pPr>
                <a:defRPr/>
              </a:pPr>
              <a:t>02/04/2019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644B7-E7D3-47F5-8B42-4D3A3E71EC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619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0877A-F114-4EDA-A0F1-297FE1109D55}" type="datetimeFigureOut">
              <a:rPr lang="en-GB"/>
              <a:pPr>
                <a:defRPr/>
              </a:pPr>
              <a:t>02/04/2019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CDEC2-F458-42AC-8368-1D0F7D5411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134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51275" y="63833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A946815-EF39-44AF-A4B7-37F2E531DA66}" type="datetimeFigureOut">
              <a:rPr lang="en-GB"/>
              <a:pPr>
                <a:defRPr/>
              </a:pPr>
              <a:t>02/04/2019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0D516EF-0A70-4206-A9CD-86ACC2D853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28" name="Picture 14" descr="mrc_powerpoint_logo_warm_gray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597650"/>
            <a:ext cx="1728788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27" descr="Docs-Presentations-WG-CBSU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15888"/>
            <a:ext cx="267017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54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21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8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0.wmf"/><Relationship Id="rId5" Type="http://schemas.openxmlformats.org/officeDocument/2006/relationships/image" Target="../media/image17.wmf"/><Relationship Id="rId15" Type="http://schemas.openxmlformats.org/officeDocument/2006/relationships/image" Target="../media/image22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9.wmf"/><Relationship Id="rId14" Type="http://schemas.openxmlformats.org/officeDocument/2006/relationships/oleObject" Target="../embeddings/oleObject6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21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3.wmf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25.wmf"/><Relationship Id="rId5" Type="http://schemas.openxmlformats.org/officeDocument/2006/relationships/image" Target="../media/image18.wmf"/><Relationship Id="rId15" Type="http://schemas.openxmlformats.org/officeDocument/2006/relationships/image" Target="../media/image26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24.wmf"/><Relationship Id="rId14" Type="http://schemas.openxmlformats.org/officeDocument/2006/relationships/oleObject" Target="../embeddings/oleObject12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oleObject" Target="../embeddings/oleObject13.bin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8.wmf"/><Relationship Id="rId11" Type="http://schemas.openxmlformats.org/officeDocument/2006/relationships/image" Target="../media/image32.w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29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15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image" Target="../media/image31.png"/><Relationship Id="rId18" Type="http://schemas.openxmlformats.org/officeDocument/2006/relationships/image" Target="../media/image38.wmf"/><Relationship Id="rId26" Type="http://schemas.openxmlformats.org/officeDocument/2006/relationships/image" Target="../media/image42.wmf"/><Relationship Id="rId3" Type="http://schemas.openxmlformats.org/officeDocument/2006/relationships/oleObject" Target="../embeddings/oleObject16.bin"/><Relationship Id="rId21" Type="http://schemas.openxmlformats.org/officeDocument/2006/relationships/oleObject" Target="../embeddings/oleObject24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36.wmf"/><Relationship Id="rId17" Type="http://schemas.openxmlformats.org/officeDocument/2006/relationships/oleObject" Target="../embeddings/oleObject22.bin"/><Relationship Id="rId25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7.wmf"/><Relationship Id="rId20" Type="http://schemas.openxmlformats.org/officeDocument/2006/relationships/image" Target="../media/image39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20.bin"/><Relationship Id="rId24" Type="http://schemas.openxmlformats.org/officeDocument/2006/relationships/image" Target="../media/image41.wmf"/><Relationship Id="rId5" Type="http://schemas.openxmlformats.org/officeDocument/2006/relationships/oleObject" Target="../embeddings/oleObject17.bin"/><Relationship Id="rId15" Type="http://schemas.openxmlformats.org/officeDocument/2006/relationships/oleObject" Target="../embeddings/oleObject21.bin"/><Relationship Id="rId23" Type="http://schemas.openxmlformats.org/officeDocument/2006/relationships/oleObject" Target="../embeddings/oleObject25.bin"/><Relationship Id="rId28" Type="http://schemas.openxmlformats.org/officeDocument/2006/relationships/image" Target="../media/image43.wmf"/><Relationship Id="rId10" Type="http://schemas.openxmlformats.org/officeDocument/2006/relationships/image" Target="../media/image35.wmf"/><Relationship Id="rId19" Type="http://schemas.openxmlformats.org/officeDocument/2006/relationships/oleObject" Target="../embeddings/oleObject23.bin"/><Relationship Id="rId4" Type="http://schemas.openxmlformats.org/officeDocument/2006/relationships/image" Target="../media/image22.wmf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44.png"/><Relationship Id="rId22" Type="http://schemas.openxmlformats.org/officeDocument/2006/relationships/image" Target="../media/image40.wmf"/><Relationship Id="rId27" Type="http://schemas.openxmlformats.org/officeDocument/2006/relationships/oleObject" Target="../embeddings/oleObject27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image" Target="../media/image21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3.wmf"/><Relationship Id="rId12" Type="http://schemas.openxmlformats.org/officeDocument/2006/relationships/oleObject" Target="../embeddings/oleObject3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25.wmf"/><Relationship Id="rId5" Type="http://schemas.openxmlformats.org/officeDocument/2006/relationships/image" Target="../media/image18.wmf"/><Relationship Id="rId15" Type="http://schemas.openxmlformats.org/officeDocument/2006/relationships/image" Target="../media/image26.wmf"/><Relationship Id="rId10" Type="http://schemas.openxmlformats.org/officeDocument/2006/relationships/oleObject" Target="../embeddings/oleObject31.bin"/><Relationship Id="rId4" Type="http://schemas.openxmlformats.org/officeDocument/2006/relationships/oleObject" Target="../embeddings/oleObject28.bin"/><Relationship Id="rId9" Type="http://schemas.openxmlformats.org/officeDocument/2006/relationships/image" Target="../media/image24.wmf"/><Relationship Id="rId14" Type="http://schemas.openxmlformats.org/officeDocument/2006/relationships/oleObject" Target="../embeddings/oleObject33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8.wmf"/><Relationship Id="rId11" Type="http://schemas.openxmlformats.org/officeDocument/2006/relationships/image" Target="../media/image52.wmf"/><Relationship Id="rId5" Type="http://schemas.openxmlformats.org/officeDocument/2006/relationships/oleObject" Target="../embeddings/oleObject35.bin"/><Relationship Id="rId10" Type="http://schemas.openxmlformats.org/officeDocument/2006/relationships/image" Target="../media/image31.png"/><Relationship Id="rId4" Type="http://schemas.openxmlformats.org/officeDocument/2006/relationships/image" Target="../media/image50.wmf"/><Relationship Id="rId9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13" Type="http://schemas.openxmlformats.org/officeDocument/2006/relationships/image" Target="../media/image55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3.wmf"/><Relationship Id="rId12" Type="http://schemas.openxmlformats.org/officeDocument/2006/relationships/oleObject" Target="../embeddings/oleObject4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25.wmf"/><Relationship Id="rId5" Type="http://schemas.openxmlformats.org/officeDocument/2006/relationships/image" Target="../media/image24.wmf"/><Relationship Id="rId15" Type="http://schemas.openxmlformats.org/officeDocument/2006/relationships/image" Target="../media/image56.wmf"/><Relationship Id="rId10" Type="http://schemas.openxmlformats.org/officeDocument/2006/relationships/oleObject" Target="../embeddings/oleObject40.bin"/><Relationship Id="rId4" Type="http://schemas.openxmlformats.org/officeDocument/2006/relationships/oleObject" Target="../embeddings/oleObject37.bin"/><Relationship Id="rId9" Type="http://schemas.openxmlformats.org/officeDocument/2006/relationships/image" Target="../media/image54.wmf"/><Relationship Id="rId14" Type="http://schemas.openxmlformats.org/officeDocument/2006/relationships/oleObject" Target="../embeddings/oleObject42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oleObject" Target="../embeddings/oleObject47.bin"/><Relationship Id="rId18" Type="http://schemas.openxmlformats.org/officeDocument/2006/relationships/image" Target="../media/image39.wmf"/><Relationship Id="rId26" Type="http://schemas.openxmlformats.org/officeDocument/2006/relationships/image" Target="../media/image43.wmf"/><Relationship Id="rId3" Type="http://schemas.openxmlformats.org/officeDocument/2006/relationships/oleObject" Target="../embeddings/oleObject43.bin"/><Relationship Id="rId21" Type="http://schemas.openxmlformats.org/officeDocument/2006/relationships/oleObject" Target="../embeddings/oleObject51.bin"/><Relationship Id="rId7" Type="http://schemas.openxmlformats.org/officeDocument/2006/relationships/oleObject" Target="../embeddings/oleObject45.bin"/><Relationship Id="rId12" Type="http://schemas.openxmlformats.org/officeDocument/2006/relationships/image" Target="../media/image44.png"/><Relationship Id="rId17" Type="http://schemas.openxmlformats.org/officeDocument/2006/relationships/oleObject" Target="../embeddings/oleObject49.bin"/><Relationship Id="rId25" Type="http://schemas.openxmlformats.org/officeDocument/2006/relationships/oleObject" Target="../embeddings/oleObject5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8.wmf"/><Relationship Id="rId20" Type="http://schemas.openxmlformats.org/officeDocument/2006/relationships/image" Target="../media/image40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33.wmf"/><Relationship Id="rId11" Type="http://schemas.openxmlformats.org/officeDocument/2006/relationships/image" Target="../media/image31.png"/><Relationship Id="rId24" Type="http://schemas.openxmlformats.org/officeDocument/2006/relationships/image" Target="../media/image42.wmf"/><Relationship Id="rId5" Type="http://schemas.openxmlformats.org/officeDocument/2006/relationships/oleObject" Target="../embeddings/oleObject44.bin"/><Relationship Id="rId15" Type="http://schemas.openxmlformats.org/officeDocument/2006/relationships/oleObject" Target="../embeddings/oleObject48.bin"/><Relationship Id="rId23" Type="http://schemas.openxmlformats.org/officeDocument/2006/relationships/oleObject" Target="../embeddings/oleObject52.bin"/><Relationship Id="rId10" Type="http://schemas.openxmlformats.org/officeDocument/2006/relationships/image" Target="../media/image36.wmf"/><Relationship Id="rId19" Type="http://schemas.openxmlformats.org/officeDocument/2006/relationships/oleObject" Target="../embeddings/oleObject50.bin"/><Relationship Id="rId4" Type="http://schemas.openxmlformats.org/officeDocument/2006/relationships/image" Target="../media/image22.wmf"/><Relationship Id="rId9" Type="http://schemas.openxmlformats.org/officeDocument/2006/relationships/oleObject" Target="../embeddings/oleObject46.bin"/><Relationship Id="rId14" Type="http://schemas.openxmlformats.org/officeDocument/2006/relationships/image" Target="../media/image37.wmf"/><Relationship Id="rId22" Type="http://schemas.openxmlformats.org/officeDocument/2006/relationships/image" Target="../media/image41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oleObject" Target="../embeddings/oleObject58.bin"/><Relationship Id="rId18" Type="http://schemas.openxmlformats.org/officeDocument/2006/relationships/image" Target="../media/image39.wmf"/><Relationship Id="rId26" Type="http://schemas.openxmlformats.org/officeDocument/2006/relationships/image" Target="../media/image57.wmf"/><Relationship Id="rId3" Type="http://schemas.openxmlformats.org/officeDocument/2006/relationships/oleObject" Target="../embeddings/oleObject54.bin"/><Relationship Id="rId21" Type="http://schemas.openxmlformats.org/officeDocument/2006/relationships/oleObject" Target="../embeddings/oleObject62.bin"/><Relationship Id="rId7" Type="http://schemas.openxmlformats.org/officeDocument/2006/relationships/oleObject" Target="../embeddings/oleObject56.bin"/><Relationship Id="rId12" Type="http://schemas.openxmlformats.org/officeDocument/2006/relationships/image" Target="../media/image44.png"/><Relationship Id="rId17" Type="http://schemas.openxmlformats.org/officeDocument/2006/relationships/oleObject" Target="../embeddings/oleObject60.bin"/><Relationship Id="rId25" Type="http://schemas.openxmlformats.org/officeDocument/2006/relationships/oleObject" Target="../embeddings/oleObject6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8.wmf"/><Relationship Id="rId20" Type="http://schemas.openxmlformats.org/officeDocument/2006/relationships/image" Target="../media/image40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33.wmf"/><Relationship Id="rId11" Type="http://schemas.openxmlformats.org/officeDocument/2006/relationships/image" Target="../media/image31.png"/><Relationship Id="rId24" Type="http://schemas.openxmlformats.org/officeDocument/2006/relationships/image" Target="../media/image43.wmf"/><Relationship Id="rId5" Type="http://schemas.openxmlformats.org/officeDocument/2006/relationships/oleObject" Target="../embeddings/oleObject55.bin"/><Relationship Id="rId15" Type="http://schemas.openxmlformats.org/officeDocument/2006/relationships/oleObject" Target="../embeddings/oleObject59.bin"/><Relationship Id="rId23" Type="http://schemas.openxmlformats.org/officeDocument/2006/relationships/oleObject" Target="../embeddings/oleObject63.bin"/><Relationship Id="rId28" Type="http://schemas.openxmlformats.org/officeDocument/2006/relationships/image" Target="../media/image58.wmf"/><Relationship Id="rId10" Type="http://schemas.openxmlformats.org/officeDocument/2006/relationships/image" Target="../media/image36.wmf"/><Relationship Id="rId19" Type="http://schemas.openxmlformats.org/officeDocument/2006/relationships/oleObject" Target="../embeddings/oleObject61.bin"/><Relationship Id="rId4" Type="http://schemas.openxmlformats.org/officeDocument/2006/relationships/image" Target="../media/image22.wmf"/><Relationship Id="rId9" Type="http://schemas.openxmlformats.org/officeDocument/2006/relationships/oleObject" Target="../embeddings/oleObject57.bin"/><Relationship Id="rId14" Type="http://schemas.openxmlformats.org/officeDocument/2006/relationships/image" Target="../media/image37.wmf"/><Relationship Id="rId22" Type="http://schemas.openxmlformats.org/officeDocument/2006/relationships/image" Target="../media/image42.wmf"/><Relationship Id="rId27" Type="http://schemas.openxmlformats.org/officeDocument/2006/relationships/oleObject" Target="../embeddings/oleObject65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18" Type="http://schemas.openxmlformats.org/officeDocument/2006/relationships/oleObject" Target="../embeddings/oleObject67.bin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17" Type="http://schemas.openxmlformats.org/officeDocument/2006/relationships/image" Target="../media/image73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59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5" Type="http://schemas.openxmlformats.org/officeDocument/2006/relationships/oleObject" Target="../embeddings/oleObject66.bin"/><Relationship Id="rId10" Type="http://schemas.openxmlformats.org/officeDocument/2006/relationships/image" Target="../media/image68.png"/><Relationship Id="rId19" Type="http://schemas.openxmlformats.org/officeDocument/2006/relationships/image" Target="../media/image60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Relationship Id="rId14" Type="http://schemas.openxmlformats.org/officeDocument/2006/relationships/image" Target="../media/image7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12" Type="http://schemas.openxmlformats.org/officeDocument/2006/relationships/image" Target="../media/image91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84.png"/><Relationship Id="rId10" Type="http://schemas.openxmlformats.org/officeDocument/2006/relationships/image" Target="../media/image89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12" Type="http://schemas.openxmlformats.org/officeDocument/2006/relationships/image" Target="../media/image91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84.png"/><Relationship Id="rId10" Type="http://schemas.openxmlformats.org/officeDocument/2006/relationships/image" Target="../media/image89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12" Type="http://schemas.openxmlformats.org/officeDocument/2006/relationships/image" Target="../media/image91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84.png"/><Relationship Id="rId10" Type="http://schemas.openxmlformats.org/officeDocument/2006/relationships/image" Target="../media/image89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12" Type="http://schemas.openxmlformats.org/officeDocument/2006/relationships/image" Target="../media/image91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84.png"/><Relationship Id="rId10" Type="http://schemas.openxmlformats.org/officeDocument/2006/relationships/image" Target="../media/image89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0.bin"/><Relationship Id="rId13" Type="http://schemas.openxmlformats.org/officeDocument/2006/relationships/image" Target="../media/image99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4.wmf"/><Relationship Id="rId12" Type="http://schemas.openxmlformats.org/officeDocument/2006/relationships/oleObject" Target="../embeddings/oleObject72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00.wmf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69.bin"/><Relationship Id="rId11" Type="http://schemas.openxmlformats.org/officeDocument/2006/relationships/image" Target="../media/image98.wmf"/><Relationship Id="rId5" Type="http://schemas.openxmlformats.org/officeDocument/2006/relationships/image" Target="../media/image97.wmf"/><Relationship Id="rId15" Type="http://schemas.openxmlformats.org/officeDocument/2006/relationships/oleObject" Target="../embeddings/oleObject73.bin"/><Relationship Id="rId10" Type="http://schemas.openxmlformats.org/officeDocument/2006/relationships/oleObject" Target="../embeddings/oleObject71.bin"/><Relationship Id="rId4" Type="http://schemas.openxmlformats.org/officeDocument/2006/relationships/oleObject" Target="../embeddings/oleObject68.bin"/><Relationship Id="rId9" Type="http://schemas.openxmlformats.org/officeDocument/2006/relationships/image" Target="../media/image53.wmf"/><Relationship Id="rId14" Type="http://schemas.openxmlformats.org/officeDocument/2006/relationships/image" Target="../media/image31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wmf"/><Relationship Id="rId13" Type="http://schemas.openxmlformats.org/officeDocument/2006/relationships/oleObject" Target="../embeddings/oleObject78.bin"/><Relationship Id="rId18" Type="http://schemas.openxmlformats.org/officeDocument/2006/relationships/image" Target="../media/image104.wmf"/><Relationship Id="rId3" Type="http://schemas.openxmlformats.org/officeDocument/2006/relationships/oleObject" Target="../embeddings/oleObject74.bin"/><Relationship Id="rId7" Type="http://schemas.openxmlformats.org/officeDocument/2006/relationships/oleObject" Target="../embeddings/oleObject75.bin"/><Relationship Id="rId12" Type="http://schemas.openxmlformats.org/officeDocument/2006/relationships/image" Target="../media/image103.wmf"/><Relationship Id="rId17" Type="http://schemas.openxmlformats.org/officeDocument/2006/relationships/oleObject" Target="../embeddings/oleObject8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6.wmf"/><Relationship Id="rId20" Type="http://schemas.openxmlformats.org/officeDocument/2006/relationships/image" Target="../media/image105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4.png"/><Relationship Id="rId11" Type="http://schemas.openxmlformats.org/officeDocument/2006/relationships/oleObject" Target="../embeddings/oleObject77.bin"/><Relationship Id="rId5" Type="http://schemas.openxmlformats.org/officeDocument/2006/relationships/image" Target="../media/image31.png"/><Relationship Id="rId15" Type="http://schemas.openxmlformats.org/officeDocument/2006/relationships/oleObject" Target="../embeddings/oleObject79.bin"/><Relationship Id="rId10" Type="http://schemas.openxmlformats.org/officeDocument/2006/relationships/image" Target="../media/image102.wmf"/><Relationship Id="rId19" Type="http://schemas.openxmlformats.org/officeDocument/2006/relationships/oleObject" Target="../embeddings/oleObject81.bin"/><Relationship Id="rId4" Type="http://schemas.openxmlformats.org/officeDocument/2006/relationships/image" Target="../media/image35.wmf"/><Relationship Id="rId9" Type="http://schemas.openxmlformats.org/officeDocument/2006/relationships/oleObject" Target="../embeddings/oleObject76.bin"/><Relationship Id="rId14" Type="http://schemas.openxmlformats.org/officeDocument/2006/relationships/image" Target="../media/image22.w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wmf"/><Relationship Id="rId13" Type="http://schemas.openxmlformats.org/officeDocument/2006/relationships/oleObject" Target="../embeddings/oleObject87.bin"/><Relationship Id="rId18" Type="http://schemas.openxmlformats.org/officeDocument/2006/relationships/image" Target="../media/image101.wmf"/><Relationship Id="rId26" Type="http://schemas.openxmlformats.org/officeDocument/2006/relationships/image" Target="../media/image108.wmf"/><Relationship Id="rId3" Type="http://schemas.openxmlformats.org/officeDocument/2006/relationships/oleObject" Target="../embeddings/oleObject82.bin"/><Relationship Id="rId21" Type="http://schemas.openxmlformats.org/officeDocument/2006/relationships/oleObject" Target="../embeddings/oleObject90.bin"/><Relationship Id="rId7" Type="http://schemas.openxmlformats.org/officeDocument/2006/relationships/oleObject" Target="../embeddings/oleObject84.bin"/><Relationship Id="rId12" Type="http://schemas.openxmlformats.org/officeDocument/2006/relationships/image" Target="../media/image36.wmf"/><Relationship Id="rId17" Type="http://schemas.openxmlformats.org/officeDocument/2006/relationships/oleObject" Target="../embeddings/oleObject88.bin"/><Relationship Id="rId25" Type="http://schemas.openxmlformats.org/officeDocument/2006/relationships/oleObject" Target="../embeddings/oleObject9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4.png"/><Relationship Id="rId20" Type="http://schemas.openxmlformats.org/officeDocument/2006/relationships/image" Target="../media/image107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02.wmf"/><Relationship Id="rId11" Type="http://schemas.openxmlformats.org/officeDocument/2006/relationships/oleObject" Target="../embeddings/oleObject86.bin"/><Relationship Id="rId24" Type="http://schemas.openxmlformats.org/officeDocument/2006/relationships/image" Target="../media/image34.wmf"/><Relationship Id="rId5" Type="http://schemas.openxmlformats.org/officeDocument/2006/relationships/oleObject" Target="../embeddings/oleObject83.bin"/><Relationship Id="rId15" Type="http://schemas.openxmlformats.org/officeDocument/2006/relationships/image" Target="../media/image31.png"/><Relationship Id="rId23" Type="http://schemas.openxmlformats.org/officeDocument/2006/relationships/oleObject" Target="../embeddings/oleObject91.bin"/><Relationship Id="rId28" Type="http://schemas.openxmlformats.org/officeDocument/2006/relationships/image" Target="../media/image105.wmf"/><Relationship Id="rId10" Type="http://schemas.openxmlformats.org/officeDocument/2006/relationships/image" Target="../media/image35.wmf"/><Relationship Id="rId19" Type="http://schemas.openxmlformats.org/officeDocument/2006/relationships/oleObject" Target="../embeddings/oleObject89.bin"/><Relationship Id="rId4" Type="http://schemas.openxmlformats.org/officeDocument/2006/relationships/image" Target="../media/image22.wmf"/><Relationship Id="rId9" Type="http://schemas.openxmlformats.org/officeDocument/2006/relationships/oleObject" Target="../embeddings/oleObject85.bin"/><Relationship Id="rId14" Type="http://schemas.openxmlformats.org/officeDocument/2006/relationships/image" Target="../media/image106.wmf"/><Relationship Id="rId22" Type="http://schemas.openxmlformats.org/officeDocument/2006/relationships/image" Target="../media/image104.wmf"/><Relationship Id="rId27" Type="http://schemas.openxmlformats.org/officeDocument/2006/relationships/oleObject" Target="../embeddings/oleObject93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10.wmf"/><Relationship Id="rId5" Type="http://schemas.openxmlformats.org/officeDocument/2006/relationships/oleObject" Target="../embeddings/oleObject95.bin"/><Relationship Id="rId4" Type="http://schemas.openxmlformats.org/officeDocument/2006/relationships/image" Target="../media/image109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21.w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oleObject" Target="../embeddings/oleObject102.bin"/><Relationship Id="rId18" Type="http://schemas.openxmlformats.org/officeDocument/2006/relationships/oleObject" Target="../embeddings/oleObject104.bin"/><Relationship Id="rId3" Type="http://schemas.openxmlformats.org/officeDocument/2006/relationships/oleObject" Target="../embeddings/oleObject97.bin"/><Relationship Id="rId21" Type="http://schemas.openxmlformats.org/officeDocument/2006/relationships/image" Target="../media/image105.wmf"/><Relationship Id="rId7" Type="http://schemas.openxmlformats.org/officeDocument/2006/relationships/oleObject" Target="../embeddings/oleObject99.bin"/><Relationship Id="rId12" Type="http://schemas.openxmlformats.org/officeDocument/2006/relationships/image" Target="../media/image123.wmf"/><Relationship Id="rId17" Type="http://schemas.openxmlformats.org/officeDocument/2006/relationships/image" Target="../media/image101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03.bin"/><Relationship Id="rId20" Type="http://schemas.openxmlformats.org/officeDocument/2006/relationships/oleObject" Target="../embeddings/oleObject105.bin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22.wmf"/><Relationship Id="rId11" Type="http://schemas.openxmlformats.org/officeDocument/2006/relationships/oleObject" Target="../embeddings/oleObject101.bin"/><Relationship Id="rId24" Type="http://schemas.openxmlformats.org/officeDocument/2006/relationships/image" Target="../media/image57.wmf"/><Relationship Id="rId5" Type="http://schemas.openxmlformats.org/officeDocument/2006/relationships/oleObject" Target="../embeddings/oleObject98.bin"/><Relationship Id="rId15" Type="http://schemas.openxmlformats.org/officeDocument/2006/relationships/image" Target="../media/image31.png"/><Relationship Id="rId23" Type="http://schemas.openxmlformats.org/officeDocument/2006/relationships/oleObject" Target="../embeddings/oleObject107.bin"/><Relationship Id="rId10" Type="http://schemas.openxmlformats.org/officeDocument/2006/relationships/image" Target="../media/image103.wmf"/><Relationship Id="rId19" Type="http://schemas.openxmlformats.org/officeDocument/2006/relationships/image" Target="../media/image104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100.bin"/><Relationship Id="rId14" Type="http://schemas.openxmlformats.org/officeDocument/2006/relationships/image" Target="../media/image36.wmf"/><Relationship Id="rId22" Type="http://schemas.openxmlformats.org/officeDocument/2006/relationships/oleObject" Target="../embeddings/oleObject106.bin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oleObject" Target="../embeddings/oleObject113.bin"/><Relationship Id="rId18" Type="http://schemas.openxmlformats.org/officeDocument/2006/relationships/oleObject" Target="../embeddings/oleObject115.bin"/><Relationship Id="rId26" Type="http://schemas.openxmlformats.org/officeDocument/2006/relationships/image" Target="../media/image127.wmf"/><Relationship Id="rId3" Type="http://schemas.openxmlformats.org/officeDocument/2006/relationships/oleObject" Target="../embeddings/oleObject108.bin"/><Relationship Id="rId21" Type="http://schemas.openxmlformats.org/officeDocument/2006/relationships/image" Target="../media/image104.wmf"/><Relationship Id="rId7" Type="http://schemas.openxmlformats.org/officeDocument/2006/relationships/oleObject" Target="../embeddings/oleObject110.bin"/><Relationship Id="rId12" Type="http://schemas.openxmlformats.org/officeDocument/2006/relationships/image" Target="../media/image124.wmf"/><Relationship Id="rId17" Type="http://schemas.openxmlformats.org/officeDocument/2006/relationships/image" Target="../media/image31.png"/><Relationship Id="rId25" Type="http://schemas.openxmlformats.org/officeDocument/2006/relationships/oleObject" Target="../embeddings/oleObject119.bin"/><Relationship Id="rId33" Type="http://schemas.openxmlformats.org/officeDocument/2006/relationships/image" Target="../media/image129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5.wmf"/><Relationship Id="rId20" Type="http://schemas.openxmlformats.org/officeDocument/2006/relationships/oleObject" Target="../embeddings/oleObject116.bin"/><Relationship Id="rId29" Type="http://schemas.openxmlformats.org/officeDocument/2006/relationships/oleObject" Target="../embeddings/oleObject121.bin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22.wmf"/><Relationship Id="rId11" Type="http://schemas.openxmlformats.org/officeDocument/2006/relationships/oleObject" Target="../embeddings/oleObject112.bin"/><Relationship Id="rId24" Type="http://schemas.openxmlformats.org/officeDocument/2006/relationships/image" Target="../media/image126.wmf"/><Relationship Id="rId32" Type="http://schemas.openxmlformats.org/officeDocument/2006/relationships/oleObject" Target="../embeddings/oleObject123.bin"/><Relationship Id="rId5" Type="http://schemas.openxmlformats.org/officeDocument/2006/relationships/oleObject" Target="../embeddings/oleObject109.bin"/><Relationship Id="rId15" Type="http://schemas.openxmlformats.org/officeDocument/2006/relationships/oleObject" Target="../embeddings/oleObject114.bin"/><Relationship Id="rId23" Type="http://schemas.openxmlformats.org/officeDocument/2006/relationships/oleObject" Target="../embeddings/oleObject118.bin"/><Relationship Id="rId28" Type="http://schemas.openxmlformats.org/officeDocument/2006/relationships/image" Target="../media/image105.wmf"/><Relationship Id="rId10" Type="http://schemas.openxmlformats.org/officeDocument/2006/relationships/image" Target="../media/image103.wmf"/><Relationship Id="rId19" Type="http://schemas.openxmlformats.org/officeDocument/2006/relationships/image" Target="../media/image101.wmf"/><Relationship Id="rId31" Type="http://schemas.openxmlformats.org/officeDocument/2006/relationships/image" Target="../media/image128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111.bin"/><Relationship Id="rId14" Type="http://schemas.openxmlformats.org/officeDocument/2006/relationships/image" Target="../media/image36.wmf"/><Relationship Id="rId22" Type="http://schemas.openxmlformats.org/officeDocument/2006/relationships/oleObject" Target="../embeddings/oleObject117.bin"/><Relationship Id="rId27" Type="http://schemas.openxmlformats.org/officeDocument/2006/relationships/oleObject" Target="../embeddings/oleObject120.bin"/><Relationship Id="rId30" Type="http://schemas.openxmlformats.org/officeDocument/2006/relationships/oleObject" Target="../embeddings/oleObject122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6.bin"/><Relationship Id="rId13" Type="http://schemas.openxmlformats.org/officeDocument/2006/relationships/image" Target="../media/image135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32.wmf"/><Relationship Id="rId12" Type="http://schemas.openxmlformats.org/officeDocument/2006/relationships/oleObject" Target="../embeddings/oleObject12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25.bin"/><Relationship Id="rId11" Type="http://schemas.openxmlformats.org/officeDocument/2006/relationships/image" Target="../media/image134.wmf"/><Relationship Id="rId5" Type="http://schemas.openxmlformats.org/officeDocument/2006/relationships/image" Target="../media/image131.wmf"/><Relationship Id="rId10" Type="http://schemas.openxmlformats.org/officeDocument/2006/relationships/oleObject" Target="../embeddings/oleObject127.bin"/><Relationship Id="rId4" Type="http://schemas.openxmlformats.org/officeDocument/2006/relationships/oleObject" Target="../embeddings/oleObject124.bin"/><Relationship Id="rId9" Type="http://schemas.openxmlformats.org/officeDocument/2006/relationships/image" Target="../media/image133.wmf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1.bin"/><Relationship Id="rId13" Type="http://schemas.openxmlformats.org/officeDocument/2006/relationships/image" Target="../media/image140.wmf"/><Relationship Id="rId18" Type="http://schemas.openxmlformats.org/officeDocument/2006/relationships/oleObject" Target="../embeddings/oleObject136.bin"/><Relationship Id="rId26" Type="http://schemas.openxmlformats.org/officeDocument/2006/relationships/oleObject" Target="../embeddings/oleObject140.bin"/><Relationship Id="rId3" Type="http://schemas.openxmlformats.org/officeDocument/2006/relationships/notesSlide" Target="../notesSlides/notesSlide7.xml"/><Relationship Id="rId21" Type="http://schemas.openxmlformats.org/officeDocument/2006/relationships/image" Target="../media/image144.emf"/><Relationship Id="rId7" Type="http://schemas.openxmlformats.org/officeDocument/2006/relationships/image" Target="../media/image137.wmf"/><Relationship Id="rId12" Type="http://schemas.openxmlformats.org/officeDocument/2006/relationships/oleObject" Target="../embeddings/oleObject133.bin"/><Relationship Id="rId17" Type="http://schemas.openxmlformats.org/officeDocument/2006/relationships/image" Target="../media/image142.wmf"/><Relationship Id="rId25" Type="http://schemas.openxmlformats.org/officeDocument/2006/relationships/image" Target="../media/image146.emf"/><Relationship Id="rId33" Type="http://schemas.openxmlformats.org/officeDocument/2006/relationships/image" Target="../media/image150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35.bin"/><Relationship Id="rId20" Type="http://schemas.openxmlformats.org/officeDocument/2006/relationships/oleObject" Target="../embeddings/oleObject137.bin"/><Relationship Id="rId29" Type="http://schemas.openxmlformats.org/officeDocument/2006/relationships/image" Target="../media/image148.emf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30.bin"/><Relationship Id="rId11" Type="http://schemas.openxmlformats.org/officeDocument/2006/relationships/image" Target="../media/image139.wmf"/><Relationship Id="rId24" Type="http://schemas.openxmlformats.org/officeDocument/2006/relationships/oleObject" Target="../embeddings/oleObject139.bin"/><Relationship Id="rId32" Type="http://schemas.openxmlformats.org/officeDocument/2006/relationships/oleObject" Target="../embeddings/oleObject143.bin"/><Relationship Id="rId5" Type="http://schemas.openxmlformats.org/officeDocument/2006/relationships/image" Target="../media/image136.wmf"/><Relationship Id="rId15" Type="http://schemas.openxmlformats.org/officeDocument/2006/relationships/image" Target="../media/image141.wmf"/><Relationship Id="rId23" Type="http://schemas.openxmlformats.org/officeDocument/2006/relationships/image" Target="../media/image145.emf"/><Relationship Id="rId28" Type="http://schemas.openxmlformats.org/officeDocument/2006/relationships/oleObject" Target="../embeddings/oleObject141.bin"/><Relationship Id="rId10" Type="http://schemas.openxmlformats.org/officeDocument/2006/relationships/oleObject" Target="../embeddings/oleObject132.bin"/><Relationship Id="rId19" Type="http://schemas.openxmlformats.org/officeDocument/2006/relationships/image" Target="../media/image143.wmf"/><Relationship Id="rId31" Type="http://schemas.openxmlformats.org/officeDocument/2006/relationships/image" Target="../media/image149.wmf"/><Relationship Id="rId4" Type="http://schemas.openxmlformats.org/officeDocument/2006/relationships/oleObject" Target="../embeddings/oleObject129.bin"/><Relationship Id="rId9" Type="http://schemas.openxmlformats.org/officeDocument/2006/relationships/image" Target="../media/image138.wmf"/><Relationship Id="rId14" Type="http://schemas.openxmlformats.org/officeDocument/2006/relationships/oleObject" Target="../embeddings/oleObject134.bin"/><Relationship Id="rId22" Type="http://schemas.openxmlformats.org/officeDocument/2006/relationships/oleObject" Target="../embeddings/oleObject138.bin"/><Relationship Id="rId27" Type="http://schemas.openxmlformats.org/officeDocument/2006/relationships/image" Target="../media/image147.emf"/><Relationship Id="rId30" Type="http://schemas.openxmlformats.org/officeDocument/2006/relationships/oleObject" Target="../embeddings/oleObject142.bin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oleObject" Target="../embeddings/oleObject149.bin"/><Relationship Id="rId18" Type="http://schemas.openxmlformats.org/officeDocument/2006/relationships/image" Target="../media/image157.wmf"/><Relationship Id="rId26" Type="http://schemas.openxmlformats.org/officeDocument/2006/relationships/image" Target="../media/image161.wmf"/><Relationship Id="rId3" Type="http://schemas.openxmlformats.org/officeDocument/2006/relationships/oleObject" Target="../embeddings/oleObject144.bin"/><Relationship Id="rId21" Type="http://schemas.openxmlformats.org/officeDocument/2006/relationships/oleObject" Target="../embeddings/oleObject153.bin"/><Relationship Id="rId7" Type="http://schemas.openxmlformats.org/officeDocument/2006/relationships/oleObject" Target="../embeddings/oleObject146.bin"/><Relationship Id="rId12" Type="http://schemas.openxmlformats.org/officeDocument/2006/relationships/image" Target="../media/image154.wmf"/><Relationship Id="rId17" Type="http://schemas.openxmlformats.org/officeDocument/2006/relationships/oleObject" Target="../embeddings/oleObject151.bin"/><Relationship Id="rId25" Type="http://schemas.openxmlformats.org/officeDocument/2006/relationships/oleObject" Target="../embeddings/oleObject15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56.wmf"/><Relationship Id="rId20" Type="http://schemas.openxmlformats.org/officeDocument/2006/relationships/image" Target="../media/image158.wmf"/><Relationship Id="rId29" Type="http://schemas.openxmlformats.org/officeDocument/2006/relationships/image" Target="../media/image162.wmf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52.wmf"/><Relationship Id="rId11" Type="http://schemas.openxmlformats.org/officeDocument/2006/relationships/oleObject" Target="../embeddings/oleObject148.bin"/><Relationship Id="rId24" Type="http://schemas.openxmlformats.org/officeDocument/2006/relationships/image" Target="../media/image160.wmf"/><Relationship Id="rId5" Type="http://schemas.openxmlformats.org/officeDocument/2006/relationships/oleObject" Target="../embeddings/oleObject145.bin"/><Relationship Id="rId15" Type="http://schemas.openxmlformats.org/officeDocument/2006/relationships/oleObject" Target="../embeddings/oleObject150.bin"/><Relationship Id="rId23" Type="http://schemas.openxmlformats.org/officeDocument/2006/relationships/oleObject" Target="../embeddings/oleObject154.bin"/><Relationship Id="rId28" Type="http://schemas.openxmlformats.org/officeDocument/2006/relationships/oleObject" Target="../embeddings/oleObject157.bin"/><Relationship Id="rId10" Type="http://schemas.openxmlformats.org/officeDocument/2006/relationships/image" Target="../media/image153.wmf"/><Relationship Id="rId19" Type="http://schemas.openxmlformats.org/officeDocument/2006/relationships/oleObject" Target="../embeddings/oleObject152.bin"/><Relationship Id="rId31" Type="http://schemas.openxmlformats.org/officeDocument/2006/relationships/image" Target="../media/image163.wmf"/><Relationship Id="rId4" Type="http://schemas.openxmlformats.org/officeDocument/2006/relationships/image" Target="../media/image151.wmf"/><Relationship Id="rId9" Type="http://schemas.openxmlformats.org/officeDocument/2006/relationships/oleObject" Target="../embeddings/oleObject147.bin"/><Relationship Id="rId14" Type="http://schemas.openxmlformats.org/officeDocument/2006/relationships/image" Target="../media/image155.wmf"/><Relationship Id="rId22" Type="http://schemas.openxmlformats.org/officeDocument/2006/relationships/image" Target="../media/image159.wmf"/><Relationship Id="rId27" Type="http://schemas.openxmlformats.org/officeDocument/2006/relationships/oleObject" Target="../embeddings/oleObject156.bin"/><Relationship Id="rId30" Type="http://schemas.openxmlformats.org/officeDocument/2006/relationships/oleObject" Target="../embeddings/oleObject158.bin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emf"/><Relationship Id="rId13" Type="http://schemas.openxmlformats.org/officeDocument/2006/relationships/oleObject" Target="../embeddings/oleObject164.bin"/><Relationship Id="rId3" Type="http://schemas.openxmlformats.org/officeDocument/2006/relationships/oleObject" Target="../embeddings/oleObject159.bin"/><Relationship Id="rId7" Type="http://schemas.openxmlformats.org/officeDocument/2006/relationships/oleObject" Target="../embeddings/oleObject161.bin"/><Relationship Id="rId12" Type="http://schemas.openxmlformats.org/officeDocument/2006/relationships/image" Target="../media/image168.w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70.wmf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65.wmf"/><Relationship Id="rId11" Type="http://schemas.openxmlformats.org/officeDocument/2006/relationships/oleObject" Target="../embeddings/oleObject163.bin"/><Relationship Id="rId5" Type="http://schemas.openxmlformats.org/officeDocument/2006/relationships/oleObject" Target="../embeddings/oleObject160.bin"/><Relationship Id="rId15" Type="http://schemas.openxmlformats.org/officeDocument/2006/relationships/oleObject" Target="../embeddings/oleObject165.bin"/><Relationship Id="rId10" Type="http://schemas.openxmlformats.org/officeDocument/2006/relationships/image" Target="../media/image167.wmf"/><Relationship Id="rId4" Type="http://schemas.openxmlformats.org/officeDocument/2006/relationships/image" Target="../media/image164.wmf"/><Relationship Id="rId9" Type="http://schemas.openxmlformats.org/officeDocument/2006/relationships/oleObject" Target="../embeddings/oleObject162.bin"/><Relationship Id="rId14" Type="http://schemas.openxmlformats.org/officeDocument/2006/relationships/image" Target="../media/image169.w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image" Target="../media/image17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wmf"/><Relationship Id="rId5" Type="http://schemas.openxmlformats.org/officeDocument/2006/relationships/image" Target="../media/image174.png"/><Relationship Id="rId4" Type="http://schemas.openxmlformats.org/officeDocument/2006/relationships/image" Target="../media/image173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6.wmf"/><Relationship Id="rId4" Type="http://schemas.openxmlformats.org/officeDocument/2006/relationships/image" Target="../media/image171.wmf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7.bin"/><Relationship Id="rId13" Type="http://schemas.openxmlformats.org/officeDocument/2006/relationships/image" Target="../media/image180.wmf"/><Relationship Id="rId18" Type="http://schemas.openxmlformats.org/officeDocument/2006/relationships/oleObject" Target="../embeddings/oleObject172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77.wmf"/><Relationship Id="rId12" Type="http://schemas.openxmlformats.org/officeDocument/2006/relationships/oleObject" Target="../embeddings/oleObject169.bin"/><Relationship Id="rId17" Type="http://schemas.openxmlformats.org/officeDocument/2006/relationships/image" Target="../media/image18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71.bin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166.bin"/><Relationship Id="rId11" Type="http://schemas.openxmlformats.org/officeDocument/2006/relationships/image" Target="../media/image179.wmf"/><Relationship Id="rId5" Type="http://schemas.openxmlformats.org/officeDocument/2006/relationships/image" Target="../media/image185.png"/><Relationship Id="rId15" Type="http://schemas.openxmlformats.org/officeDocument/2006/relationships/image" Target="../media/image181.wmf"/><Relationship Id="rId10" Type="http://schemas.openxmlformats.org/officeDocument/2006/relationships/oleObject" Target="../embeddings/oleObject168.bin"/><Relationship Id="rId19" Type="http://schemas.openxmlformats.org/officeDocument/2006/relationships/image" Target="../media/image183.wmf"/><Relationship Id="rId4" Type="http://schemas.openxmlformats.org/officeDocument/2006/relationships/image" Target="../media/image184.png"/><Relationship Id="rId9" Type="http://schemas.openxmlformats.org/officeDocument/2006/relationships/image" Target="../media/image178.wmf"/><Relationship Id="rId14" Type="http://schemas.openxmlformats.org/officeDocument/2006/relationships/oleObject" Target="../embeddings/oleObject170.bin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0.png"/><Relationship Id="rId5" Type="http://schemas.openxmlformats.org/officeDocument/2006/relationships/image" Target="../media/image189.png"/><Relationship Id="rId4" Type="http://schemas.openxmlformats.org/officeDocument/2006/relationships/image" Target="../media/image188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2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png"/><Relationship Id="rId2" Type="http://schemas.openxmlformats.org/officeDocument/2006/relationships/image" Target="../media/image193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png"/><Relationship Id="rId2" Type="http://schemas.openxmlformats.org/officeDocument/2006/relationships/image" Target="../media/image19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8.png"/><Relationship Id="rId4" Type="http://schemas.openxmlformats.org/officeDocument/2006/relationships/image" Target="../media/image197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323850" y="1843088"/>
            <a:ext cx="8640763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 dirty="0">
                <a:solidFill>
                  <a:srgbClr val="9A044B"/>
                </a:solidFill>
                <a:latin typeface="Arial" charset="0"/>
              </a:rPr>
              <a:t>Multi-modal </a:t>
            </a:r>
            <a:r>
              <a:rPr lang="en-GB" sz="3200" dirty="0" smtClean="0">
                <a:solidFill>
                  <a:srgbClr val="9A044B"/>
                </a:solidFill>
                <a:latin typeface="Arial" charset="0"/>
              </a:rPr>
              <a:t>integration</a:t>
            </a:r>
            <a:endParaRPr lang="en-GB" sz="3200" dirty="0">
              <a:solidFill>
                <a:srgbClr val="9A044B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3200" dirty="0">
              <a:solidFill>
                <a:srgbClr val="9A044B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Arial" charset="0"/>
              </a:rPr>
              <a:t>Rik </a:t>
            </a:r>
            <a:r>
              <a:rPr lang="en-US" sz="2400" dirty="0" smtClean="0">
                <a:latin typeface="Arial" charset="0"/>
              </a:rPr>
              <a:t>Henson</a:t>
            </a:r>
            <a:endParaRPr lang="en-US" sz="2400" dirty="0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1200" dirty="0">
                <a:latin typeface="Arial" charset="0"/>
              </a:rPr>
              <a:t>MRC CBU, </a:t>
            </a:r>
            <a:r>
              <a:rPr lang="en-US" sz="1200" dirty="0" smtClean="0">
                <a:latin typeface="Arial" charset="0"/>
              </a:rPr>
              <a:t>Cambridge</a:t>
            </a:r>
          </a:p>
          <a:p>
            <a:pPr eaLnBrk="1" hangingPunct="1">
              <a:spcBef>
                <a:spcPct val="50000"/>
              </a:spcBef>
            </a:pPr>
            <a:endParaRPr lang="en-US" sz="1200" dirty="0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2400" dirty="0">
              <a:latin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323849" y="290735"/>
            <a:ext cx="8640763" cy="575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 dirty="0" smtClean="0">
                <a:solidFill>
                  <a:srgbClr val="9A044B"/>
                </a:solidFill>
                <a:latin typeface="Arial" charset="0"/>
              </a:rPr>
              <a:t>Data-driven vs Model-driven</a:t>
            </a:r>
            <a:endParaRPr lang="en-GB" sz="3200" dirty="0">
              <a:solidFill>
                <a:srgbClr val="9A044B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2400" dirty="0">
              <a:latin typeface="Arial" charset="0"/>
            </a:endParaRPr>
          </a:p>
          <a:p>
            <a:pPr marL="457200" indent="-457200" eaLnBrk="1" hangingPunct="1">
              <a:spcBef>
                <a:spcPct val="50000"/>
              </a:spcBef>
              <a:buFontTx/>
              <a:buAutoNum type="arabicPeriod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Data-driven in sense that no model that links specific features of one modality with features of another (still employ some form of statistical model), </a:t>
            </a:r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eg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 ICA, CCA</a:t>
            </a:r>
          </a:p>
          <a:p>
            <a:pPr marL="457200" indent="-457200" eaLnBrk="1" hangingPunct="1">
              <a:spcBef>
                <a:spcPct val="50000"/>
              </a:spcBef>
              <a:buFontTx/>
              <a:buAutoNum type="arabicPeriod"/>
            </a:pPr>
            <a:endParaRPr lang="en-US" sz="2400" dirty="0">
              <a:solidFill>
                <a:srgbClr val="9A044B"/>
              </a:solidFill>
              <a:latin typeface="Arial" charset="0"/>
            </a:endParaRPr>
          </a:p>
          <a:p>
            <a:pPr marL="457200" indent="-457200" eaLnBrk="1" hangingPunct="1">
              <a:spcBef>
                <a:spcPct val="50000"/>
              </a:spcBef>
              <a:buFontTx/>
              <a:buAutoNum type="arabicPeriod"/>
            </a:pPr>
            <a:r>
              <a:rPr lang="en-US" sz="2400" dirty="0" smtClean="0">
                <a:solidFill>
                  <a:srgbClr val="9A044B"/>
                </a:solidFill>
                <a:latin typeface="Arial" charset="0"/>
              </a:rPr>
              <a:t>Model-driven in sense that either:</a:t>
            </a:r>
          </a:p>
          <a:p>
            <a:pPr marL="457200" indent="-457200" eaLnBrk="1" hangingPunct="1">
              <a:spcBef>
                <a:spcPct val="50000"/>
              </a:spcBef>
              <a:buFontTx/>
              <a:buAutoNum type="arabicPeriod"/>
            </a:pPr>
            <a:endParaRPr lang="en-US" sz="2400" dirty="0">
              <a:solidFill>
                <a:srgbClr val="9A044B"/>
              </a:solidFill>
              <a:latin typeface="Arial" charset="0"/>
            </a:endParaRPr>
          </a:p>
          <a:p>
            <a:pPr marL="360000" lvl="1" indent="0"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9A044B"/>
                </a:solidFill>
                <a:latin typeface="Arial" charset="0"/>
              </a:rPr>
              <a:t>2.1 tests feature relations across modalities, </a:t>
            </a:r>
            <a:r>
              <a:rPr lang="en-US" sz="2400" dirty="0" err="1" smtClean="0">
                <a:solidFill>
                  <a:srgbClr val="9A044B"/>
                </a:solidFill>
                <a:latin typeface="Arial" charset="0"/>
              </a:rPr>
              <a:t>eg</a:t>
            </a:r>
            <a:r>
              <a:rPr lang="en-US" sz="2400" dirty="0" smtClean="0">
                <a:solidFill>
                  <a:srgbClr val="9A044B"/>
                </a:solidFill>
                <a:latin typeface="Arial" charset="0"/>
              </a:rPr>
              <a:t> SEM</a:t>
            </a:r>
          </a:p>
          <a:p>
            <a:pPr marL="360000" lvl="1" indent="0" eaLnBrk="1" hangingPunct="1">
              <a:spcBef>
                <a:spcPct val="50000"/>
              </a:spcBef>
            </a:pPr>
            <a:endParaRPr lang="en-US" sz="2400" dirty="0" smtClean="0">
              <a:solidFill>
                <a:srgbClr val="9A044B"/>
              </a:solidFill>
              <a:latin typeface="Arial" charset="0"/>
            </a:endParaRPr>
          </a:p>
          <a:p>
            <a:pPr marL="360000" lvl="1" indent="0"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2.2 has a generative model of both modalities, </a:t>
            </a:r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eg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 PEB</a:t>
            </a:r>
            <a:endParaRPr lang="en-US" sz="3200" dirty="0">
              <a:solidFill>
                <a:schemeClr val="bg1">
                  <a:lumMod val="75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9245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96" y="966345"/>
            <a:ext cx="8172450" cy="529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3" name="Rectangle 2"/>
          <p:cNvSpPr>
            <a:spLocks noChangeArrowheads="1"/>
          </p:cNvSpPr>
          <p:nvPr/>
        </p:nvSpPr>
        <p:spPr bwMode="auto">
          <a:xfrm>
            <a:off x="181196" y="341939"/>
            <a:ext cx="6135013" cy="369332"/>
          </a:xfrm>
          <a:prstGeom prst="rect">
            <a:avLst/>
          </a:prstGeom>
          <a:ln>
            <a:noFill/>
          </a:ln>
          <a:extLst/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3556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3556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3556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3556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2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i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Kievit et al (2014)		           Nature Communications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80392" y="1248508"/>
            <a:ext cx="13152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White Matter</a:t>
            </a:r>
            <a:endParaRPr lang="en-GB" sz="1600" dirty="0"/>
          </a:p>
        </p:txBody>
      </p:sp>
      <p:sp>
        <p:nvSpPr>
          <p:cNvPr id="5" name="Rectangle 4"/>
          <p:cNvSpPr/>
          <p:nvPr/>
        </p:nvSpPr>
        <p:spPr>
          <a:xfrm>
            <a:off x="1380393" y="1175532"/>
            <a:ext cx="1315232" cy="2669076"/>
          </a:xfrm>
          <a:prstGeom prst="rect">
            <a:avLst/>
          </a:prstGeom>
          <a:solidFill>
            <a:schemeClr val="accent1">
              <a:lumMod val="60000"/>
              <a:lumOff val="40000"/>
              <a:alpha val="2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441017" y="6091380"/>
            <a:ext cx="11939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err="1" smtClean="0"/>
              <a:t>Gray</a:t>
            </a:r>
            <a:r>
              <a:rPr lang="en-GB" sz="1600" dirty="0" smtClean="0"/>
              <a:t> Matter</a:t>
            </a:r>
            <a:endParaRPr lang="en-GB" sz="1600" dirty="0"/>
          </a:p>
        </p:txBody>
      </p:sp>
      <p:sp>
        <p:nvSpPr>
          <p:cNvPr id="7" name="Rectangle 6"/>
          <p:cNvSpPr/>
          <p:nvPr/>
        </p:nvSpPr>
        <p:spPr>
          <a:xfrm>
            <a:off x="1380393" y="3838039"/>
            <a:ext cx="1315232" cy="2669076"/>
          </a:xfrm>
          <a:prstGeom prst="rect">
            <a:avLst/>
          </a:prstGeom>
          <a:solidFill>
            <a:schemeClr val="accent1">
              <a:lumMod val="60000"/>
              <a:lumOff val="40000"/>
              <a:alpha val="2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41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323849" y="290735"/>
            <a:ext cx="8640763" cy="575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 dirty="0" smtClean="0">
                <a:solidFill>
                  <a:srgbClr val="9A044B"/>
                </a:solidFill>
                <a:latin typeface="Arial" charset="0"/>
              </a:rPr>
              <a:t>Data-driven vs Model-driven</a:t>
            </a:r>
            <a:endParaRPr lang="en-GB" sz="3200" dirty="0">
              <a:solidFill>
                <a:srgbClr val="9A044B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2400" dirty="0">
              <a:latin typeface="Arial" charset="0"/>
            </a:endParaRPr>
          </a:p>
          <a:p>
            <a:pPr marL="457200" indent="-457200" eaLnBrk="1" hangingPunct="1">
              <a:spcBef>
                <a:spcPct val="50000"/>
              </a:spcBef>
              <a:buFontTx/>
              <a:buAutoNum type="arabicPeriod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Data-driven in sense that no model that links specific features of one modality with features of another (still employ some form of statistical model), </a:t>
            </a:r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eg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 ICA, CCA</a:t>
            </a:r>
          </a:p>
          <a:p>
            <a:pPr marL="457200" indent="-457200" eaLnBrk="1" hangingPunct="1">
              <a:spcBef>
                <a:spcPct val="50000"/>
              </a:spcBef>
              <a:buFontTx/>
              <a:buAutoNum type="arabicPeriod"/>
            </a:pPr>
            <a:endParaRPr lang="en-US" sz="2400" dirty="0">
              <a:solidFill>
                <a:schemeClr val="bg1">
                  <a:lumMod val="75000"/>
                </a:schemeClr>
              </a:solidFill>
              <a:latin typeface="Arial" charset="0"/>
            </a:endParaRPr>
          </a:p>
          <a:p>
            <a:pPr marL="457200" indent="-457200" eaLnBrk="1" hangingPunct="1">
              <a:spcBef>
                <a:spcPct val="50000"/>
              </a:spcBef>
              <a:buFontTx/>
              <a:buAutoNum type="arabicPeriod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Model-driven in sense that either:</a:t>
            </a:r>
          </a:p>
          <a:p>
            <a:pPr marL="457200" indent="-457200" eaLnBrk="1" hangingPunct="1">
              <a:spcBef>
                <a:spcPct val="50000"/>
              </a:spcBef>
              <a:buFontTx/>
              <a:buAutoNum type="arabicPeriod"/>
            </a:pPr>
            <a:endParaRPr lang="en-US" sz="2400" dirty="0">
              <a:solidFill>
                <a:schemeClr val="bg1">
                  <a:lumMod val="75000"/>
                </a:schemeClr>
              </a:solidFill>
              <a:latin typeface="Arial" charset="0"/>
            </a:endParaRPr>
          </a:p>
          <a:p>
            <a:pPr marL="360000" lvl="1" indent="0"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2.1 tests feature relations across modalities, </a:t>
            </a:r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eg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 SEM</a:t>
            </a:r>
          </a:p>
          <a:p>
            <a:pPr marL="360000" lvl="1" indent="0" eaLnBrk="1" hangingPunct="1">
              <a:spcBef>
                <a:spcPct val="50000"/>
              </a:spcBef>
            </a:pPr>
            <a:endParaRPr lang="en-US" sz="2400" dirty="0" smtClean="0">
              <a:solidFill>
                <a:srgbClr val="9A044B"/>
              </a:solidFill>
              <a:latin typeface="Arial" charset="0"/>
            </a:endParaRPr>
          </a:p>
          <a:p>
            <a:pPr marL="360000" lvl="1" indent="0"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9A044B"/>
                </a:solidFill>
                <a:latin typeface="Arial" charset="0"/>
              </a:rPr>
              <a:t>2.2 has a generative model of both modalities, </a:t>
            </a:r>
            <a:r>
              <a:rPr lang="en-US" sz="2400" dirty="0" err="1" smtClean="0">
                <a:solidFill>
                  <a:srgbClr val="9A044B"/>
                </a:solidFill>
                <a:latin typeface="Arial" charset="0"/>
              </a:rPr>
              <a:t>eg</a:t>
            </a:r>
            <a:r>
              <a:rPr lang="en-US" sz="2400" dirty="0" smtClean="0">
                <a:solidFill>
                  <a:srgbClr val="9A044B"/>
                </a:solidFill>
                <a:latin typeface="Arial" charset="0"/>
              </a:rPr>
              <a:t> PEB</a:t>
            </a:r>
            <a:endParaRPr lang="en-US" sz="3200" dirty="0">
              <a:solidFill>
                <a:srgbClr val="9A044B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9029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323850" y="1843088"/>
            <a:ext cx="8640763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 dirty="0">
                <a:solidFill>
                  <a:srgbClr val="9A044B"/>
                </a:solidFill>
                <a:latin typeface="Arial" charset="0"/>
              </a:rPr>
              <a:t>Multi-modal integration of MEG, EEG &amp; </a:t>
            </a:r>
            <a:r>
              <a:rPr lang="en-GB" sz="3200" dirty="0" smtClean="0">
                <a:solidFill>
                  <a:srgbClr val="9A044B"/>
                </a:solidFill>
                <a:latin typeface="Arial" charset="0"/>
              </a:rPr>
              <a:t>fMRI</a:t>
            </a:r>
          </a:p>
          <a:p>
            <a:pPr eaLnBrk="1" hangingPunct="1">
              <a:spcBef>
                <a:spcPct val="50000"/>
              </a:spcBef>
            </a:pPr>
            <a:endParaRPr lang="en-GB" sz="3200" dirty="0" smtClean="0">
              <a:solidFill>
                <a:srgbClr val="9A044B"/>
              </a:solidFill>
              <a:latin typeface="Arial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GB" sz="2400" dirty="0" smtClean="0">
                <a:solidFill>
                  <a:srgbClr val="9A044B"/>
                </a:solidFill>
                <a:latin typeface="Arial" charset="0"/>
              </a:rPr>
              <a:t> </a:t>
            </a:r>
            <a:endParaRPr lang="en-US" sz="3200" dirty="0">
              <a:solidFill>
                <a:srgbClr val="9A044B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4171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690" name="Text Box 2"/>
          <p:cNvSpPr txBox="1">
            <a:spLocks noChangeArrowheads="1"/>
          </p:cNvSpPr>
          <p:nvPr/>
        </p:nvSpPr>
        <p:spPr bwMode="auto">
          <a:xfrm>
            <a:off x="1370013" y="5300663"/>
            <a:ext cx="1366837" cy="577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2400" dirty="0" smtClean="0">
                <a:latin typeface="Arial" charset="0"/>
              </a:rPr>
              <a:t>MEG</a:t>
            </a:r>
            <a:endParaRPr lang="en-GB" sz="2400" dirty="0">
              <a:latin typeface="Arial" charset="0"/>
            </a:endParaRPr>
          </a:p>
        </p:txBody>
      </p:sp>
      <p:sp>
        <p:nvSpPr>
          <p:cNvPr id="754691" name="Text Box 3"/>
          <p:cNvSpPr txBox="1">
            <a:spLocks noChangeArrowheads="1"/>
          </p:cNvSpPr>
          <p:nvPr/>
        </p:nvSpPr>
        <p:spPr bwMode="auto">
          <a:xfrm>
            <a:off x="3308350" y="5300663"/>
            <a:ext cx="1366838" cy="577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2400" dirty="0" smtClean="0">
                <a:latin typeface="Arial" charset="0"/>
              </a:rPr>
              <a:t>EEG</a:t>
            </a:r>
            <a:endParaRPr lang="en-GB" sz="2400" dirty="0">
              <a:latin typeface="Arial" charset="0"/>
            </a:endParaRPr>
          </a:p>
        </p:txBody>
      </p:sp>
      <p:sp>
        <p:nvSpPr>
          <p:cNvPr id="754692" name="Text Box 4"/>
          <p:cNvSpPr txBox="1">
            <a:spLocks noChangeArrowheads="1"/>
          </p:cNvSpPr>
          <p:nvPr/>
        </p:nvSpPr>
        <p:spPr bwMode="auto">
          <a:xfrm>
            <a:off x="7197725" y="5300663"/>
            <a:ext cx="1366838" cy="576262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400">
                <a:solidFill>
                  <a:schemeClr val="folHlink"/>
                </a:solidFill>
                <a:latin typeface="Arial" charset="0"/>
              </a:rPr>
              <a:t>? (future)</a:t>
            </a:r>
          </a:p>
        </p:txBody>
      </p:sp>
      <p:sp>
        <p:nvSpPr>
          <p:cNvPr id="754693" name="Line 5"/>
          <p:cNvSpPr>
            <a:spLocks noChangeShapeType="1"/>
          </p:cNvSpPr>
          <p:nvPr/>
        </p:nvSpPr>
        <p:spPr bwMode="auto">
          <a:xfrm flipH="1">
            <a:off x="2155825" y="2438400"/>
            <a:ext cx="2482850" cy="27908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54694" name="Line 6"/>
          <p:cNvSpPr>
            <a:spLocks noChangeShapeType="1"/>
          </p:cNvSpPr>
          <p:nvPr/>
        </p:nvSpPr>
        <p:spPr bwMode="auto">
          <a:xfrm flipH="1">
            <a:off x="4027488" y="2438400"/>
            <a:ext cx="611187" cy="27908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54695" name="Text Box 7"/>
          <p:cNvSpPr txBox="1">
            <a:spLocks noChangeArrowheads="1"/>
          </p:cNvSpPr>
          <p:nvPr/>
        </p:nvSpPr>
        <p:spPr bwMode="auto">
          <a:xfrm>
            <a:off x="274638" y="5299075"/>
            <a:ext cx="912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400" i="1">
                <a:latin typeface="Arial" charset="0"/>
              </a:rPr>
              <a:t>Data: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250825" y="1628775"/>
            <a:ext cx="2840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400" i="1">
                <a:latin typeface="Arial" charset="0"/>
              </a:rPr>
              <a:t>Causes (hidden):</a:t>
            </a:r>
          </a:p>
        </p:txBody>
      </p:sp>
      <p:sp>
        <p:nvSpPr>
          <p:cNvPr id="754697" name="Line 9"/>
          <p:cNvSpPr>
            <a:spLocks noChangeShapeType="1"/>
          </p:cNvSpPr>
          <p:nvPr/>
        </p:nvSpPr>
        <p:spPr bwMode="auto">
          <a:xfrm>
            <a:off x="4614530" y="2445488"/>
            <a:ext cx="3084845" cy="2783737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54698" name="Text Box 10"/>
          <p:cNvSpPr txBox="1">
            <a:spLocks noChangeArrowheads="1"/>
          </p:cNvSpPr>
          <p:nvPr/>
        </p:nvSpPr>
        <p:spPr bwMode="auto">
          <a:xfrm>
            <a:off x="250825" y="3391412"/>
            <a:ext cx="24257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i="1" dirty="0">
                <a:solidFill>
                  <a:schemeClr val="accent2"/>
                </a:solidFill>
                <a:latin typeface="Arial" charset="0"/>
              </a:rPr>
              <a:t>Generative </a:t>
            </a:r>
            <a:endParaRPr lang="en-GB" i="1" dirty="0" smtClean="0">
              <a:solidFill>
                <a:schemeClr val="accent2"/>
              </a:solidFill>
              <a:latin typeface="Arial" charset="0"/>
            </a:endParaRPr>
          </a:p>
          <a:p>
            <a:pPr eaLnBrk="1" hangingPunct="1"/>
            <a:r>
              <a:rPr lang="en-GB" i="1" dirty="0" smtClean="0">
                <a:solidFill>
                  <a:schemeClr val="accent2"/>
                </a:solidFill>
                <a:latin typeface="Arial" charset="0"/>
              </a:rPr>
              <a:t>(</a:t>
            </a:r>
            <a:r>
              <a:rPr lang="en-GB" i="1" dirty="0">
                <a:solidFill>
                  <a:schemeClr val="accent2"/>
                </a:solidFill>
                <a:latin typeface="Arial" charset="0"/>
              </a:rPr>
              <a:t>Forward)</a:t>
            </a:r>
          </a:p>
          <a:p>
            <a:pPr eaLnBrk="1" hangingPunct="1"/>
            <a:r>
              <a:rPr lang="en-GB" i="1" dirty="0">
                <a:solidFill>
                  <a:schemeClr val="accent2"/>
                </a:solidFill>
                <a:latin typeface="Arial" charset="0"/>
              </a:rPr>
              <a:t>Models:</a:t>
            </a:r>
          </a:p>
        </p:txBody>
      </p:sp>
      <p:sp>
        <p:nvSpPr>
          <p:cNvPr id="754699" name="Text Box 11"/>
          <p:cNvSpPr txBox="1">
            <a:spLocks noChangeArrowheads="1"/>
          </p:cNvSpPr>
          <p:nvPr/>
        </p:nvSpPr>
        <p:spPr bwMode="auto">
          <a:xfrm>
            <a:off x="2924175" y="3506788"/>
            <a:ext cx="701080" cy="62670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dirty="0" smtClean="0">
                <a:solidFill>
                  <a:schemeClr val="accent2"/>
                </a:solidFill>
                <a:latin typeface="Arial" charset="0"/>
              </a:rPr>
              <a:t>Head</a:t>
            </a:r>
            <a:endParaRPr lang="en-GB" dirty="0">
              <a:solidFill>
                <a:schemeClr val="accent2"/>
              </a:solidFill>
              <a:latin typeface="Arial" charset="0"/>
            </a:endParaRPr>
          </a:p>
          <a:p>
            <a:pPr eaLnBrk="1" hangingPunct="1"/>
            <a:r>
              <a:rPr lang="en-GB" dirty="0">
                <a:solidFill>
                  <a:schemeClr val="accent2"/>
                </a:solidFill>
                <a:latin typeface="Arial" charset="0"/>
              </a:rPr>
              <a:t>Model</a:t>
            </a:r>
          </a:p>
        </p:txBody>
      </p:sp>
      <p:sp>
        <p:nvSpPr>
          <p:cNvPr id="754700" name="Text Box 12"/>
          <p:cNvSpPr txBox="1">
            <a:spLocks noChangeArrowheads="1"/>
          </p:cNvSpPr>
          <p:nvPr/>
        </p:nvSpPr>
        <p:spPr bwMode="auto">
          <a:xfrm>
            <a:off x="3992563" y="3506788"/>
            <a:ext cx="695325" cy="622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solidFill>
                  <a:schemeClr val="accent2"/>
                </a:solidFill>
                <a:latin typeface="Arial" charset="0"/>
              </a:rPr>
              <a:t>Head</a:t>
            </a:r>
          </a:p>
          <a:p>
            <a:pPr eaLnBrk="1" hangingPunct="1"/>
            <a:r>
              <a:rPr lang="en-GB">
                <a:solidFill>
                  <a:schemeClr val="accent2"/>
                </a:solidFill>
                <a:latin typeface="Arial" charset="0"/>
              </a:rPr>
              <a:t>Model</a:t>
            </a:r>
          </a:p>
        </p:txBody>
      </p:sp>
      <p:sp>
        <p:nvSpPr>
          <p:cNvPr id="754701" name="Text Box 13"/>
          <p:cNvSpPr txBox="1">
            <a:spLocks noChangeArrowheads="1"/>
          </p:cNvSpPr>
          <p:nvPr/>
        </p:nvSpPr>
        <p:spPr bwMode="auto">
          <a:xfrm>
            <a:off x="5880100" y="3578225"/>
            <a:ext cx="327025" cy="347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solidFill>
                  <a:schemeClr val="folHlink"/>
                </a:solidFill>
                <a:latin typeface="Arial" charset="0"/>
              </a:rPr>
              <a:t> ? </a:t>
            </a:r>
          </a:p>
        </p:txBody>
      </p:sp>
      <p:sp>
        <p:nvSpPr>
          <p:cNvPr id="754702" name="Text Box 14"/>
          <p:cNvSpPr txBox="1">
            <a:spLocks noChangeArrowheads="1"/>
          </p:cNvSpPr>
          <p:nvPr/>
        </p:nvSpPr>
        <p:spPr bwMode="auto">
          <a:xfrm>
            <a:off x="5253038" y="5300663"/>
            <a:ext cx="1366837" cy="577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2400" dirty="0" smtClean="0">
                <a:latin typeface="Arial" charset="0"/>
              </a:rPr>
              <a:t>fMRI</a:t>
            </a:r>
            <a:endParaRPr lang="en-GB" sz="2400" dirty="0">
              <a:latin typeface="Arial" charset="0"/>
            </a:endParaRPr>
          </a:p>
        </p:txBody>
      </p:sp>
      <p:sp>
        <p:nvSpPr>
          <p:cNvPr id="754703" name="Line 15"/>
          <p:cNvSpPr>
            <a:spLocks noChangeShapeType="1"/>
          </p:cNvSpPr>
          <p:nvPr/>
        </p:nvSpPr>
        <p:spPr bwMode="auto">
          <a:xfrm>
            <a:off x="4638675" y="2438400"/>
            <a:ext cx="1117600" cy="27908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54704" name="Text Box 16"/>
          <p:cNvSpPr txBox="1">
            <a:spLocks noChangeArrowheads="1"/>
          </p:cNvSpPr>
          <p:nvPr/>
        </p:nvSpPr>
        <p:spPr bwMode="auto">
          <a:xfrm>
            <a:off x="4806950" y="3506788"/>
            <a:ext cx="842145" cy="62670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dirty="0" smtClean="0">
                <a:solidFill>
                  <a:schemeClr val="accent2"/>
                </a:solidFill>
                <a:latin typeface="Arial" charset="0"/>
              </a:rPr>
              <a:t>Balloon</a:t>
            </a:r>
            <a:endParaRPr lang="en-GB" dirty="0">
              <a:solidFill>
                <a:schemeClr val="accent2"/>
              </a:solidFill>
              <a:latin typeface="Arial" charset="0"/>
            </a:endParaRPr>
          </a:p>
          <a:p>
            <a:pPr algn="ctr" eaLnBrk="1" hangingPunct="1"/>
            <a:r>
              <a:rPr lang="en-GB" dirty="0">
                <a:solidFill>
                  <a:schemeClr val="accent2"/>
                </a:solidFill>
                <a:latin typeface="Arial" charset="0"/>
              </a:rPr>
              <a:t>Model</a:t>
            </a:r>
          </a:p>
        </p:txBody>
      </p:sp>
      <p:sp>
        <p:nvSpPr>
          <p:cNvPr id="754705" name="Text Box 17"/>
          <p:cNvSpPr txBox="1">
            <a:spLocks noChangeArrowheads="1"/>
          </p:cNvSpPr>
          <p:nvPr/>
        </p:nvSpPr>
        <p:spPr bwMode="auto">
          <a:xfrm>
            <a:off x="3956050" y="1484313"/>
            <a:ext cx="1366838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2400" i="1" dirty="0">
                <a:latin typeface="Arial" charset="0"/>
              </a:rPr>
              <a:t>“Neural”</a:t>
            </a:r>
          </a:p>
          <a:p>
            <a:pPr algn="ctr" eaLnBrk="1" hangingPunct="1"/>
            <a:r>
              <a:rPr lang="en-GB" sz="2400" i="1" dirty="0">
                <a:latin typeface="Arial" charset="0"/>
              </a:rPr>
              <a:t>Activity</a:t>
            </a:r>
          </a:p>
        </p:txBody>
      </p:sp>
      <p:sp>
        <p:nvSpPr>
          <p:cNvPr id="754706" name="Oval 18"/>
          <p:cNvSpPr>
            <a:spLocks noChangeArrowheads="1"/>
          </p:cNvSpPr>
          <p:nvPr/>
        </p:nvSpPr>
        <p:spPr bwMode="auto">
          <a:xfrm>
            <a:off x="3811588" y="1412875"/>
            <a:ext cx="1655762" cy="1008063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54707" name="AutoShape 19"/>
          <p:cNvSpPr>
            <a:spLocks/>
          </p:cNvSpPr>
          <p:nvPr/>
        </p:nvSpPr>
        <p:spPr bwMode="auto">
          <a:xfrm rot="-10053695">
            <a:off x="4388199" y="2647175"/>
            <a:ext cx="1382875" cy="2739970"/>
          </a:xfrm>
          <a:prstGeom prst="leftBracket">
            <a:avLst>
              <a:gd name="adj" fmla="val 112044"/>
            </a:avLst>
          </a:prstGeom>
          <a:noFill/>
          <a:ln w="19050">
            <a:solidFill>
              <a:srgbClr val="FF0000"/>
            </a:solidFill>
            <a:prstDash val="dash"/>
            <a:round/>
            <a:headEnd type="triangle" w="lg" len="med"/>
            <a:tailEnd type="non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54709" name="Text Box 21"/>
          <p:cNvSpPr txBox="1">
            <a:spLocks noChangeArrowheads="1"/>
          </p:cNvSpPr>
          <p:nvPr/>
        </p:nvSpPr>
        <p:spPr bwMode="auto">
          <a:xfrm>
            <a:off x="5648014" y="2881397"/>
            <a:ext cx="1703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600" i="1">
                <a:solidFill>
                  <a:srgbClr val="FF0000"/>
                </a:solidFill>
                <a:latin typeface="Arial" charset="0"/>
              </a:rPr>
              <a:t>(inversion)</a:t>
            </a:r>
          </a:p>
        </p:txBody>
      </p:sp>
      <p:sp>
        <p:nvSpPr>
          <p:cNvPr id="13333" name="Rectangle 2"/>
          <p:cNvSpPr txBox="1">
            <a:spLocks noChangeArrowheads="1"/>
          </p:cNvSpPr>
          <p:nvPr/>
        </p:nvSpPr>
        <p:spPr bwMode="auto">
          <a:xfrm>
            <a:off x="412750" y="188913"/>
            <a:ext cx="5595938" cy="5762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4000" dirty="0">
                <a:solidFill>
                  <a:srgbClr val="91695F"/>
                </a:solidFill>
                <a:latin typeface="Arial" charset="0"/>
              </a:rPr>
              <a:t>Multi-modal Integration</a:t>
            </a:r>
          </a:p>
        </p:txBody>
      </p:sp>
    </p:spTree>
    <p:extLst>
      <p:ext uri="{BB962C8B-B14F-4D97-AF65-F5344CB8AC3E}">
        <p14:creationId xmlns:p14="http://schemas.microsoft.com/office/powerpoint/2010/main" val="116487716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4690" grpId="0" animBg="1"/>
      <p:bldP spid="754691" grpId="0" animBg="1"/>
      <p:bldP spid="754692" grpId="0" animBg="1"/>
      <p:bldP spid="754693" grpId="0" animBg="1"/>
      <p:bldP spid="754694" grpId="0" animBg="1"/>
      <p:bldP spid="754695" grpId="0"/>
      <p:bldP spid="754697" grpId="0" animBg="1"/>
      <p:bldP spid="754698" grpId="0"/>
      <p:bldP spid="754699" grpId="0" animBg="1"/>
      <p:bldP spid="754700" grpId="0" animBg="1"/>
      <p:bldP spid="754701" grpId="0" animBg="1"/>
      <p:bldP spid="754702" grpId="0" animBg="1"/>
      <p:bldP spid="754703" grpId="0" animBg="1"/>
      <p:bldP spid="754704" grpId="0" animBg="1"/>
      <p:bldP spid="754705" grpId="0"/>
      <p:bldP spid="754706" grpId="0" animBg="1"/>
      <p:bldP spid="754707" grpId="0" animBg="1"/>
      <p:bldP spid="75470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714" name="Text Box 2"/>
          <p:cNvSpPr txBox="1">
            <a:spLocks noChangeArrowheads="1"/>
          </p:cNvSpPr>
          <p:nvPr/>
        </p:nvSpPr>
        <p:spPr bwMode="auto">
          <a:xfrm>
            <a:off x="4275181" y="5876925"/>
            <a:ext cx="13684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600" i="1">
                <a:solidFill>
                  <a:srgbClr val="FF0000"/>
                </a:solidFill>
                <a:latin typeface="Arial" charset="0"/>
              </a:rPr>
              <a:t>Asymmetric</a:t>
            </a:r>
          </a:p>
          <a:p>
            <a:pPr eaLnBrk="1" hangingPunct="1"/>
            <a:r>
              <a:rPr lang="en-GB" sz="1600" i="1">
                <a:solidFill>
                  <a:srgbClr val="FF0000"/>
                </a:solidFill>
                <a:latin typeface="Arial" charset="0"/>
              </a:rPr>
              <a:t>Integration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370013" y="5300663"/>
            <a:ext cx="1366837" cy="577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2400" dirty="0" smtClean="0">
                <a:latin typeface="Arial" charset="0"/>
              </a:rPr>
              <a:t>MEG</a:t>
            </a:r>
            <a:endParaRPr lang="en-GB" sz="2400" dirty="0">
              <a:latin typeface="Arial" charset="0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308350" y="5300663"/>
            <a:ext cx="1366838" cy="577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2400" dirty="0">
                <a:latin typeface="Arial" charset="0"/>
              </a:rPr>
              <a:t>E</a:t>
            </a:r>
            <a:r>
              <a:rPr lang="en-GB" sz="2400" dirty="0" smtClean="0">
                <a:latin typeface="Arial" charset="0"/>
              </a:rPr>
              <a:t>EG</a:t>
            </a:r>
            <a:endParaRPr lang="en-GB" sz="2400" dirty="0">
              <a:latin typeface="Arial" charset="0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7197725" y="5300663"/>
            <a:ext cx="1366838" cy="576262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400">
                <a:solidFill>
                  <a:schemeClr val="folHlink"/>
                </a:solidFill>
                <a:latin typeface="Arial" charset="0"/>
              </a:rPr>
              <a:t>? (future)</a:t>
            </a:r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 flipH="1">
            <a:off x="2155825" y="2438400"/>
            <a:ext cx="2482850" cy="27908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 flipH="1">
            <a:off x="4027488" y="2438400"/>
            <a:ext cx="611187" cy="27908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274638" y="5299075"/>
            <a:ext cx="912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400" i="1">
                <a:latin typeface="Arial" charset="0"/>
              </a:rPr>
              <a:t>Data: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250825" y="1628775"/>
            <a:ext cx="2840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400" i="1">
                <a:latin typeface="Arial" charset="0"/>
              </a:rPr>
              <a:t>Causes (hidden):</a:t>
            </a:r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4675188" y="2492375"/>
            <a:ext cx="3024187" cy="273685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250825" y="3391412"/>
            <a:ext cx="24257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i="1" dirty="0">
                <a:solidFill>
                  <a:schemeClr val="accent2"/>
                </a:solidFill>
                <a:latin typeface="Arial" charset="0"/>
              </a:rPr>
              <a:t>Generative </a:t>
            </a:r>
            <a:endParaRPr lang="en-GB" i="1" dirty="0" smtClean="0">
              <a:solidFill>
                <a:schemeClr val="accent2"/>
              </a:solidFill>
              <a:latin typeface="Arial" charset="0"/>
            </a:endParaRPr>
          </a:p>
          <a:p>
            <a:pPr eaLnBrk="1" hangingPunct="1"/>
            <a:r>
              <a:rPr lang="en-GB" i="1" dirty="0" smtClean="0">
                <a:solidFill>
                  <a:schemeClr val="accent2"/>
                </a:solidFill>
                <a:latin typeface="Arial" charset="0"/>
              </a:rPr>
              <a:t>(</a:t>
            </a:r>
            <a:r>
              <a:rPr lang="en-GB" i="1" dirty="0">
                <a:solidFill>
                  <a:schemeClr val="accent2"/>
                </a:solidFill>
                <a:latin typeface="Arial" charset="0"/>
              </a:rPr>
              <a:t>Forward)</a:t>
            </a:r>
          </a:p>
          <a:p>
            <a:pPr eaLnBrk="1" hangingPunct="1"/>
            <a:r>
              <a:rPr lang="en-GB" i="1" dirty="0">
                <a:solidFill>
                  <a:schemeClr val="accent2"/>
                </a:solidFill>
                <a:latin typeface="Arial" charset="0"/>
              </a:rPr>
              <a:t>Models: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2924175" y="3506788"/>
            <a:ext cx="701080" cy="62670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dirty="0" smtClean="0">
                <a:solidFill>
                  <a:schemeClr val="accent2"/>
                </a:solidFill>
                <a:latin typeface="Arial" charset="0"/>
              </a:rPr>
              <a:t>Head</a:t>
            </a:r>
            <a:endParaRPr lang="en-GB" dirty="0">
              <a:solidFill>
                <a:schemeClr val="accent2"/>
              </a:solidFill>
              <a:latin typeface="Arial" charset="0"/>
            </a:endParaRPr>
          </a:p>
          <a:p>
            <a:pPr eaLnBrk="1" hangingPunct="1"/>
            <a:r>
              <a:rPr lang="en-GB" dirty="0">
                <a:solidFill>
                  <a:schemeClr val="accent2"/>
                </a:solidFill>
                <a:latin typeface="Arial" charset="0"/>
              </a:rPr>
              <a:t>Model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3992563" y="3506788"/>
            <a:ext cx="695325" cy="622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solidFill>
                  <a:schemeClr val="accent2"/>
                </a:solidFill>
                <a:latin typeface="Arial" charset="0"/>
              </a:rPr>
              <a:t>Head</a:t>
            </a:r>
          </a:p>
          <a:p>
            <a:pPr eaLnBrk="1" hangingPunct="1"/>
            <a:r>
              <a:rPr lang="en-GB">
                <a:solidFill>
                  <a:schemeClr val="accent2"/>
                </a:solidFill>
                <a:latin typeface="Arial" charset="0"/>
              </a:rPr>
              <a:t>Model</a:t>
            </a: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5880100" y="3578225"/>
            <a:ext cx="327025" cy="347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solidFill>
                  <a:schemeClr val="folHlink"/>
                </a:solidFill>
                <a:latin typeface="Arial" charset="0"/>
              </a:rPr>
              <a:t> ? 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5253038" y="5300663"/>
            <a:ext cx="1366837" cy="577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2400" dirty="0" smtClean="0">
                <a:latin typeface="Arial" charset="0"/>
              </a:rPr>
              <a:t>fMRI</a:t>
            </a:r>
            <a:endParaRPr lang="en-GB" sz="2400" dirty="0">
              <a:latin typeface="Arial" charset="0"/>
            </a:endParaRPr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>
            <a:off x="4638675" y="2438400"/>
            <a:ext cx="1117600" cy="27908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4806950" y="3506788"/>
            <a:ext cx="842145" cy="62670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dirty="0" smtClean="0">
                <a:solidFill>
                  <a:schemeClr val="accent2"/>
                </a:solidFill>
                <a:latin typeface="Arial" charset="0"/>
              </a:rPr>
              <a:t>Balloon</a:t>
            </a:r>
            <a:endParaRPr lang="en-GB" dirty="0">
              <a:solidFill>
                <a:schemeClr val="accent2"/>
              </a:solidFill>
              <a:latin typeface="Arial" charset="0"/>
            </a:endParaRPr>
          </a:p>
          <a:p>
            <a:pPr algn="ctr" eaLnBrk="1" hangingPunct="1"/>
            <a:r>
              <a:rPr lang="en-GB" dirty="0">
                <a:solidFill>
                  <a:schemeClr val="accent2"/>
                </a:solidFill>
                <a:latin typeface="Arial" charset="0"/>
              </a:rPr>
              <a:t>Model</a:t>
            </a:r>
          </a:p>
        </p:txBody>
      </p:sp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3956050" y="1484313"/>
            <a:ext cx="1366838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400" i="1" dirty="0">
                <a:latin typeface="Arial" charset="0"/>
              </a:rPr>
              <a:t>“Neural”</a:t>
            </a:r>
          </a:p>
          <a:p>
            <a:pPr algn="ctr" eaLnBrk="1" hangingPunct="1"/>
            <a:r>
              <a:rPr lang="en-GB" sz="2400" i="1" dirty="0">
                <a:latin typeface="Arial" charset="0"/>
              </a:rPr>
              <a:t>Activity</a:t>
            </a:r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1499532" y="2379367"/>
            <a:ext cx="1703387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600" i="1" dirty="0">
                <a:solidFill>
                  <a:srgbClr val="FF0000"/>
                </a:solidFill>
                <a:latin typeface="Arial" charset="0"/>
              </a:rPr>
              <a:t>Symmetric</a:t>
            </a:r>
          </a:p>
          <a:p>
            <a:pPr eaLnBrk="1" hangingPunct="1"/>
            <a:r>
              <a:rPr lang="en-GB" sz="1600" i="1" dirty="0">
                <a:solidFill>
                  <a:srgbClr val="FF0000"/>
                </a:solidFill>
                <a:latin typeface="Arial" charset="0"/>
              </a:rPr>
              <a:t>Integration</a:t>
            </a:r>
          </a:p>
          <a:p>
            <a:pPr eaLnBrk="1" hangingPunct="1"/>
            <a:r>
              <a:rPr lang="en-GB" sz="1600" i="1" dirty="0">
                <a:solidFill>
                  <a:srgbClr val="FF0000"/>
                </a:solidFill>
                <a:latin typeface="Arial" charset="0"/>
              </a:rPr>
              <a:t>(Fusion)</a:t>
            </a:r>
          </a:p>
        </p:txBody>
      </p:sp>
      <p:sp>
        <p:nvSpPr>
          <p:cNvPr id="14356" name="AutoShape 20"/>
          <p:cNvSpPr>
            <a:spLocks/>
          </p:cNvSpPr>
          <p:nvPr/>
        </p:nvSpPr>
        <p:spPr bwMode="auto">
          <a:xfrm rot="13316611" flipH="1">
            <a:off x="2396556" y="1712207"/>
            <a:ext cx="1059032" cy="3590115"/>
          </a:xfrm>
          <a:prstGeom prst="leftBracket">
            <a:avLst>
              <a:gd name="adj" fmla="val 169490"/>
            </a:avLst>
          </a:prstGeom>
          <a:noFill/>
          <a:ln w="19050">
            <a:solidFill>
              <a:srgbClr val="FF0000"/>
            </a:solidFill>
            <a:prstDash val="dash"/>
            <a:round/>
            <a:headEnd type="triangle" w="lg" len="med"/>
            <a:tailEnd type="non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55733" name="Line 21"/>
          <p:cNvSpPr>
            <a:spLocks noChangeShapeType="1"/>
          </p:cNvSpPr>
          <p:nvPr/>
        </p:nvSpPr>
        <p:spPr bwMode="auto">
          <a:xfrm flipH="1">
            <a:off x="4670469" y="5734050"/>
            <a:ext cx="576262" cy="1588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 type="triangle" w="lg" len="med"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358" name="Oval 22"/>
          <p:cNvSpPr>
            <a:spLocks noChangeArrowheads="1"/>
          </p:cNvSpPr>
          <p:nvPr/>
        </p:nvSpPr>
        <p:spPr bwMode="auto">
          <a:xfrm>
            <a:off x="3811588" y="1412875"/>
            <a:ext cx="1655762" cy="1008063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359" name="AutoShape 23"/>
          <p:cNvSpPr>
            <a:spLocks/>
          </p:cNvSpPr>
          <p:nvPr/>
        </p:nvSpPr>
        <p:spPr bwMode="auto">
          <a:xfrm rot="11360863" flipH="1">
            <a:off x="2702721" y="2344790"/>
            <a:ext cx="1603636" cy="2772743"/>
          </a:xfrm>
          <a:prstGeom prst="leftBracket">
            <a:avLst>
              <a:gd name="adj" fmla="val 135359"/>
            </a:avLst>
          </a:prstGeom>
          <a:noFill/>
          <a:ln w="19050">
            <a:solidFill>
              <a:srgbClr val="FF0000"/>
            </a:solidFill>
            <a:prstDash val="dash"/>
            <a:round/>
            <a:headEnd type="none" w="lg" len="med"/>
            <a:tailEnd type="non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3817" name="Text Box 25"/>
          <p:cNvSpPr txBox="1">
            <a:spLocks noChangeArrowheads="1"/>
          </p:cNvSpPr>
          <p:nvPr/>
        </p:nvSpPr>
        <p:spPr bwMode="auto">
          <a:xfrm>
            <a:off x="5076825" y="6446838"/>
            <a:ext cx="40671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GB" i="1" dirty="0" err="1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Daunizeau</a:t>
            </a:r>
            <a:r>
              <a:rPr lang="en-GB" i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et al (2007), </a:t>
            </a:r>
            <a:r>
              <a:rPr lang="en-GB" i="1" dirty="0" err="1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Neuroimage</a:t>
            </a:r>
            <a:endParaRPr lang="en-GB" i="1" dirty="0" smtClean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755738" name="Line 26"/>
          <p:cNvSpPr>
            <a:spLocks noChangeShapeType="1"/>
          </p:cNvSpPr>
          <p:nvPr/>
        </p:nvSpPr>
        <p:spPr bwMode="auto">
          <a:xfrm flipH="1">
            <a:off x="4670469" y="5481638"/>
            <a:ext cx="576262" cy="1587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 type="non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412750" y="188913"/>
            <a:ext cx="5595938" cy="5762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4000" dirty="0">
                <a:solidFill>
                  <a:srgbClr val="91695F"/>
                </a:solidFill>
                <a:latin typeface="Arial" charset="0"/>
              </a:rPr>
              <a:t>Multi-modal Integration</a:t>
            </a:r>
          </a:p>
        </p:txBody>
      </p:sp>
    </p:spTree>
    <p:extLst>
      <p:ext uri="{BB962C8B-B14F-4D97-AF65-F5344CB8AC3E}">
        <p14:creationId xmlns:p14="http://schemas.microsoft.com/office/powerpoint/2010/main" val="283140048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5573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5714" grpId="0"/>
      <p:bldP spid="755733" grpId="0" animBg="1"/>
      <p:bldP spid="75573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935038" y="296863"/>
            <a:ext cx="5184775" cy="576262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sz="4000" dirty="0" smtClean="0">
                <a:solidFill>
                  <a:srgbClr val="91695F"/>
                </a:solidFill>
                <a:latin typeface="Arial" charset="0"/>
              </a:rPr>
              <a:t>Examples</a:t>
            </a:r>
          </a:p>
        </p:txBody>
      </p:sp>
      <p:sp>
        <p:nvSpPr>
          <p:cNvPr id="688135" name="Text Box 7"/>
          <p:cNvSpPr txBox="1">
            <a:spLocks noChangeArrowheads="1"/>
          </p:cNvSpPr>
          <p:nvPr/>
        </p:nvSpPr>
        <p:spPr bwMode="auto">
          <a:xfrm>
            <a:off x="218362" y="3023951"/>
            <a:ext cx="876615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800" dirty="0">
                <a:solidFill>
                  <a:srgbClr val="9A044B"/>
                </a:solidFill>
                <a:latin typeface="Arial" charset="0"/>
              </a:rPr>
              <a:t>	1</a:t>
            </a:r>
            <a:r>
              <a:rPr lang="en-GB" sz="2800" dirty="0" smtClean="0">
                <a:solidFill>
                  <a:srgbClr val="9A044B"/>
                </a:solidFill>
                <a:latin typeface="Arial" charset="0"/>
              </a:rPr>
              <a:t>. EEG -&gt; fMRI asymmetric integration </a:t>
            </a:r>
          </a:p>
          <a:p>
            <a:pPr eaLnBrk="1" hangingPunct="1"/>
            <a:endParaRPr lang="en-GB" sz="2800" dirty="0">
              <a:solidFill>
                <a:srgbClr val="9A044B"/>
              </a:solidFill>
              <a:latin typeface="Arial" charset="0"/>
            </a:endParaRPr>
          </a:p>
          <a:p>
            <a:pPr eaLnBrk="1" hangingPunct="1"/>
            <a:r>
              <a:rPr lang="en-GB" sz="2800" dirty="0" smtClean="0">
                <a:solidFill>
                  <a:srgbClr val="9A044B"/>
                </a:solidFill>
                <a:latin typeface="Arial" charset="0"/>
              </a:rPr>
              <a:t>	</a:t>
            </a:r>
            <a:r>
              <a:rPr lang="en-GB" sz="2800" dirty="0">
                <a:solidFill>
                  <a:srgbClr val="9A044B"/>
                </a:solidFill>
                <a:latin typeface="Arial" charset="0"/>
              </a:rPr>
              <a:t>2</a:t>
            </a:r>
            <a:r>
              <a:rPr lang="en-GB" sz="2800" dirty="0" smtClean="0">
                <a:solidFill>
                  <a:srgbClr val="9A044B"/>
                </a:solidFill>
                <a:latin typeface="Arial" charset="0"/>
              </a:rPr>
              <a:t>. fMRI -&gt; M/EEG asymmetric integration</a:t>
            </a:r>
          </a:p>
          <a:p>
            <a:pPr eaLnBrk="1" hangingPunct="1"/>
            <a:endParaRPr lang="en-GB" sz="2800" dirty="0">
              <a:solidFill>
                <a:srgbClr val="9A044B"/>
              </a:solidFill>
              <a:latin typeface="Arial" charset="0"/>
            </a:endParaRPr>
          </a:p>
          <a:p>
            <a:pPr eaLnBrk="1" hangingPunct="1"/>
            <a:r>
              <a:rPr lang="en-GB" sz="2800" dirty="0" smtClean="0">
                <a:solidFill>
                  <a:srgbClr val="9A044B"/>
                </a:solidFill>
                <a:latin typeface="Arial" charset="0"/>
              </a:rPr>
              <a:t>	3. MEG </a:t>
            </a:r>
            <a:r>
              <a:rPr lang="en-GB" sz="2800" dirty="0">
                <a:solidFill>
                  <a:srgbClr val="9A044B"/>
                </a:solidFill>
                <a:latin typeface="Arial" charset="0"/>
              </a:rPr>
              <a:t>&lt;-&gt; EEG symmetric integration (fusion)</a:t>
            </a:r>
          </a:p>
          <a:p>
            <a:pPr eaLnBrk="1" hangingPunct="1"/>
            <a:endParaRPr lang="en-GB" sz="2800" dirty="0">
              <a:solidFill>
                <a:srgbClr val="9A044B"/>
              </a:solidFill>
              <a:latin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813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935038" y="296863"/>
            <a:ext cx="5184775" cy="576262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sz="4000" dirty="0" smtClean="0">
                <a:solidFill>
                  <a:srgbClr val="91695F"/>
                </a:solidFill>
                <a:latin typeface="Arial" charset="0"/>
              </a:rPr>
              <a:t>Examples</a:t>
            </a:r>
          </a:p>
        </p:txBody>
      </p:sp>
      <p:sp>
        <p:nvSpPr>
          <p:cNvPr id="688135" name="Text Box 7"/>
          <p:cNvSpPr txBox="1">
            <a:spLocks noChangeArrowheads="1"/>
          </p:cNvSpPr>
          <p:nvPr/>
        </p:nvSpPr>
        <p:spPr bwMode="auto">
          <a:xfrm>
            <a:off x="218362" y="3023951"/>
            <a:ext cx="876615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800" dirty="0">
                <a:solidFill>
                  <a:srgbClr val="9A044B"/>
                </a:solidFill>
                <a:latin typeface="Arial" charset="0"/>
              </a:rPr>
              <a:t>	1</a:t>
            </a:r>
            <a:r>
              <a:rPr lang="en-GB" sz="2800" dirty="0" smtClean="0">
                <a:solidFill>
                  <a:srgbClr val="9A044B"/>
                </a:solidFill>
                <a:latin typeface="Arial" charset="0"/>
              </a:rPr>
              <a:t>. EEG -&gt; fMRI asymmetric integration </a:t>
            </a:r>
          </a:p>
          <a:p>
            <a:pPr eaLnBrk="1" hangingPunct="1"/>
            <a:endParaRPr lang="en-GB" sz="2800" dirty="0">
              <a:solidFill>
                <a:schemeClr val="bg1">
                  <a:lumMod val="75000"/>
                </a:schemeClr>
              </a:solidFill>
              <a:latin typeface="Arial" charset="0"/>
            </a:endParaRPr>
          </a:p>
          <a:p>
            <a:pPr eaLnBrk="1" hangingPunct="1"/>
            <a:r>
              <a:rPr lang="en-GB" sz="28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	</a:t>
            </a:r>
            <a:r>
              <a:rPr lang="en-GB" sz="2800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2</a:t>
            </a:r>
            <a:r>
              <a:rPr lang="en-GB" sz="28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. fMRI -&gt; M/EEG asymmetric integration</a:t>
            </a:r>
          </a:p>
          <a:p>
            <a:pPr eaLnBrk="1" hangingPunct="1"/>
            <a:endParaRPr lang="en-GB" sz="2800" dirty="0">
              <a:solidFill>
                <a:schemeClr val="bg1">
                  <a:lumMod val="75000"/>
                </a:schemeClr>
              </a:solidFill>
              <a:latin typeface="Arial" charset="0"/>
            </a:endParaRPr>
          </a:p>
          <a:p>
            <a:pPr eaLnBrk="1" hangingPunct="1"/>
            <a:r>
              <a:rPr lang="en-GB" sz="28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	3. MEG </a:t>
            </a:r>
            <a:r>
              <a:rPr lang="en-GB" sz="2800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&lt;-&gt; EEG symmetric integration (fusion)</a:t>
            </a:r>
          </a:p>
          <a:p>
            <a:pPr eaLnBrk="1" hangingPunct="1"/>
            <a:endParaRPr lang="en-GB" sz="2800" dirty="0">
              <a:solidFill>
                <a:srgbClr val="9A044B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8316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7" y="920270"/>
            <a:ext cx="63722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3968270"/>
            <a:ext cx="67437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42887" y="152400"/>
            <a:ext cx="6074785" cy="576263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sz="2800" dirty="0" smtClean="0">
                <a:solidFill>
                  <a:srgbClr val="91695F"/>
                </a:solidFill>
                <a:latin typeface="Arial" charset="0"/>
              </a:rPr>
              <a:t>Concurrent EEG and fMRI</a:t>
            </a:r>
          </a:p>
        </p:txBody>
      </p:sp>
      <p:sp>
        <p:nvSpPr>
          <p:cNvPr id="6" name="Circular Arrow 5"/>
          <p:cNvSpPr/>
          <p:nvPr/>
        </p:nvSpPr>
        <p:spPr>
          <a:xfrm rot="5400000">
            <a:off x="7474688" y="3128299"/>
            <a:ext cx="1127052" cy="1541721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7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935038" y="296863"/>
            <a:ext cx="5184775" cy="576262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sz="4000" dirty="0" smtClean="0">
                <a:solidFill>
                  <a:srgbClr val="91695F"/>
                </a:solidFill>
                <a:latin typeface="Arial" charset="0"/>
              </a:rPr>
              <a:t>Examples</a:t>
            </a:r>
          </a:p>
        </p:txBody>
      </p:sp>
      <p:sp>
        <p:nvSpPr>
          <p:cNvPr id="688135" name="Text Box 7"/>
          <p:cNvSpPr txBox="1">
            <a:spLocks noChangeArrowheads="1"/>
          </p:cNvSpPr>
          <p:nvPr/>
        </p:nvSpPr>
        <p:spPr bwMode="auto">
          <a:xfrm>
            <a:off x="218362" y="3023951"/>
            <a:ext cx="876615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800" dirty="0">
                <a:solidFill>
                  <a:srgbClr val="9A044B"/>
                </a:solidFill>
                <a:latin typeface="Arial" charset="0"/>
              </a:rPr>
              <a:t>	</a:t>
            </a:r>
            <a:r>
              <a:rPr lang="en-GB" sz="2800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1</a:t>
            </a:r>
            <a:r>
              <a:rPr lang="en-GB" sz="28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. EEG -&gt; fMRI asymmetric integration </a:t>
            </a:r>
          </a:p>
          <a:p>
            <a:pPr eaLnBrk="1" hangingPunct="1"/>
            <a:endParaRPr lang="en-GB" sz="2800" dirty="0">
              <a:solidFill>
                <a:schemeClr val="bg1">
                  <a:lumMod val="75000"/>
                </a:schemeClr>
              </a:solidFill>
              <a:latin typeface="Arial" charset="0"/>
            </a:endParaRPr>
          </a:p>
          <a:p>
            <a:pPr eaLnBrk="1" hangingPunct="1"/>
            <a:r>
              <a:rPr lang="en-GB" sz="2800" dirty="0" smtClean="0">
                <a:solidFill>
                  <a:srgbClr val="A50021"/>
                </a:solidFill>
                <a:latin typeface="Arial" charset="0"/>
              </a:rPr>
              <a:t>	</a:t>
            </a:r>
            <a:r>
              <a:rPr lang="en-GB" sz="2800" dirty="0">
                <a:solidFill>
                  <a:srgbClr val="A50021"/>
                </a:solidFill>
                <a:latin typeface="Arial" charset="0"/>
              </a:rPr>
              <a:t>2</a:t>
            </a:r>
            <a:r>
              <a:rPr lang="en-GB" sz="2800" dirty="0" smtClean="0">
                <a:solidFill>
                  <a:srgbClr val="A50021"/>
                </a:solidFill>
                <a:latin typeface="Arial" charset="0"/>
              </a:rPr>
              <a:t>. fMRI -&gt; M/EEG asymmetric integration</a:t>
            </a:r>
          </a:p>
          <a:p>
            <a:pPr eaLnBrk="1" hangingPunct="1"/>
            <a:endParaRPr lang="en-GB" sz="2800" dirty="0">
              <a:solidFill>
                <a:schemeClr val="bg1">
                  <a:lumMod val="75000"/>
                </a:schemeClr>
              </a:solidFill>
              <a:latin typeface="Arial" charset="0"/>
            </a:endParaRPr>
          </a:p>
          <a:p>
            <a:pPr eaLnBrk="1" hangingPunct="1"/>
            <a:r>
              <a:rPr lang="en-GB" sz="28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	3. MEG </a:t>
            </a:r>
            <a:r>
              <a:rPr lang="en-GB" sz="2800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&lt;-&gt; EEG symmetric integration (fusion)</a:t>
            </a:r>
          </a:p>
          <a:p>
            <a:pPr eaLnBrk="1" hangingPunct="1"/>
            <a:endParaRPr lang="en-GB" sz="2800" dirty="0">
              <a:solidFill>
                <a:srgbClr val="9A044B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8864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323849" y="290735"/>
            <a:ext cx="8640763" cy="575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Data-driven vs Model-driven</a:t>
            </a:r>
            <a:endParaRPr lang="en-GB" sz="3200" dirty="0">
              <a:solidFill>
                <a:schemeClr val="bg1">
                  <a:lumMod val="65000"/>
                </a:schemeClr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2400" dirty="0">
              <a:latin typeface="Arial" charset="0"/>
            </a:endParaRPr>
          </a:p>
          <a:p>
            <a:pPr marL="457200" indent="-457200" eaLnBrk="1" hangingPunct="1">
              <a:spcBef>
                <a:spcPct val="50000"/>
              </a:spcBef>
              <a:buFontTx/>
              <a:buAutoNum type="arabicPeriod"/>
            </a:pPr>
            <a:r>
              <a:rPr lang="en-US" sz="2400" dirty="0" smtClean="0">
                <a:solidFill>
                  <a:srgbClr val="9A044B"/>
                </a:solidFill>
                <a:latin typeface="Arial" charset="0"/>
              </a:rPr>
              <a:t>Data-driven in sense that no model that links specific features of one modality with features of another (still employ some form of statistical model), </a:t>
            </a:r>
            <a:r>
              <a:rPr lang="en-US" sz="2400" dirty="0" err="1" smtClean="0">
                <a:solidFill>
                  <a:srgbClr val="9A044B"/>
                </a:solidFill>
                <a:latin typeface="Arial" charset="0"/>
              </a:rPr>
              <a:t>eg</a:t>
            </a:r>
            <a:r>
              <a:rPr lang="en-US" sz="2400" dirty="0" smtClean="0">
                <a:solidFill>
                  <a:srgbClr val="9A044B"/>
                </a:solidFill>
                <a:latin typeface="Arial" charset="0"/>
              </a:rPr>
              <a:t> ICA, CCA</a:t>
            </a:r>
          </a:p>
          <a:p>
            <a:pPr marL="457200" indent="-457200" eaLnBrk="1" hangingPunct="1">
              <a:spcBef>
                <a:spcPct val="50000"/>
              </a:spcBef>
              <a:buFontTx/>
              <a:buAutoNum type="arabicPeriod"/>
            </a:pPr>
            <a:endParaRPr lang="en-US" sz="2400" dirty="0">
              <a:solidFill>
                <a:srgbClr val="9A044B"/>
              </a:solidFill>
              <a:latin typeface="Arial" charset="0"/>
            </a:endParaRPr>
          </a:p>
          <a:p>
            <a:pPr marL="457200" indent="-457200" eaLnBrk="1" hangingPunct="1">
              <a:spcBef>
                <a:spcPct val="50000"/>
              </a:spcBef>
              <a:buFontTx/>
              <a:buAutoNum type="arabicPeriod"/>
            </a:pPr>
            <a:r>
              <a:rPr lang="en-US" sz="2400" dirty="0" smtClean="0">
                <a:solidFill>
                  <a:srgbClr val="9A044B"/>
                </a:solidFill>
                <a:latin typeface="Arial" charset="0"/>
              </a:rPr>
              <a:t>Model-driven in sense that either:</a:t>
            </a:r>
          </a:p>
          <a:p>
            <a:pPr marL="457200" indent="-457200" eaLnBrk="1" hangingPunct="1">
              <a:spcBef>
                <a:spcPct val="50000"/>
              </a:spcBef>
              <a:buFontTx/>
              <a:buAutoNum type="arabicPeriod"/>
            </a:pPr>
            <a:endParaRPr lang="en-US" sz="2400" dirty="0">
              <a:solidFill>
                <a:srgbClr val="9A044B"/>
              </a:solidFill>
              <a:latin typeface="Arial" charset="0"/>
            </a:endParaRPr>
          </a:p>
          <a:p>
            <a:pPr marL="360000" lvl="1" indent="0"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9A044B"/>
                </a:solidFill>
                <a:latin typeface="Arial" charset="0"/>
              </a:rPr>
              <a:t>2.1 tests feature relations across modalities, </a:t>
            </a:r>
            <a:r>
              <a:rPr lang="en-US" sz="2400" dirty="0" err="1" smtClean="0">
                <a:solidFill>
                  <a:srgbClr val="9A044B"/>
                </a:solidFill>
                <a:latin typeface="Arial" charset="0"/>
              </a:rPr>
              <a:t>eg</a:t>
            </a:r>
            <a:r>
              <a:rPr lang="en-US" sz="2400" dirty="0" smtClean="0">
                <a:solidFill>
                  <a:srgbClr val="9A044B"/>
                </a:solidFill>
                <a:latin typeface="Arial" charset="0"/>
              </a:rPr>
              <a:t> SEM</a:t>
            </a:r>
          </a:p>
          <a:p>
            <a:pPr marL="360000" lvl="1" indent="0" eaLnBrk="1" hangingPunct="1">
              <a:spcBef>
                <a:spcPct val="50000"/>
              </a:spcBef>
            </a:pPr>
            <a:endParaRPr lang="en-US" sz="2400" dirty="0" smtClean="0">
              <a:solidFill>
                <a:srgbClr val="9A044B"/>
              </a:solidFill>
              <a:latin typeface="Arial" charset="0"/>
            </a:endParaRPr>
          </a:p>
          <a:p>
            <a:pPr marL="360000" lvl="1" indent="0"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9A044B"/>
                </a:solidFill>
                <a:latin typeface="Arial" charset="0"/>
              </a:rPr>
              <a:t>2.2 has a generative model of both modalities, </a:t>
            </a:r>
            <a:r>
              <a:rPr lang="en-US" sz="2400" dirty="0" err="1" smtClean="0">
                <a:solidFill>
                  <a:srgbClr val="9A044B"/>
                </a:solidFill>
                <a:latin typeface="Arial" charset="0"/>
              </a:rPr>
              <a:t>eg</a:t>
            </a:r>
            <a:r>
              <a:rPr lang="en-US" sz="2400" dirty="0" smtClean="0">
                <a:solidFill>
                  <a:srgbClr val="9A044B"/>
                </a:solidFill>
                <a:latin typeface="Arial" charset="0"/>
              </a:rPr>
              <a:t> PEB</a:t>
            </a:r>
            <a:endParaRPr lang="en-US" sz="3200" dirty="0">
              <a:solidFill>
                <a:srgbClr val="9A044B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52628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uiExpand="1" build="p" bldLvl="5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935038" y="296863"/>
            <a:ext cx="5184775" cy="576262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sz="4000" dirty="0" smtClean="0">
                <a:solidFill>
                  <a:srgbClr val="91695F"/>
                </a:solidFill>
                <a:latin typeface="Arial" charset="0"/>
              </a:rPr>
              <a:t>Examples</a:t>
            </a:r>
          </a:p>
        </p:txBody>
      </p:sp>
      <p:sp>
        <p:nvSpPr>
          <p:cNvPr id="688135" name="Text Box 7"/>
          <p:cNvSpPr txBox="1">
            <a:spLocks noChangeArrowheads="1"/>
          </p:cNvSpPr>
          <p:nvPr/>
        </p:nvSpPr>
        <p:spPr bwMode="auto">
          <a:xfrm>
            <a:off x="218362" y="3023951"/>
            <a:ext cx="876615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800" dirty="0">
                <a:solidFill>
                  <a:srgbClr val="9A044B"/>
                </a:solidFill>
                <a:latin typeface="Arial" charset="0"/>
              </a:rPr>
              <a:t>	</a:t>
            </a:r>
            <a:r>
              <a:rPr lang="en-GB" sz="2800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1</a:t>
            </a:r>
            <a:r>
              <a:rPr lang="en-GB" sz="28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. EEG -&gt; fMRI asymmetric integration </a:t>
            </a:r>
          </a:p>
          <a:p>
            <a:pPr eaLnBrk="1" hangingPunct="1"/>
            <a:endParaRPr lang="en-GB" sz="2800" dirty="0">
              <a:solidFill>
                <a:schemeClr val="bg1">
                  <a:lumMod val="75000"/>
                </a:schemeClr>
              </a:solidFill>
              <a:latin typeface="Arial" charset="0"/>
            </a:endParaRPr>
          </a:p>
          <a:p>
            <a:pPr eaLnBrk="1" hangingPunct="1"/>
            <a:r>
              <a:rPr lang="en-GB" sz="2800" dirty="0" smtClean="0">
                <a:solidFill>
                  <a:srgbClr val="A50021"/>
                </a:solidFill>
                <a:latin typeface="Arial" charset="0"/>
              </a:rPr>
              <a:t>	(Background: The M/EEG inverse problem)</a:t>
            </a:r>
          </a:p>
          <a:p>
            <a:pPr eaLnBrk="1" hangingPunct="1"/>
            <a:endParaRPr lang="en-GB" sz="2800" dirty="0">
              <a:solidFill>
                <a:schemeClr val="bg1">
                  <a:lumMod val="75000"/>
                </a:schemeClr>
              </a:solidFill>
              <a:latin typeface="Arial" charset="0"/>
            </a:endParaRPr>
          </a:p>
          <a:p>
            <a:pPr eaLnBrk="1" hangingPunct="1"/>
            <a:r>
              <a:rPr lang="en-GB" sz="28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	3. MEG </a:t>
            </a:r>
            <a:r>
              <a:rPr lang="en-GB" sz="2800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&lt;-&gt; EEG symmetric integration (fusion)</a:t>
            </a:r>
          </a:p>
          <a:p>
            <a:pPr eaLnBrk="1" hangingPunct="1"/>
            <a:endParaRPr lang="en-GB" sz="2800" dirty="0">
              <a:solidFill>
                <a:srgbClr val="9A044B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713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27" name="Text Box 27"/>
          <p:cNvSpPr txBox="1">
            <a:spLocks noChangeArrowheads="1"/>
          </p:cNvSpPr>
          <p:nvPr/>
        </p:nvSpPr>
        <p:spPr bwMode="auto">
          <a:xfrm>
            <a:off x="5192588" y="2204864"/>
            <a:ext cx="37719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400" i="1" dirty="0">
                <a:latin typeface="Arial" charset="0"/>
              </a:rPr>
              <a:t>d </a:t>
            </a:r>
            <a:r>
              <a:rPr lang="en-GB" sz="1400" dirty="0">
                <a:solidFill>
                  <a:srgbClr val="9A044B"/>
                </a:solidFill>
                <a:latin typeface="Arial" charset="0"/>
              </a:rPr>
              <a:t>= Data 		</a:t>
            </a:r>
            <a:r>
              <a:rPr lang="en-GB" sz="1400" i="1" dirty="0">
                <a:latin typeface="Arial" charset="0"/>
              </a:rPr>
              <a:t>n</a:t>
            </a:r>
            <a:r>
              <a:rPr lang="en-GB" sz="1400" dirty="0">
                <a:solidFill>
                  <a:srgbClr val="9A044B"/>
                </a:solidFill>
                <a:latin typeface="Arial" charset="0"/>
              </a:rPr>
              <a:t> sensors</a:t>
            </a:r>
          </a:p>
          <a:p>
            <a:pPr eaLnBrk="1" hangingPunct="1"/>
            <a:r>
              <a:rPr lang="en-GB" sz="1400" i="1" dirty="0">
                <a:latin typeface="Arial" charset="0"/>
              </a:rPr>
              <a:t>s</a:t>
            </a:r>
            <a:r>
              <a:rPr lang="en-GB" sz="1400" dirty="0">
                <a:solidFill>
                  <a:srgbClr val="9A044B"/>
                </a:solidFill>
                <a:latin typeface="Arial" charset="0"/>
              </a:rPr>
              <a:t> = Sources 		</a:t>
            </a:r>
            <a:r>
              <a:rPr lang="en-GB" sz="1400" i="1" dirty="0">
                <a:latin typeface="Arial" charset="0"/>
              </a:rPr>
              <a:t>p&gt;&gt;n</a:t>
            </a:r>
            <a:r>
              <a:rPr lang="en-GB" sz="1400" dirty="0">
                <a:solidFill>
                  <a:srgbClr val="9A044B"/>
                </a:solidFill>
                <a:latin typeface="Arial" charset="0"/>
              </a:rPr>
              <a:t> sources</a:t>
            </a:r>
          </a:p>
          <a:p>
            <a:pPr eaLnBrk="1" hangingPunct="1"/>
            <a:r>
              <a:rPr lang="en-GB" sz="1400" i="1" dirty="0">
                <a:latin typeface="Arial" charset="0"/>
              </a:rPr>
              <a:t>L </a:t>
            </a:r>
            <a:r>
              <a:rPr lang="en-GB" sz="1400" dirty="0">
                <a:solidFill>
                  <a:srgbClr val="9A044B"/>
                </a:solidFill>
                <a:latin typeface="Arial" charset="0"/>
              </a:rPr>
              <a:t>= </a:t>
            </a:r>
            <a:r>
              <a:rPr lang="en-GB" sz="1400" dirty="0" err="1">
                <a:solidFill>
                  <a:srgbClr val="9A044B"/>
                </a:solidFill>
                <a:latin typeface="Arial" charset="0"/>
              </a:rPr>
              <a:t>Leadfields</a:t>
            </a:r>
            <a:r>
              <a:rPr lang="en-GB" sz="1400" dirty="0">
                <a:solidFill>
                  <a:srgbClr val="9A044B"/>
                </a:solidFill>
                <a:latin typeface="Arial" charset="0"/>
              </a:rPr>
              <a:t>		</a:t>
            </a:r>
            <a:r>
              <a:rPr lang="en-GB" sz="1400" i="1" dirty="0">
                <a:latin typeface="Arial" charset="0"/>
              </a:rPr>
              <a:t>n</a:t>
            </a:r>
            <a:r>
              <a:rPr lang="en-GB" sz="1400" dirty="0">
                <a:solidFill>
                  <a:srgbClr val="9A044B"/>
                </a:solidFill>
                <a:latin typeface="Arial" charset="0"/>
              </a:rPr>
              <a:t> sensors </a:t>
            </a:r>
            <a:r>
              <a:rPr lang="en-GB" sz="1400" i="1" dirty="0">
                <a:solidFill>
                  <a:srgbClr val="9A044B"/>
                </a:solidFill>
                <a:latin typeface="Arial" charset="0"/>
              </a:rPr>
              <a:t>x </a:t>
            </a:r>
            <a:r>
              <a:rPr lang="en-GB" sz="1400" i="1" dirty="0">
                <a:latin typeface="Arial" charset="0"/>
              </a:rPr>
              <a:t>p</a:t>
            </a:r>
            <a:r>
              <a:rPr lang="en-GB" sz="1400" dirty="0">
                <a:solidFill>
                  <a:srgbClr val="9A044B"/>
                </a:solidFill>
                <a:latin typeface="Arial" charset="0"/>
              </a:rPr>
              <a:t> sources</a:t>
            </a:r>
          </a:p>
          <a:p>
            <a:pPr eaLnBrk="1" hangingPunct="1"/>
            <a:r>
              <a:rPr lang="en-GB" sz="1400" i="1" dirty="0">
                <a:latin typeface="Arial" charset="0"/>
              </a:rPr>
              <a:t>e</a:t>
            </a:r>
            <a:r>
              <a:rPr lang="en-GB" sz="1400" dirty="0">
                <a:latin typeface="Arial" charset="0"/>
              </a:rPr>
              <a:t> </a:t>
            </a:r>
            <a:r>
              <a:rPr lang="en-GB" sz="1400" dirty="0">
                <a:solidFill>
                  <a:srgbClr val="9A044B"/>
                </a:solidFill>
                <a:latin typeface="Arial" charset="0"/>
              </a:rPr>
              <a:t>= Error (noise)          	</a:t>
            </a:r>
            <a:r>
              <a:rPr lang="en-GB" sz="1400" i="1" dirty="0">
                <a:latin typeface="Arial" charset="0"/>
              </a:rPr>
              <a:t>n</a:t>
            </a:r>
            <a:r>
              <a:rPr lang="en-GB" sz="1400" dirty="0">
                <a:solidFill>
                  <a:srgbClr val="9A044B"/>
                </a:solidFill>
                <a:latin typeface="Arial" charset="0"/>
              </a:rPr>
              <a:t> sensors…</a:t>
            </a:r>
          </a:p>
        </p:txBody>
      </p:sp>
      <p:sp>
        <p:nvSpPr>
          <p:cNvPr id="20487" name="Text Box 28"/>
          <p:cNvSpPr txBox="1">
            <a:spLocks noChangeArrowheads="1"/>
          </p:cNvSpPr>
          <p:nvPr/>
        </p:nvSpPr>
        <p:spPr bwMode="auto">
          <a:xfrm>
            <a:off x="75715" y="1196752"/>
            <a:ext cx="896143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000" dirty="0">
                <a:solidFill>
                  <a:srgbClr val="9A044B"/>
                </a:solidFill>
                <a:latin typeface="Arial" charset="0"/>
              </a:rPr>
              <a:t>Given </a:t>
            </a:r>
            <a:r>
              <a:rPr lang="en-GB" sz="2000" i="1" dirty="0">
                <a:latin typeface="Arial" charset="0"/>
              </a:rPr>
              <a:t>n</a:t>
            </a:r>
            <a:r>
              <a:rPr lang="en-GB" sz="2000" dirty="0">
                <a:solidFill>
                  <a:srgbClr val="9A044B"/>
                </a:solidFill>
                <a:latin typeface="Arial" charset="0"/>
              </a:rPr>
              <a:t> sensors and </a:t>
            </a:r>
            <a:r>
              <a:rPr lang="en-GB" sz="2000" i="1" dirty="0">
                <a:latin typeface="Arial" charset="0"/>
              </a:rPr>
              <a:t>p</a:t>
            </a:r>
            <a:r>
              <a:rPr lang="en-GB" sz="2000" dirty="0">
                <a:solidFill>
                  <a:srgbClr val="9A044B"/>
                </a:solidFill>
                <a:latin typeface="Arial" charset="0"/>
              </a:rPr>
              <a:t> sources fixed in location </a:t>
            </a:r>
            <a:r>
              <a:rPr lang="en-GB" sz="2000" dirty="0" smtClean="0">
                <a:solidFill>
                  <a:srgbClr val="9A044B"/>
                </a:solidFill>
                <a:latin typeface="Arial" charset="0"/>
              </a:rPr>
              <a:t>and orientation (</a:t>
            </a:r>
            <a:r>
              <a:rPr lang="en-GB" sz="2000" dirty="0" err="1" smtClean="0">
                <a:solidFill>
                  <a:srgbClr val="9A044B"/>
                </a:solidFill>
                <a:latin typeface="Arial" charset="0"/>
              </a:rPr>
              <a:t>e.g</a:t>
            </a:r>
            <a:r>
              <a:rPr lang="en-GB" sz="2000" dirty="0">
                <a:solidFill>
                  <a:srgbClr val="9A044B"/>
                </a:solidFill>
                <a:latin typeface="Arial" charset="0"/>
              </a:rPr>
              <a:t>, on a cortical </a:t>
            </a:r>
            <a:r>
              <a:rPr lang="en-GB" sz="2000" dirty="0" smtClean="0">
                <a:solidFill>
                  <a:srgbClr val="9A044B"/>
                </a:solidFill>
                <a:latin typeface="Arial" charset="0"/>
              </a:rPr>
              <a:t>mesh), then linear </a:t>
            </a:r>
            <a:r>
              <a:rPr lang="en-GB" sz="2000" dirty="0">
                <a:solidFill>
                  <a:srgbClr val="9A044B"/>
                </a:solidFill>
                <a:latin typeface="Arial" charset="0"/>
              </a:rPr>
              <a:t>Forward Model </a:t>
            </a:r>
            <a:r>
              <a:rPr lang="en-GB" sz="2000" dirty="0" smtClean="0">
                <a:solidFill>
                  <a:srgbClr val="9A044B"/>
                </a:solidFill>
                <a:latin typeface="Arial" charset="0"/>
              </a:rPr>
              <a:t>(</a:t>
            </a:r>
            <a:r>
              <a:rPr lang="en-GB" sz="2000" dirty="0">
                <a:solidFill>
                  <a:srgbClr val="9A044B"/>
                </a:solidFill>
                <a:latin typeface="Arial" charset="0"/>
              </a:rPr>
              <a:t>for single </a:t>
            </a:r>
            <a:r>
              <a:rPr lang="en-GB" sz="2000" dirty="0" err="1">
                <a:solidFill>
                  <a:srgbClr val="9A044B"/>
                </a:solidFill>
                <a:latin typeface="Arial" charset="0"/>
              </a:rPr>
              <a:t>timepoint</a:t>
            </a:r>
            <a:r>
              <a:rPr lang="en-GB" sz="2000" dirty="0">
                <a:solidFill>
                  <a:srgbClr val="9A044B"/>
                </a:solidFill>
                <a:latin typeface="Arial" charset="0"/>
              </a:rPr>
              <a:t>):</a:t>
            </a:r>
          </a:p>
          <a:p>
            <a:pPr eaLnBrk="1" hangingPunct="1"/>
            <a:endParaRPr lang="en-GB" sz="2000" dirty="0">
              <a:solidFill>
                <a:srgbClr val="9A044B"/>
              </a:solidFill>
              <a:latin typeface="Arial" charset="0"/>
            </a:endParaRPr>
          </a:p>
        </p:txBody>
      </p:sp>
      <p:sp>
        <p:nvSpPr>
          <p:cNvPr id="18438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242888" y="152400"/>
            <a:ext cx="5905500" cy="576263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sz="2800" dirty="0" smtClean="0">
                <a:solidFill>
                  <a:srgbClr val="91695F"/>
                </a:solidFill>
                <a:latin typeface="Arial" charset="0"/>
              </a:rPr>
              <a:t>M/EEG Linear Forward Model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528430"/>
              </p:ext>
            </p:extLst>
          </p:nvPr>
        </p:nvGraphicFramePr>
        <p:xfrm>
          <a:off x="756334" y="1932843"/>
          <a:ext cx="3782966" cy="15466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51" name="Equation" r:id="rId4" imgW="2298600" imgH="939600" progId="">
                  <p:embed/>
                </p:oleObj>
              </mc:Choice>
              <mc:Fallback>
                <p:oleObj name="Equation" r:id="rId4" imgW="2298600" imgH="939600" progId="">
                  <p:embed/>
                  <p:pic>
                    <p:nvPicPr>
                      <p:cNvPr id="0" name="Picture 2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334" y="1932843"/>
                        <a:ext cx="3782966" cy="154662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7548859"/>
              </p:ext>
            </p:extLst>
          </p:nvPr>
        </p:nvGraphicFramePr>
        <p:xfrm>
          <a:off x="935596" y="3996852"/>
          <a:ext cx="1586679" cy="435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52" name="Equation" r:id="rId6" imgW="647640" imgH="177480" progId="">
                  <p:embed/>
                </p:oleObj>
              </mc:Choice>
              <mc:Fallback>
                <p:oleObj name="Equation" r:id="rId6" imgW="647640" imgH="177480" progId="">
                  <p:embed/>
                  <p:pic>
                    <p:nvPicPr>
                      <p:cNvPr id="0" name="Picture 2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5596" y="3996852"/>
                        <a:ext cx="1586679" cy="43555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112774" y="3544205"/>
            <a:ext cx="3373816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000" dirty="0" smtClean="0">
                <a:solidFill>
                  <a:srgbClr val="9A044B"/>
                </a:solidFill>
                <a:latin typeface="Arial" charset="0"/>
              </a:rPr>
              <a:t>Equivalent matrix format:</a:t>
            </a:r>
            <a:endParaRPr lang="en-GB" sz="2000" dirty="0">
              <a:solidFill>
                <a:srgbClr val="9A044B"/>
              </a:solidFill>
              <a:latin typeface="Arial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7840733"/>
              </p:ext>
            </p:extLst>
          </p:nvPr>
        </p:nvGraphicFramePr>
        <p:xfrm>
          <a:off x="2865021" y="5093353"/>
          <a:ext cx="1803400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53" name="Equation" r:id="rId8" imgW="863280" imgH="228600" progId="">
                  <p:embed/>
                </p:oleObj>
              </mc:Choice>
              <mc:Fallback>
                <p:oleObj name="Equation" r:id="rId8" imgW="863280" imgH="228600" progId="">
                  <p:embed/>
                  <p:pic>
                    <p:nvPicPr>
                      <p:cNvPr id="0" name="Picture 2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5021" y="5093353"/>
                        <a:ext cx="1803400" cy="477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75714" y="4641510"/>
            <a:ext cx="85101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000" dirty="0" smtClean="0">
                <a:solidFill>
                  <a:srgbClr val="9A044B"/>
                </a:solidFill>
                <a:latin typeface="Arial" charset="0"/>
              </a:rPr>
              <a:t>Assume sensor noise is zero-mean Gaussian with error covariance        :</a:t>
            </a:r>
            <a:endParaRPr lang="en-GB" sz="2000" dirty="0">
              <a:solidFill>
                <a:srgbClr val="9A044B"/>
              </a:solidFill>
              <a:latin typeface="Arial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7520854"/>
              </p:ext>
            </p:extLst>
          </p:nvPr>
        </p:nvGraphicFramePr>
        <p:xfrm>
          <a:off x="2825396" y="6116461"/>
          <a:ext cx="180022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54" name="Equation" r:id="rId10" imgW="863280" imgH="228600" progId="">
                  <p:embed/>
                </p:oleObj>
              </mc:Choice>
              <mc:Fallback>
                <p:oleObj name="Equation" r:id="rId10" imgW="863280" imgH="228600" progId="">
                  <p:embed/>
                  <p:pic>
                    <p:nvPicPr>
                      <p:cNvPr id="0" name="Picture 2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5396" y="6116461"/>
                        <a:ext cx="1800225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28"/>
          <p:cNvSpPr txBox="1">
            <a:spLocks noChangeArrowheads="1"/>
          </p:cNvSpPr>
          <p:nvPr/>
        </p:nvSpPr>
        <p:spPr bwMode="auto">
          <a:xfrm>
            <a:off x="110008" y="5716351"/>
            <a:ext cx="90312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000" dirty="0" smtClean="0">
                <a:solidFill>
                  <a:srgbClr val="9A044B"/>
                </a:solidFill>
                <a:latin typeface="Arial" charset="0"/>
              </a:rPr>
              <a:t>Assume sources similarly Gaussian with source covariance        :</a:t>
            </a:r>
            <a:endParaRPr lang="en-GB" sz="2000" dirty="0">
              <a:solidFill>
                <a:srgbClr val="9A044B"/>
              </a:solidFill>
              <a:latin typeface="Arial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4820936"/>
              </p:ext>
            </p:extLst>
          </p:nvPr>
        </p:nvGraphicFramePr>
        <p:xfrm>
          <a:off x="7711388" y="4615363"/>
          <a:ext cx="557212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55" name="Equation" r:id="rId12" imgW="266469" imgH="203024" progId="">
                  <p:embed/>
                </p:oleObj>
              </mc:Choice>
              <mc:Fallback>
                <p:oleObj name="Equation" r:id="rId12" imgW="266469" imgH="203024" progId="">
                  <p:embed/>
                  <p:pic>
                    <p:nvPicPr>
                      <p:cNvPr id="0" name="Picture 2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1388" y="4615363"/>
                        <a:ext cx="557212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930" name="Object 226"/>
          <p:cNvGraphicFramePr>
            <a:graphicFrameLocks noChangeAspect="1"/>
          </p:cNvGraphicFramePr>
          <p:nvPr/>
        </p:nvGraphicFramePr>
        <p:xfrm>
          <a:off x="6907975" y="5728194"/>
          <a:ext cx="4953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56" name="Equation" r:id="rId14" imgW="266400" imgH="203040" progId="">
                  <p:embed/>
                </p:oleObj>
              </mc:Choice>
              <mc:Fallback>
                <p:oleObj name="Equation" r:id="rId14" imgW="266400" imgH="203040" progId="">
                  <p:embed/>
                  <p:pic>
                    <p:nvPicPr>
                      <p:cNvPr id="0" name="Picture 2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7975" y="5728194"/>
                        <a:ext cx="4953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1227" grpId="0" uiExpand="1" build="p" bldLvl="5"/>
      <p:bldP spid="20487" grpId="0"/>
      <p:bldP spid="23" grpId="0"/>
      <p:bldP spid="10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27" name="Text Box 27"/>
          <p:cNvSpPr txBox="1">
            <a:spLocks noChangeArrowheads="1"/>
          </p:cNvSpPr>
          <p:nvPr/>
        </p:nvSpPr>
        <p:spPr bwMode="auto">
          <a:xfrm>
            <a:off x="5204463" y="1556034"/>
            <a:ext cx="37719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400" i="1" dirty="0">
                <a:latin typeface="Arial" charset="0"/>
              </a:rPr>
              <a:t>d </a:t>
            </a:r>
            <a:r>
              <a:rPr lang="en-GB" sz="1400" dirty="0">
                <a:solidFill>
                  <a:srgbClr val="9A044B"/>
                </a:solidFill>
                <a:latin typeface="Arial" charset="0"/>
              </a:rPr>
              <a:t>= Data 		</a:t>
            </a:r>
            <a:r>
              <a:rPr lang="en-GB" sz="1400" i="1" dirty="0">
                <a:latin typeface="Arial" charset="0"/>
              </a:rPr>
              <a:t>n</a:t>
            </a:r>
            <a:r>
              <a:rPr lang="en-GB" sz="1400" dirty="0">
                <a:solidFill>
                  <a:srgbClr val="9A044B"/>
                </a:solidFill>
                <a:latin typeface="Arial" charset="0"/>
              </a:rPr>
              <a:t> sensors</a:t>
            </a:r>
          </a:p>
          <a:p>
            <a:pPr eaLnBrk="1" hangingPunct="1"/>
            <a:r>
              <a:rPr lang="en-GB" sz="1400" i="1" dirty="0">
                <a:latin typeface="Arial" charset="0"/>
              </a:rPr>
              <a:t>s</a:t>
            </a:r>
            <a:r>
              <a:rPr lang="en-GB" sz="1400" dirty="0">
                <a:solidFill>
                  <a:srgbClr val="9A044B"/>
                </a:solidFill>
                <a:latin typeface="Arial" charset="0"/>
              </a:rPr>
              <a:t> = Sources 		</a:t>
            </a:r>
            <a:r>
              <a:rPr lang="en-GB" sz="1400" i="1" dirty="0">
                <a:latin typeface="Arial" charset="0"/>
              </a:rPr>
              <a:t>p&gt;&gt;n</a:t>
            </a:r>
            <a:r>
              <a:rPr lang="en-GB" sz="1400" dirty="0">
                <a:solidFill>
                  <a:srgbClr val="9A044B"/>
                </a:solidFill>
                <a:latin typeface="Arial" charset="0"/>
              </a:rPr>
              <a:t> sources</a:t>
            </a:r>
          </a:p>
          <a:p>
            <a:pPr eaLnBrk="1" hangingPunct="1"/>
            <a:r>
              <a:rPr lang="en-GB" sz="1400" i="1" dirty="0">
                <a:latin typeface="Arial" charset="0"/>
              </a:rPr>
              <a:t>L </a:t>
            </a:r>
            <a:r>
              <a:rPr lang="en-GB" sz="1400" dirty="0">
                <a:solidFill>
                  <a:srgbClr val="9A044B"/>
                </a:solidFill>
                <a:latin typeface="Arial" charset="0"/>
              </a:rPr>
              <a:t>= </a:t>
            </a:r>
            <a:r>
              <a:rPr lang="en-GB" sz="1400" dirty="0" err="1">
                <a:solidFill>
                  <a:srgbClr val="9A044B"/>
                </a:solidFill>
                <a:latin typeface="Arial" charset="0"/>
              </a:rPr>
              <a:t>Leadfields</a:t>
            </a:r>
            <a:r>
              <a:rPr lang="en-GB" sz="1400" dirty="0">
                <a:solidFill>
                  <a:srgbClr val="9A044B"/>
                </a:solidFill>
                <a:latin typeface="Arial" charset="0"/>
              </a:rPr>
              <a:t>		</a:t>
            </a:r>
            <a:r>
              <a:rPr lang="en-GB" sz="1400" i="1" dirty="0">
                <a:latin typeface="Arial" charset="0"/>
              </a:rPr>
              <a:t>n</a:t>
            </a:r>
            <a:r>
              <a:rPr lang="en-GB" sz="1400" dirty="0">
                <a:solidFill>
                  <a:srgbClr val="9A044B"/>
                </a:solidFill>
                <a:latin typeface="Arial" charset="0"/>
              </a:rPr>
              <a:t> sensors </a:t>
            </a:r>
            <a:r>
              <a:rPr lang="en-GB" sz="1400" i="1" dirty="0">
                <a:solidFill>
                  <a:srgbClr val="9A044B"/>
                </a:solidFill>
                <a:latin typeface="Arial" charset="0"/>
              </a:rPr>
              <a:t>x </a:t>
            </a:r>
            <a:r>
              <a:rPr lang="en-GB" sz="1400" i="1" dirty="0">
                <a:latin typeface="Arial" charset="0"/>
              </a:rPr>
              <a:t>p</a:t>
            </a:r>
            <a:r>
              <a:rPr lang="en-GB" sz="1400" dirty="0">
                <a:solidFill>
                  <a:srgbClr val="9A044B"/>
                </a:solidFill>
                <a:latin typeface="Arial" charset="0"/>
              </a:rPr>
              <a:t> sources</a:t>
            </a:r>
          </a:p>
          <a:p>
            <a:pPr eaLnBrk="1" hangingPunct="1"/>
            <a:r>
              <a:rPr lang="en-GB" sz="1400" i="1" dirty="0">
                <a:latin typeface="Arial" charset="0"/>
              </a:rPr>
              <a:t>e</a:t>
            </a:r>
            <a:r>
              <a:rPr lang="en-GB" sz="1400" dirty="0">
                <a:latin typeface="Arial" charset="0"/>
              </a:rPr>
              <a:t> </a:t>
            </a:r>
            <a:r>
              <a:rPr lang="en-GB" sz="1400" dirty="0">
                <a:solidFill>
                  <a:srgbClr val="9A044B"/>
                </a:solidFill>
                <a:latin typeface="Arial" charset="0"/>
              </a:rPr>
              <a:t>= Error (noise)          	</a:t>
            </a:r>
            <a:r>
              <a:rPr lang="en-GB" sz="1400" i="1" dirty="0">
                <a:latin typeface="Arial" charset="0"/>
              </a:rPr>
              <a:t>n</a:t>
            </a:r>
            <a:r>
              <a:rPr lang="en-GB" sz="1400" dirty="0">
                <a:solidFill>
                  <a:srgbClr val="9A044B"/>
                </a:solidFill>
                <a:latin typeface="Arial" charset="0"/>
              </a:rPr>
              <a:t> sensors…</a:t>
            </a:r>
          </a:p>
        </p:txBody>
      </p:sp>
      <p:sp>
        <p:nvSpPr>
          <p:cNvPr id="18438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242888" y="152400"/>
            <a:ext cx="5905500" cy="576263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sz="2800" dirty="0" smtClean="0">
                <a:solidFill>
                  <a:srgbClr val="91695F"/>
                </a:solidFill>
                <a:latin typeface="Arial" charset="0"/>
              </a:rPr>
              <a:t>M/EEG Linear Forward Model</a:t>
            </a:r>
            <a:br>
              <a:rPr lang="en-GB" sz="2800" dirty="0" smtClean="0">
                <a:solidFill>
                  <a:srgbClr val="91695F"/>
                </a:solidFill>
                <a:latin typeface="Arial" charset="0"/>
              </a:rPr>
            </a:br>
            <a:r>
              <a:rPr lang="en-GB" sz="2800" dirty="0" smtClean="0">
                <a:solidFill>
                  <a:srgbClr val="91695F"/>
                </a:solidFill>
                <a:latin typeface="Arial" charset="0"/>
              </a:rPr>
              <a:t>Assumptions to Solve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2241582"/>
              </p:ext>
            </p:extLst>
          </p:nvPr>
        </p:nvGraphicFramePr>
        <p:xfrm>
          <a:off x="907531" y="1839050"/>
          <a:ext cx="1586679" cy="435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55" name="Equation" r:id="rId4" imgW="647640" imgH="177480" progId="">
                  <p:embed/>
                </p:oleObj>
              </mc:Choice>
              <mc:Fallback>
                <p:oleObj name="Equation" r:id="rId4" imgW="647640" imgH="177480" progId="">
                  <p:embed/>
                  <p:pic>
                    <p:nvPicPr>
                      <p:cNvPr id="0" name="Picture 2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7531" y="1839050"/>
                        <a:ext cx="1586679" cy="43555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0025029"/>
              </p:ext>
            </p:extLst>
          </p:nvPr>
        </p:nvGraphicFramePr>
        <p:xfrm>
          <a:off x="2876550" y="1483989"/>
          <a:ext cx="1803400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56" name="Equation" r:id="rId6" imgW="863280" imgH="228600" progId="">
                  <p:embed/>
                </p:oleObj>
              </mc:Choice>
              <mc:Fallback>
                <p:oleObj name="Equation" r:id="rId6" imgW="863280" imgH="228600" progId="">
                  <p:embed/>
                  <p:pic>
                    <p:nvPicPr>
                      <p:cNvPr id="0" name="Picture 2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6550" y="1483989"/>
                        <a:ext cx="1803400" cy="477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 Box 28"/>
          <p:cNvSpPr txBox="1">
            <a:spLocks noChangeArrowheads="1"/>
          </p:cNvSpPr>
          <p:nvPr/>
        </p:nvSpPr>
        <p:spPr bwMode="auto">
          <a:xfrm>
            <a:off x="168774" y="2835492"/>
            <a:ext cx="59901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000" dirty="0" smtClean="0">
                <a:solidFill>
                  <a:srgbClr val="9A044B"/>
                </a:solidFill>
                <a:latin typeface="Arial" charset="0"/>
              </a:rPr>
              <a:t>General solution is:</a:t>
            </a:r>
            <a:endParaRPr lang="en-GB" sz="2000" dirty="0">
              <a:solidFill>
                <a:srgbClr val="9A044B"/>
              </a:solidFill>
              <a:latin typeface="Arial" charset="0"/>
            </a:endParaRP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221764"/>
              </p:ext>
            </p:extLst>
          </p:nvPr>
        </p:nvGraphicFramePr>
        <p:xfrm>
          <a:off x="2892425" y="2060575"/>
          <a:ext cx="177482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57" name="Equation" r:id="rId8" imgW="850680" imgH="228600" progId="">
                  <p:embed/>
                </p:oleObj>
              </mc:Choice>
              <mc:Fallback>
                <p:oleObj name="Equation" r:id="rId8" imgW="850680" imgH="228600" progId="">
                  <p:embed/>
                  <p:pic>
                    <p:nvPicPr>
                      <p:cNvPr id="0" name="Picture 2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2425" y="2060575"/>
                        <a:ext cx="1774825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27"/>
          <p:cNvSpPr txBox="1">
            <a:spLocks noChangeArrowheads="1"/>
          </p:cNvSpPr>
          <p:nvPr/>
        </p:nvSpPr>
        <p:spPr bwMode="auto">
          <a:xfrm>
            <a:off x="5890556" y="3721442"/>
            <a:ext cx="306205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400" i="1" dirty="0" smtClean="0">
                <a:latin typeface="Symbol" pitchFamily="18" charset="2"/>
              </a:rPr>
              <a:t>l</a:t>
            </a:r>
            <a:r>
              <a:rPr lang="en-GB" sz="1400" i="1" dirty="0" smtClean="0">
                <a:latin typeface="Arial" charset="0"/>
              </a:rPr>
              <a:t> </a:t>
            </a:r>
            <a:r>
              <a:rPr lang="en-GB" sz="1400" dirty="0">
                <a:solidFill>
                  <a:srgbClr val="9A044B"/>
                </a:solidFill>
                <a:latin typeface="Arial" charset="0"/>
              </a:rPr>
              <a:t>= </a:t>
            </a:r>
            <a:r>
              <a:rPr lang="en-GB" sz="1400" dirty="0" smtClean="0">
                <a:solidFill>
                  <a:srgbClr val="9A044B"/>
                </a:solidFill>
                <a:latin typeface="Arial" charset="0"/>
              </a:rPr>
              <a:t>Regularisation (hyperparameter)</a:t>
            </a:r>
            <a:endParaRPr lang="en-GB" sz="1400" dirty="0">
              <a:solidFill>
                <a:srgbClr val="9A044B"/>
              </a:solidFill>
              <a:latin typeface="Arial" charset="0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6109199" y="2920915"/>
            <a:ext cx="28392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i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Hauk (2004), </a:t>
            </a:r>
            <a:r>
              <a:rPr lang="en-GB" i="1" dirty="0" err="1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Neuroimage</a:t>
            </a:r>
            <a:endParaRPr lang="en-GB" i="1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459125"/>
              </p:ext>
            </p:extLst>
          </p:nvPr>
        </p:nvGraphicFramePr>
        <p:xfrm>
          <a:off x="975645" y="3644749"/>
          <a:ext cx="4163127" cy="4997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58" name="Equation" r:id="rId10" imgW="1904760" imgH="228600" progId="">
                  <p:embed/>
                </p:oleObj>
              </mc:Choice>
              <mc:Fallback>
                <p:oleObj name="Equation" r:id="rId10" imgW="1904760" imgH="228600" progId="">
                  <p:embed/>
                  <p:pic>
                    <p:nvPicPr>
                      <p:cNvPr id="0" name="Picture 2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5645" y="3644749"/>
                        <a:ext cx="4163127" cy="4997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28"/>
          <p:cNvSpPr txBox="1">
            <a:spLocks noChangeArrowheads="1"/>
          </p:cNvSpPr>
          <p:nvPr/>
        </p:nvSpPr>
        <p:spPr bwMode="auto">
          <a:xfrm>
            <a:off x="2410690" y="4817662"/>
            <a:ext cx="39279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000" dirty="0" smtClean="0">
                <a:solidFill>
                  <a:srgbClr val="FF0000"/>
                </a:solidFill>
                <a:latin typeface="Arial" charset="0"/>
              </a:rPr>
              <a:t>But how calculate       and        ?</a:t>
            </a:r>
            <a:endParaRPr lang="en-GB" sz="2000" dirty="0">
              <a:solidFill>
                <a:srgbClr val="FF0000"/>
              </a:solidFill>
              <a:latin typeface="Arial" charset="0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8970731"/>
              </p:ext>
            </p:extLst>
          </p:nvPr>
        </p:nvGraphicFramePr>
        <p:xfrm>
          <a:off x="4471715" y="4772435"/>
          <a:ext cx="557212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59" name="Equation" r:id="rId12" imgW="266400" imgH="203040" progId="">
                  <p:embed/>
                </p:oleObj>
              </mc:Choice>
              <mc:Fallback>
                <p:oleObj name="Equation" r:id="rId12" imgW="266400" imgH="203040" progId="">
                  <p:embed/>
                  <p:pic>
                    <p:nvPicPr>
                      <p:cNvPr id="0" name="Picture 2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1715" y="4772435"/>
                        <a:ext cx="557212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4564037"/>
              </p:ext>
            </p:extLst>
          </p:nvPr>
        </p:nvGraphicFramePr>
        <p:xfrm>
          <a:off x="5407584" y="4781755"/>
          <a:ext cx="557212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60" name="Equation" r:id="rId14" imgW="266400" imgH="203040" progId="">
                  <p:embed/>
                </p:oleObj>
              </mc:Choice>
              <mc:Fallback>
                <p:oleObj name="Equation" r:id="rId14" imgW="266400" imgH="203040" progId="">
                  <p:embed/>
                  <p:pic>
                    <p:nvPicPr>
                      <p:cNvPr id="0" name="Picture 2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7584" y="4781755"/>
                        <a:ext cx="557212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138000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build="p" bldLvl="5"/>
      <p:bldP spid="17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3"/>
          <p:cNvGraphicFramePr>
            <a:graphicFrameLocks noChangeAspect="1"/>
          </p:cNvGraphicFramePr>
          <p:nvPr/>
        </p:nvGraphicFramePr>
        <p:xfrm>
          <a:off x="3011488" y="2752725"/>
          <a:ext cx="47307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6" name="Equation" r:id="rId3" imgW="279279" imgH="241195" progId="">
                  <p:embed/>
                </p:oleObj>
              </mc:Choice>
              <mc:Fallback>
                <p:oleObj name="Equation" r:id="rId3" imgW="279279" imgH="241195" progId="">
                  <p:embed/>
                  <p:pic>
                    <p:nvPicPr>
                      <p:cNvPr id="0" name="Picture 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1488" y="2752725"/>
                        <a:ext cx="473075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34925" y="1231900"/>
            <a:ext cx="91090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000" dirty="0" smtClean="0">
                <a:solidFill>
                  <a:srgbClr val="9A044B"/>
                </a:solidFill>
                <a:latin typeface="Arial" charset="0"/>
              </a:rPr>
              <a:t>One approach is to model sources and noise by variance components:</a:t>
            </a:r>
            <a:endParaRPr lang="en-GB" sz="2000" dirty="0">
              <a:solidFill>
                <a:srgbClr val="9A044B"/>
              </a:solidFill>
              <a:latin typeface="Arial" charset="0"/>
            </a:endParaRPr>
          </a:p>
        </p:txBody>
      </p:sp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257175" y="2794000"/>
            <a:ext cx="42433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000" dirty="0">
                <a:solidFill>
                  <a:srgbClr val="9A044B"/>
                </a:solidFill>
                <a:latin typeface="Arial" charset="0"/>
              </a:rPr>
              <a:t>1. Sensor components,       (error):</a:t>
            </a:r>
          </a:p>
        </p:txBody>
      </p:sp>
      <p:graphicFrame>
        <p:nvGraphicFramePr>
          <p:cNvPr id="20485" name="Object 6"/>
          <p:cNvGraphicFramePr>
            <a:graphicFrameLocks noChangeAspect="1"/>
          </p:cNvGraphicFramePr>
          <p:nvPr/>
        </p:nvGraphicFramePr>
        <p:xfrm>
          <a:off x="2268538" y="1763713"/>
          <a:ext cx="1463675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7" name="Equation" r:id="rId5" imgW="863225" imgH="342751" progId="">
                  <p:embed/>
                </p:oleObj>
              </mc:Choice>
              <mc:Fallback>
                <p:oleObj name="Equation" r:id="rId5" imgW="863225" imgH="342751" progId="">
                  <p:embed/>
                  <p:pic>
                    <p:nvPicPr>
                      <p:cNvPr id="0" name="Picture 1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1763713"/>
                        <a:ext cx="1463675" cy="631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6" name="Text Box 7"/>
          <p:cNvSpPr txBox="1">
            <a:spLocks noChangeArrowheads="1"/>
          </p:cNvSpPr>
          <p:nvPr/>
        </p:nvSpPr>
        <p:spPr bwMode="auto">
          <a:xfrm>
            <a:off x="5148263" y="1690688"/>
            <a:ext cx="25939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400" i="1">
                <a:latin typeface="Arial" charset="0"/>
              </a:rPr>
              <a:t>C </a:t>
            </a:r>
            <a:r>
              <a:rPr lang="en-GB" sz="1400" i="1">
                <a:solidFill>
                  <a:srgbClr val="9A044B"/>
                </a:solidFill>
                <a:latin typeface="Arial" charset="0"/>
              </a:rPr>
              <a:t>= </a:t>
            </a:r>
            <a:r>
              <a:rPr lang="en-GB" sz="1400">
                <a:solidFill>
                  <a:srgbClr val="9A044B"/>
                </a:solidFill>
                <a:latin typeface="Arial" charset="0"/>
              </a:rPr>
              <a:t>Sensor/Source covariance</a:t>
            </a:r>
          </a:p>
          <a:p>
            <a:pPr eaLnBrk="1" hangingPunct="1"/>
            <a:r>
              <a:rPr lang="en-GB" sz="1400" i="1">
                <a:latin typeface="Arial" charset="0"/>
              </a:rPr>
              <a:t>Q</a:t>
            </a:r>
            <a:r>
              <a:rPr lang="en-GB" sz="1400" i="1">
                <a:solidFill>
                  <a:srgbClr val="9A044B"/>
                </a:solidFill>
                <a:latin typeface="Arial" charset="0"/>
              </a:rPr>
              <a:t> </a:t>
            </a:r>
            <a:r>
              <a:rPr lang="en-GB" sz="1400">
                <a:solidFill>
                  <a:srgbClr val="9A044B"/>
                </a:solidFill>
                <a:latin typeface="Arial" charset="0"/>
              </a:rPr>
              <a:t>= Covariance components</a:t>
            </a:r>
          </a:p>
          <a:p>
            <a:pPr eaLnBrk="1" hangingPunct="1"/>
            <a:r>
              <a:rPr lang="el-GR" sz="1400" i="1">
                <a:latin typeface="Arial" charset="0"/>
              </a:rPr>
              <a:t>λ</a:t>
            </a:r>
            <a:r>
              <a:rPr lang="en-GB" sz="1400" i="1">
                <a:solidFill>
                  <a:srgbClr val="9A044B"/>
                </a:solidFill>
                <a:latin typeface="Arial" charset="0"/>
              </a:rPr>
              <a:t>  </a:t>
            </a:r>
            <a:r>
              <a:rPr lang="en-GB" sz="1400">
                <a:solidFill>
                  <a:srgbClr val="9A044B"/>
                </a:solidFill>
                <a:latin typeface="Arial" charset="0"/>
              </a:rPr>
              <a:t>= </a:t>
            </a:r>
            <a:r>
              <a:rPr lang="en-GB" sz="1400">
                <a:solidFill>
                  <a:srgbClr val="871E69"/>
                </a:solidFill>
                <a:latin typeface="Arial" charset="0"/>
              </a:rPr>
              <a:t>Hyper-parameters</a:t>
            </a:r>
          </a:p>
          <a:p>
            <a:pPr eaLnBrk="1" hangingPunct="1"/>
            <a:endParaRPr lang="en-GB" sz="1400">
              <a:solidFill>
                <a:srgbClr val="871E69"/>
              </a:solidFill>
              <a:latin typeface="Arial" charset="0"/>
            </a:endParaRPr>
          </a:p>
        </p:txBody>
      </p:sp>
      <p:sp>
        <p:nvSpPr>
          <p:cNvPr id="20489" name="Text Box 10"/>
          <p:cNvSpPr txBox="1">
            <a:spLocks noChangeArrowheads="1"/>
          </p:cNvSpPr>
          <p:nvPr/>
        </p:nvSpPr>
        <p:spPr bwMode="auto">
          <a:xfrm>
            <a:off x="684213" y="3573463"/>
            <a:ext cx="2663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i="1" dirty="0">
                <a:solidFill>
                  <a:srgbClr val="9A044B"/>
                </a:solidFill>
                <a:latin typeface="Arial" charset="0"/>
              </a:rPr>
              <a:t>“IID” (white noise):</a:t>
            </a:r>
          </a:p>
        </p:txBody>
      </p:sp>
      <p:grpSp>
        <p:nvGrpSpPr>
          <p:cNvPr id="20490" name="Group 11"/>
          <p:cNvGrpSpPr>
            <a:grpSpLocks/>
          </p:cNvGrpSpPr>
          <p:nvPr/>
        </p:nvGrpSpPr>
        <p:grpSpPr bwMode="auto">
          <a:xfrm>
            <a:off x="6435725" y="3375025"/>
            <a:ext cx="1089025" cy="990600"/>
            <a:chOff x="4136" y="2105"/>
            <a:chExt cx="686" cy="624"/>
          </a:xfrm>
        </p:grpSpPr>
        <p:pic>
          <p:nvPicPr>
            <p:cNvPr id="20509" name="Picture 12" descr="MeanCn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0" y="2132"/>
              <a:ext cx="596" cy="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10" name="ZoneTexte 29"/>
            <p:cNvSpPr txBox="1">
              <a:spLocks noChangeArrowheads="1"/>
            </p:cNvSpPr>
            <p:nvPr/>
          </p:nvSpPr>
          <p:spPr bwMode="auto">
            <a:xfrm>
              <a:off x="4280" y="2592"/>
              <a:ext cx="542" cy="1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18000" rIns="36000" bIns="18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fr-FR" sz="1200">
                  <a:latin typeface="Arial" charset="0"/>
                </a:rPr>
                <a:t># sensors   </a:t>
              </a:r>
            </a:p>
          </p:txBody>
        </p:sp>
        <p:sp>
          <p:nvSpPr>
            <p:cNvPr id="20511" name="ZoneTexte 30"/>
            <p:cNvSpPr txBox="1">
              <a:spLocks noChangeArrowheads="1"/>
            </p:cNvSpPr>
            <p:nvPr/>
          </p:nvSpPr>
          <p:spPr bwMode="auto">
            <a:xfrm rot="-5400000">
              <a:off x="3947" y="2294"/>
              <a:ext cx="515" cy="1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18000" rIns="36000" bIns="18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fr-FR" sz="1200">
                  <a:latin typeface="Arial" charset="0"/>
                </a:rPr>
                <a:t># sensors  </a:t>
              </a:r>
            </a:p>
          </p:txBody>
        </p:sp>
      </p:grpSp>
      <p:sp>
        <p:nvSpPr>
          <p:cNvPr id="20491" name="Text Box 15"/>
          <p:cNvSpPr txBox="1">
            <a:spLocks noChangeArrowheads="1"/>
          </p:cNvSpPr>
          <p:nvPr/>
        </p:nvSpPr>
        <p:spPr bwMode="auto">
          <a:xfrm>
            <a:off x="4645025" y="3573463"/>
            <a:ext cx="2663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i="1" dirty="0">
                <a:solidFill>
                  <a:srgbClr val="9A044B"/>
                </a:solidFill>
                <a:latin typeface="Arial" charset="0"/>
              </a:rPr>
              <a:t>Empty-room:</a:t>
            </a:r>
          </a:p>
        </p:txBody>
      </p:sp>
      <p:grpSp>
        <p:nvGrpSpPr>
          <p:cNvPr id="20492" name="Group 16"/>
          <p:cNvGrpSpPr>
            <a:grpSpLocks/>
          </p:cNvGrpSpPr>
          <p:nvPr/>
        </p:nvGrpSpPr>
        <p:grpSpPr bwMode="auto">
          <a:xfrm>
            <a:off x="2713038" y="3371853"/>
            <a:ext cx="973137" cy="993776"/>
            <a:chOff x="1709" y="2115"/>
            <a:chExt cx="613" cy="626"/>
          </a:xfrm>
        </p:grpSpPr>
        <p:sp>
          <p:nvSpPr>
            <p:cNvPr id="20506" name="ZoneTexte 29"/>
            <p:cNvSpPr txBox="1">
              <a:spLocks noChangeArrowheads="1"/>
            </p:cNvSpPr>
            <p:nvPr/>
          </p:nvSpPr>
          <p:spPr bwMode="auto">
            <a:xfrm>
              <a:off x="1791" y="2568"/>
              <a:ext cx="53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fr-FR" sz="1200" dirty="0">
                  <a:latin typeface="Arial" charset="0"/>
                </a:rPr>
                <a:t># </a:t>
              </a:r>
              <a:r>
                <a:rPr lang="fr-FR" sz="1200" dirty="0" err="1">
                  <a:latin typeface="Arial" charset="0"/>
                </a:rPr>
                <a:t>sensors</a:t>
              </a:r>
              <a:endParaRPr lang="fr-FR" sz="1200" dirty="0">
                <a:latin typeface="Arial" charset="0"/>
              </a:endParaRPr>
            </a:p>
          </p:txBody>
        </p:sp>
        <p:sp>
          <p:nvSpPr>
            <p:cNvPr id="20507" name="ZoneTexte 30"/>
            <p:cNvSpPr txBox="1">
              <a:spLocks noChangeArrowheads="1"/>
            </p:cNvSpPr>
            <p:nvPr/>
          </p:nvSpPr>
          <p:spPr bwMode="auto">
            <a:xfrm rot="16200000">
              <a:off x="1530" y="2294"/>
              <a:ext cx="53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fr-FR" sz="1200">
                  <a:latin typeface="Arial" charset="0"/>
                </a:rPr>
                <a:t># sensors</a:t>
              </a:r>
            </a:p>
          </p:txBody>
        </p:sp>
        <p:pic>
          <p:nvPicPr>
            <p:cNvPr id="20508" name="Picture 19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7" y="2168"/>
              <a:ext cx="453" cy="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83" name="Text Box 32"/>
          <p:cNvSpPr txBox="1">
            <a:spLocks noChangeArrowheads="1"/>
          </p:cNvSpPr>
          <p:nvPr/>
        </p:nvSpPr>
        <p:spPr bwMode="auto">
          <a:xfrm>
            <a:off x="5743975" y="2465554"/>
            <a:ext cx="38512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GB" i="1" dirty="0" err="1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Friston</a:t>
            </a:r>
            <a:r>
              <a:rPr lang="en-GB" i="1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 et al (2008) </a:t>
            </a:r>
            <a:r>
              <a:rPr lang="en-GB" i="1" dirty="0" err="1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Neuroimage</a:t>
            </a:r>
            <a:endParaRPr lang="en-GB" i="1" dirty="0" smtClean="0">
              <a:solidFill>
                <a:schemeClr val="bg1">
                  <a:lumMod val="65000"/>
                </a:schemeClr>
              </a:solidFill>
              <a:latin typeface="Arial" charset="0"/>
            </a:endParaRPr>
          </a:p>
        </p:txBody>
      </p:sp>
      <p:sp>
        <p:nvSpPr>
          <p:cNvPr id="19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242888" y="152400"/>
            <a:ext cx="5905500" cy="576263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sz="2800" dirty="0" smtClean="0">
                <a:solidFill>
                  <a:srgbClr val="91695F"/>
                </a:solidFill>
                <a:latin typeface="Arial" charset="0"/>
              </a:rPr>
              <a:t>MEG Linear Forward Model</a:t>
            </a:r>
            <a:br>
              <a:rPr lang="en-GB" sz="2800" dirty="0" smtClean="0">
                <a:solidFill>
                  <a:srgbClr val="91695F"/>
                </a:solidFill>
                <a:latin typeface="Arial" charset="0"/>
              </a:rPr>
            </a:br>
            <a:r>
              <a:rPr lang="en-GB" sz="2800" dirty="0" smtClean="0">
                <a:solidFill>
                  <a:srgbClr val="91695F"/>
                </a:solidFill>
                <a:latin typeface="Arial" charset="0"/>
              </a:rPr>
              <a:t>Assumptions to Solve</a:t>
            </a:r>
          </a:p>
        </p:txBody>
      </p:sp>
      <p:graphicFrame>
        <p:nvGraphicFramePr>
          <p:cNvPr id="2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6708807"/>
              </p:ext>
            </p:extLst>
          </p:nvPr>
        </p:nvGraphicFramePr>
        <p:xfrm>
          <a:off x="2992438" y="4640263"/>
          <a:ext cx="47307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8" name="Equation" r:id="rId9" imgW="279360" imgH="241200" progId="">
                  <p:embed/>
                </p:oleObj>
              </mc:Choice>
              <mc:Fallback>
                <p:oleObj name="Equation" r:id="rId9" imgW="279360" imgH="241200" progId="">
                  <p:embed/>
                  <p:pic>
                    <p:nvPicPr>
                      <p:cNvPr id="0" name="Picture 1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2438" y="4640263"/>
                        <a:ext cx="473075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684213" y="5446713"/>
            <a:ext cx="2663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i="1" dirty="0">
                <a:solidFill>
                  <a:srgbClr val="9A044B"/>
                </a:solidFill>
                <a:latin typeface="Arial" charset="0"/>
              </a:rPr>
              <a:t>“IID” (min norm):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700338" y="4997248"/>
            <a:ext cx="1444150" cy="1544296"/>
            <a:chOff x="2700338" y="4997248"/>
            <a:chExt cx="1444150" cy="1544296"/>
          </a:xfrm>
        </p:grpSpPr>
        <p:sp>
          <p:nvSpPr>
            <p:cNvPr id="25" name="ZoneTexte 29"/>
            <p:cNvSpPr txBox="1">
              <a:spLocks noChangeArrowheads="1"/>
            </p:cNvSpPr>
            <p:nvPr/>
          </p:nvSpPr>
          <p:spPr bwMode="auto">
            <a:xfrm>
              <a:off x="2933439" y="6155186"/>
              <a:ext cx="1211049" cy="386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fr-FR" sz="1200" dirty="0">
                  <a:latin typeface="Arial" charset="0"/>
                </a:rPr>
                <a:t># sources</a:t>
              </a:r>
            </a:p>
          </p:txBody>
        </p:sp>
        <p:sp>
          <p:nvSpPr>
            <p:cNvPr id="26" name="ZoneTexte 30"/>
            <p:cNvSpPr txBox="1">
              <a:spLocks noChangeArrowheads="1"/>
            </p:cNvSpPr>
            <p:nvPr/>
          </p:nvSpPr>
          <p:spPr bwMode="auto">
            <a:xfrm rot="16200000">
              <a:off x="2304680" y="5392906"/>
              <a:ext cx="1185875" cy="394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fr-FR" sz="1200" dirty="0">
                  <a:latin typeface="Arial" charset="0"/>
                </a:rPr>
                <a:t># sources</a:t>
              </a:r>
            </a:p>
          </p:txBody>
        </p:sp>
        <p:pic>
          <p:nvPicPr>
            <p:cNvPr id="27" name="Picture 2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952" y="5228372"/>
              <a:ext cx="1033155" cy="1002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" name="Text Box 25"/>
          <p:cNvSpPr txBox="1">
            <a:spLocks noChangeArrowheads="1"/>
          </p:cNvSpPr>
          <p:nvPr/>
        </p:nvSpPr>
        <p:spPr bwMode="auto">
          <a:xfrm>
            <a:off x="4438650" y="5351463"/>
            <a:ext cx="2025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i="1">
                <a:solidFill>
                  <a:srgbClr val="9A044B"/>
                </a:solidFill>
                <a:latin typeface="Arial" charset="0"/>
              </a:rPr>
              <a:t>Multiple Sparse </a:t>
            </a:r>
          </a:p>
          <a:p>
            <a:pPr eaLnBrk="1" hangingPunct="1"/>
            <a:r>
              <a:rPr lang="en-GB" i="1">
                <a:solidFill>
                  <a:srgbClr val="9A044B"/>
                </a:solidFill>
                <a:latin typeface="Arial" charset="0"/>
              </a:rPr>
              <a:t>Priors (MSP):</a:t>
            </a:r>
          </a:p>
        </p:txBody>
      </p:sp>
      <p:grpSp>
        <p:nvGrpSpPr>
          <p:cNvPr id="29" name="Group 27"/>
          <p:cNvGrpSpPr>
            <a:grpSpLocks/>
          </p:cNvGrpSpPr>
          <p:nvPr/>
        </p:nvGrpSpPr>
        <p:grpSpPr bwMode="auto">
          <a:xfrm>
            <a:off x="6443662" y="5157788"/>
            <a:ext cx="2700337" cy="1478756"/>
            <a:chOff x="4059" y="3249"/>
            <a:chExt cx="1419" cy="680"/>
          </a:xfrm>
        </p:grpSpPr>
        <p:pic>
          <p:nvPicPr>
            <p:cNvPr id="30" name="Picture 28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5" y="3279"/>
              <a:ext cx="128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ZoneTexte 29"/>
            <p:cNvSpPr txBox="1">
              <a:spLocks noChangeArrowheads="1"/>
            </p:cNvSpPr>
            <p:nvPr/>
          </p:nvSpPr>
          <p:spPr bwMode="auto">
            <a:xfrm>
              <a:off x="4156" y="3709"/>
              <a:ext cx="53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fr-FR" sz="1200">
                  <a:latin typeface="Arial" charset="0"/>
                </a:rPr>
                <a:t># sources</a:t>
              </a:r>
            </a:p>
          </p:txBody>
        </p:sp>
        <p:sp>
          <p:nvSpPr>
            <p:cNvPr id="32" name="ZoneTexte 30"/>
            <p:cNvSpPr txBox="1">
              <a:spLocks noChangeArrowheads="1"/>
            </p:cNvSpPr>
            <p:nvPr/>
          </p:nvSpPr>
          <p:spPr bwMode="auto">
            <a:xfrm rot="-5400000">
              <a:off x="3880" y="3428"/>
              <a:ext cx="53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fr-FR" sz="1200">
                  <a:latin typeface="Arial" charset="0"/>
                </a:rPr>
                <a:t># sources</a:t>
              </a:r>
            </a:p>
          </p:txBody>
        </p:sp>
      </p:grpSp>
      <p:sp>
        <p:nvSpPr>
          <p:cNvPr id="34" name="Text Box 9"/>
          <p:cNvSpPr txBox="1">
            <a:spLocks noChangeArrowheads="1"/>
          </p:cNvSpPr>
          <p:nvPr/>
        </p:nvSpPr>
        <p:spPr bwMode="auto">
          <a:xfrm>
            <a:off x="250825" y="4684713"/>
            <a:ext cx="57610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000" dirty="0">
                <a:solidFill>
                  <a:srgbClr val="9A044B"/>
                </a:solidFill>
                <a:latin typeface="Arial" charset="0"/>
              </a:rPr>
              <a:t>2. Source components,       (priors/regularisation):</a:t>
            </a:r>
          </a:p>
        </p:txBody>
      </p:sp>
    </p:spTree>
    <p:extLst>
      <p:ext uri="{BB962C8B-B14F-4D97-AF65-F5344CB8AC3E}">
        <p14:creationId xmlns:p14="http://schemas.microsoft.com/office/powerpoint/2010/main" val="331442096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20486" grpId="0"/>
      <p:bldP spid="20489" grpId="0"/>
      <p:bldP spid="20491" grpId="0"/>
      <p:bldP spid="11283" grpId="0"/>
      <p:bldP spid="23" grpId="0"/>
      <p:bldP spid="28" grpId="0"/>
      <p:bldP spid="3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9" name="Text Box 63"/>
          <p:cNvSpPr txBox="1">
            <a:spLocks noChangeArrowheads="1"/>
          </p:cNvSpPr>
          <p:nvPr/>
        </p:nvSpPr>
        <p:spPr bwMode="auto">
          <a:xfrm>
            <a:off x="5607457" y="6446838"/>
            <a:ext cx="37017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GB" i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Henson et al (2009) </a:t>
            </a:r>
            <a:r>
              <a:rPr lang="en-GB" i="1" dirty="0" err="1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Neuroimage</a:t>
            </a:r>
            <a:endParaRPr lang="en-GB" i="1" dirty="0" smtClean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  <p:graphicFrame>
        <p:nvGraphicFramePr>
          <p:cNvPr id="22532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5692000"/>
              </p:ext>
            </p:extLst>
          </p:nvPr>
        </p:nvGraphicFramePr>
        <p:xfrm>
          <a:off x="2336134" y="3177913"/>
          <a:ext cx="506413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81" name="Equation" r:id="rId3" imgW="266400" imgH="203040" progId="">
                  <p:embed/>
                </p:oleObj>
              </mc:Choice>
              <mc:Fallback>
                <p:oleObj name="Equation" r:id="rId3" imgW="266400" imgH="203040" progId="">
                  <p:embed/>
                  <p:pic>
                    <p:nvPicPr>
                      <p:cNvPr id="0" name="Picture 4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6134" y="3177913"/>
                        <a:ext cx="506413" cy="385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3" name="Oval 25"/>
          <p:cNvSpPr>
            <a:spLocks noChangeArrowheads="1"/>
          </p:cNvSpPr>
          <p:nvPr/>
        </p:nvSpPr>
        <p:spPr bwMode="auto">
          <a:xfrm>
            <a:off x="2234188" y="3083549"/>
            <a:ext cx="672701" cy="606426"/>
          </a:xfrm>
          <a:prstGeom prst="ellipse">
            <a:avLst/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22534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8307914"/>
              </p:ext>
            </p:extLst>
          </p:nvPr>
        </p:nvGraphicFramePr>
        <p:xfrm>
          <a:off x="6642038" y="3152713"/>
          <a:ext cx="508000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82" name="Equation" r:id="rId5" imgW="266400" imgH="241200" progId="">
                  <p:embed/>
                </p:oleObj>
              </mc:Choice>
              <mc:Fallback>
                <p:oleObj name="Equation" r:id="rId5" imgW="266400" imgH="241200" progId="">
                  <p:embed/>
                  <p:pic>
                    <p:nvPicPr>
                      <p:cNvPr id="0" name="Picture 4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2038" y="3152713"/>
                        <a:ext cx="508000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66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5" name="Oval 28"/>
          <p:cNvSpPr>
            <a:spLocks noChangeArrowheads="1"/>
          </p:cNvSpPr>
          <p:nvPr/>
        </p:nvSpPr>
        <p:spPr bwMode="auto">
          <a:xfrm>
            <a:off x="6547674" y="3039100"/>
            <a:ext cx="646447" cy="644525"/>
          </a:xfrm>
          <a:prstGeom prst="ellips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22536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0878291"/>
              </p:ext>
            </p:extLst>
          </p:nvPr>
        </p:nvGraphicFramePr>
        <p:xfrm>
          <a:off x="2806388" y="2070725"/>
          <a:ext cx="265112" cy="144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83" name="Equation" r:id="rId7" imgW="139518" imgH="76101" progId="">
                  <p:embed/>
                </p:oleObj>
              </mc:Choice>
              <mc:Fallback>
                <p:oleObj name="Equation" r:id="rId7" imgW="139518" imgH="76101" progId="">
                  <p:embed/>
                  <p:pic>
                    <p:nvPicPr>
                      <p:cNvPr id="0" name="Picture 4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6388" y="2070725"/>
                        <a:ext cx="265112" cy="144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7" name="Rectangle 43"/>
          <p:cNvSpPr>
            <a:spLocks noChangeArrowheads="1"/>
          </p:cNvSpPr>
          <p:nvPr/>
        </p:nvSpPr>
        <p:spPr bwMode="auto">
          <a:xfrm>
            <a:off x="2636524" y="1808786"/>
            <a:ext cx="611981" cy="623889"/>
          </a:xfrm>
          <a:prstGeom prst="rect">
            <a:avLst/>
          </a:prstGeom>
          <a:noFill/>
          <a:ln w="25400" algn="ctr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cxnSp>
        <p:nvCxnSpPr>
          <p:cNvPr id="22542" name="AutoShape 219"/>
          <p:cNvCxnSpPr>
            <a:cxnSpLocks noChangeShapeType="1"/>
            <a:stCxn id="80" idx="2"/>
            <a:endCxn id="22533" idx="0"/>
          </p:cNvCxnSpPr>
          <p:nvPr/>
        </p:nvCxnSpPr>
        <p:spPr bwMode="auto">
          <a:xfrm rot="16200000" flipH="1">
            <a:off x="2045879" y="2558888"/>
            <a:ext cx="608101" cy="44122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3" name="AutoShape 220"/>
          <p:cNvCxnSpPr>
            <a:cxnSpLocks noChangeShapeType="1"/>
            <a:stCxn id="22537" idx="2"/>
            <a:endCxn id="22533" idx="0"/>
          </p:cNvCxnSpPr>
          <p:nvPr/>
        </p:nvCxnSpPr>
        <p:spPr bwMode="auto">
          <a:xfrm rot="5400000">
            <a:off x="2431090" y="2572124"/>
            <a:ext cx="650874" cy="371976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4" name="AutoShape 226"/>
          <p:cNvCxnSpPr>
            <a:cxnSpLocks noChangeShapeType="1"/>
            <a:stCxn id="22587" idx="2"/>
            <a:endCxn id="22535" idx="0"/>
          </p:cNvCxnSpPr>
          <p:nvPr/>
        </p:nvCxnSpPr>
        <p:spPr bwMode="auto">
          <a:xfrm rot="16200000" flipH="1">
            <a:off x="6325841" y="2494042"/>
            <a:ext cx="689299" cy="40081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45" name="Oval 14"/>
          <p:cNvSpPr>
            <a:spLocks noChangeArrowheads="1"/>
          </p:cNvSpPr>
          <p:nvPr/>
        </p:nvSpPr>
        <p:spPr bwMode="auto">
          <a:xfrm>
            <a:off x="3006413" y="4272588"/>
            <a:ext cx="503237" cy="503237"/>
          </a:xfrm>
          <a:prstGeom prst="ellipse">
            <a:avLst/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22546" name="Object 2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561822"/>
              </p:ext>
            </p:extLst>
          </p:nvPr>
        </p:nvGraphicFramePr>
        <p:xfrm>
          <a:off x="5786738" y="4405938"/>
          <a:ext cx="215900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84" name="Equation" r:id="rId9" imgW="114120" imgH="139680" progId="">
                  <p:embed/>
                </p:oleObj>
              </mc:Choice>
              <mc:Fallback>
                <p:oleObj name="Equation" r:id="rId9" imgW="114120" imgH="139680" progId="">
                  <p:embed/>
                  <p:pic>
                    <p:nvPicPr>
                      <p:cNvPr id="0" name="Picture 4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6738" y="4405938"/>
                        <a:ext cx="215900" cy="263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7" name="Object 2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3368183"/>
              </p:ext>
            </p:extLst>
          </p:nvPr>
        </p:nvGraphicFramePr>
        <p:xfrm>
          <a:off x="3173100" y="4402763"/>
          <a:ext cx="193675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85" name="Equation" r:id="rId11" imgW="101520" imgH="139680" progId="">
                  <p:embed/>
                </p:oleObj>
              </mc:Choice>
              <mc:Fallback>
                <p:oleObj name="Equation" r:id="rId11" imgW="101520" imgH="139680" progId="">
                  <p:embed/>
                  <p:pic>
                    <p:nvPicPr>
                      <p:cNvPr id="0" name="Picture 4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3100" y="4402763"/>
                        <a:ext cx="193675" cy="263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8" name="Rectangle 19"/>
          <p:cNvSpPr>
            <a:spLocks noChangeArrowheads="1"/>
          </p:cNvSpPr>
          <p:nvPr/>
        </p:nvSpPr>
        <p:spPr bwMode="auto">
          <a:xfrm rot="2843156">
            <a:off x="4054127" y="5507229"/>
            <a:ext cx="668253" cy="637201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cxnSp>
        <p:nvCxnSpPr>
          <p:cNvPr id="22549" name="AutoShape 20"/>
          <p:cNvCxnSpPr>
            <a:cxnSpLocks noChangeShapeType="1"/>
            <a:stCxn id="22545" idx="5"/>
            <a:endCxn id="22548" idx="1"/>
          </p:cNvCxnSpPr>
          <p:nvPr/>
        </p:nvCxnSpPr>
        <p:spPr bwMode="auto">
          <a:xfrm>
            <a:off x="3435953" y="4702128"/>
            <a:ext cx="726078" cy="87780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50" name="Oval 21"/>
          <p:cNvSpPr>
            <a:spLocks noChangeArrowheads="1"/>
          </p:cNvSpPr>
          <p:nvPr/>
        </p:nvSpPr>
        <p:spPr bwMode="auto">
          <a:xfrm>
            <a:off x="5644627" y="4286876"/>
            <a:ext cx="503237" cy="503237"/>
          </a:xfrm>
          <a:prstGeom prst="ellips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cxnSp>
        <p:nvCxnSpPr>
          <p:cNvPr id="22560" name="AutoShape 20"/>
          <p:cNvCxnSpPr>
            <a:cxnSpLocks noChangeShapeType="1"/>
            <a:stCxn id="22550" idx="3"/>
            <a:endCxn id="22548" idx="0"/>
          </p:cNvCxnSpPr>
          <p:nvPr/>
        </p:nvCxnSpPr>
        <p:spPr bwMode="auto">
          <a:xfrm flipH="1">
            <a:off x="4622722" y="4716416"/>
            <a:ext cx="1095602" cy="89370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64" name="AutoShape 226"/>
          <p:cNvCxnSpPr>
            <a:cxnSpLocks noChangeShapeType="1"/>
            <a:stCxn id="22649" idx="2"/>
            <a:endCxn id="22535" idx="0"/>
          </p:cNvCxnSpPr>
          <p:nvPr/>
        </p:nvCxnSpPr>
        <p:spPr bwMode="auto">
          <a:xfrm rot="5400000">
            <a:off x="6716435" y="2504262"/>
            <a:ext cx="689301" cy="380374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67" name="Rectangle 68"/>
          <p:cNvSpPr>
            <a:spLocks noChangeArrowheads="1"/>
          </p:cNvSpPr>
          <p:nvPr/>
        </p:nvSpPr>
        <p:spPr bwMode="auto">
          <a:xfrm>
            <a:off x="2488888" y="5393363"/>
            <a:ext cx="453627" cy="396875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cxnSp>
        <p:nvCxnSpPr>
          <p:cNvPr id="22568" name="AutoShape 20"/>
          <p:cNvCxnSpPr>
            <a:cxnSpLocks noChangeShapeType="1"/>
            <a:stCxn id="22567" idx="3"/>
          </p:cNvCxnSpPr>
          <p:nvPr/>
        </p:nvCxnSpPr>
        <p:spPr bwMode="auto">
          <a:xfrm flipV="1">
            <a:off x="2942515" y="5130140"/>
            <a:ext cx="833838" cy="461661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71" name="AutoShape 20"/>
          <p:cNvCxnSpPr>
            <a:cxnSpLocks noChangeShapeType="1"/>
            <a:stCxn id="22533" idx="4"/>
            <a:endCxn id="22545" idx="1"/>
          </p:cNvCxnSpPr>
          <p:nvPr/>
        </p:nvCxnSpPr>
        <p:spPr bwMode="auto">
          <a:xfrm>
            <a:off x="2570539" y="3689975"/>
            <a:ext cx="509571" cy="65631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72" name="AutoShape 20"/>
          <p:cNvCxnSpPr>
            <a:cxnSpLocks noChangeShapeType="1"/>
            <a:stCxn id="22535" idx="4"/>
            <a:endCxn id="22550" idx="7"/>
          </p:cNvCxnSpPr>
          <p:nvPr/>
        </p:nvCxnSpPr>
        <p:spPr bwMode="auto">
          <a:xfrm flipH="1">
            <a:off x="6074167" y="3683625"/>
            <a:ext cx="796731" cy="67694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75" name="Rectangle 78"/>
          <p:cNvSpPr>
            <a:spLocks noChangeArrowheads="1"/>
          </p:cNvSpPr>
          <p:nvPr/>
        </p:nvSpPr>
        <p:spPr bwMode="auto">
          <a:xfrm rot="2843156">
            <a:off x="319881" y="6019007"/>
            <a:ext cx="301625" cy="293688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/>
          <a:p>
            <a:endParaRPr lang="en-GB"/>
          </a:p>
        </p:txBody>
      </p:sp>
      <p:sp>
        <p:nvSpPr>
          <p:cNvPr id="22576" name="Oval 80"/>
          <p:cNvSpPr>
            <a:spLocks noChangeArrowheads="1"/>
          </p:cNvSpPr>
          <p:nvPr/>
        </p:nvSpPr>
        <p:spPr bwMode="auto">
          <a:xfrm>
            <a:off x="215900" y="5372100"/>
            <a:ext cx="431800" cy="431800"/>
          </a:xfrm>
          <a:prstGeom prst="ellipse">
            <a:avLst/>
          </a:prstGeom>
          <a:noFill/>
          <a:ln w="25400" algn="ctr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577" name="Rectangle 81"/>
          <p:cNvSpPr>
            <a:spLocks noChangeArrowheads="1"/>
          </p:cNvSpPr>
          <p:nvPr/>
        </p:nvSpPr>
        <p:spPr bwMode="auto">
          <a:xfrm>
            <a:off x="250825" y="4724400"/>
            <a:ext cx="358775" cy="396875"/>
          </a:xfrm>
          <a:prstGeom prst="rect">
            <a:avLst/>
          </a:prstGeom>
          <a:noFill/>
          <a:ln w="25400" algn="ctr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578" name="Text Box 82"/>
          <p:cNvSpPr txBox="1">
            <a:spLocks noChangeArrowheads="1"/>
          </p:cNvSpPr>
          <p:nvPr/>
        </p:nvSpPr>
        <p:spPr bwMode="auto">
          <a:xfrm>
            <a:off x="622300" y="4730750"/>
            <a:ext cx="742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latin typeface="Arial" charset="0"/>
              </a:rPr>
              <a:t>Fixed</a:t>
            </a:r>
          </a:p>
        </p:txBody>
      </p:sp>
      <p:sp>
        <p:nvSpPr>
          <p:cNvPr id="22579" name="Text Box 83"/>
          <p:cNvSpPr txBox="1">
            <a:spLocks noChangeArrowheads="1"/>
          </p:cNvSpPr>
          <p:nvPr/>
        </p:nvSpPr>
        <p:spPr bwMode="auto">
          <a:xfrm>
            <a:off x="622300" y="5378450"/>
            <a:ext cx="1022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latin typeface="Arial" charset="0"/>
              </a:rPr>
              <a:t>Variable</a:t>
            </a:r>
          </a:p>
        </p:txBody>
      </p:sp>
      <p:sp>
        <p:nvSpPr>
          <p:cNvPr id="22580" name="Text Box 84"/>
          <p:cNvSpPr txBox="1">
            <a:spLocks noChangeArrowheads="1"/>
          </p:cNvSpPr>
          <p:nvPr/>
        </p:nvSpPr>
        <p:spPr bwMode="auto">
          <a:xfrm>
            <a:off x="658813" y="5984875"/>
            <a:ext cx="666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latin typeface="Arial" charset="0"/>
              </a:rPr>
              <a:t>Data</a:t>
            </a:r>
          </a:p>
        </p:txBody>
      </p:sp>
      <p:pic>
        <p:nvPicPr>
          <p:cNvPr id="22587" name="Picture 3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279" y="1888306"/>
            <a:ext cx="465607" cy="461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49" name="Picture 121" descr="C:\Users\rh01\Desktop\tmp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399" y="1918168"/>
            <a:ext cx="461745" cy="43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0269605"/>
              </p:ext>
            </p:extLst>
          </p:nvPr>
        </p:nvGraphicFramePr>
        <p:xfrm>
          <a:off x="4254500" y="5654675"/>
          <a:ext cx="242888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86" name="Equation" r:id="rId15" imgW="126720" imgH="177480" progId="">
                  <p:embed/>
                </p:oleObj>
              </mc:Choice>
              <mc:Fallback>
                <p:oleObj name="Equation" r:id="rId15" imgW="126720" imgH="177480" progId="">
                  <p:embed/>
                  <p:pic>
                    <p:nvPicPr>
                      <p:cNvPr id="0" name="Picture 4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4500" y="5654675"/>
                        <a:ext cx="242888" cy="334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0" name="Picture 3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750" y="1762661"/>
            <a:ext cx="719138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625" name="Object 226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5337419"/>
              </p:ext>
            </p:extLst>
          </p:nvPr>
        </p:nvGraphicFramePr>
        <p:xfrm>
          <a:off x="2620963" y="5476875"/>
          <a:ext cx="228600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87" name="Equation" r:id="rId17" imgW="152280" imgH="164880" progId="">
                  <p:embed/>
                </p:oleObj>
              </mc:Choice>
              <mc:Fallback>
                <p:oleObj name="Equation" r:id="rId17" imgW="152280" imgH="164880" progId="">
                  <p:embed/>
                  <p:pic>
                    <p:nvPicPr>
                      <p:cNvPr id="0" name="Picture 4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0963" y="5476875"/>
                        <a:ext cx="228600" cy="247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2525921"/>
              </p:ext>
            </p:extLst>
          </p:nvPr>
        </p:nvGraphicFramePr>
        <p:xfrm>
          <a:off x="1142142" y="3155687"/>
          <a:ext cx="46037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88" name="Equation" r:id="rId19" imgW="241200" imgH="241200" progId="">
                  <p:embed/>
                </p:oleObj>
              </mc:Choice>
              <mc:Fallback>
                <p:oleObj name="Equation" r:id="rId19" imgW="241200" imgH="241200" progId="">
                  <p:embed/>
                  <p:pic>
                    <p:nvPicPr>
                      <p:cNvPr id="0" name="Picture 4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2142" y="3155687"/>
                        <a:ext cx="460375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" name="Oval 62"/>
          <p:cNvSpPr>
            <a:spLocks noChangeArrowheads="1"/>
          </p:cNvSpPr>
          <p:nvPr/>
        </p:nvSpPr>
        <p:spPr bwMode="auto">
          <a:xfrm>
            <a:off x="1026442" y="3077199"/>
            <a:ext cx="672702" cy="606425"/>
          </a:xfrm>
          <a:prstGeom prst="ellipse">
            <a:avLst/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cxnSp>
        <p:nvCxnSpPr>
          <p:cNvPr id="125" name="AutoShape 20"/>
          <p:cNvCxnSpPr>
            <a:cxnSpLocks noChangeShapeType="1"/>
            <a:stCxn id="124" idx="6"/>
            <a:endCxn id="22533" idx="2"/>
          </p:cNvCxnSpPr>
          <p:nvPr/>
        </p:nvCxnSpPr>
        <p:spPr bwMode="auto">
          <a:xfrm>
            <a:off x="1699144" y="3380412"/>
            <a:ext cx="535044" cy="6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46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647528"/>
              </p:ext>
            </p:extLst>
          </p:nvPr>
        </p:nvGraphicFramePr>
        <p:xfrm>
          <a:off x="7856538" y="3124200"/>
          <a:ext cx="458787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89" name="Equation" r:id="rId21" imgW="241200" imgH="241200" progId="">
                  <p:embed/>
                </p:oleObj>
              </mc:Choice>
              <mc:Fallback>
                <p:oleObj name="Equation" r:id="rId21" imgW="241200" imgH="241200" progId="">
                  <p:embed/>
                  <p:pic>
                    <p:nvPicPr>
                      <p:cNvPr id="0" name="Picture 4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6538" y="3124200"/>
                        <a:ext cx="458787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Oval 69"/>
          <p:cNvSpPr>
            <a:spLocks noChangeArrowheads="1"/>
          </p:cNvSpPr>
          <p:nvPr/>
        </p:nvSpPr>
        <p:spPr bwMode="auto">
          <a:xfrm>
            <a:off x="7738503" y="3059675"/>
            <a:ext cx="680010" cy="604838"/>
          </a:xfrm>
          <a:prstGeom prst="ellips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cxnSp>
        <p:nvCxnSpPr>
          <p:cNvPr id="48" name="AutoShape 20"/>
          <p:cNvCxnSpPr>
            <a:cxnSpLocks noChangeShapeType="1"/>
            <a:stCxn id="47" idx="2"/>
            <a:endCxn id="22535" idx="6"/>
          </p:cNvCxnSpPr>
          <p:nvPr/>
        </p:nvCxnSpPr>
        <p:spPr bwMode="auto">
          <a:xfrm flipH="1" flipV="1">
            <a:off x="7194121" y="3361363"/>
            <a:ext cx="544382" cy="73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0731592"/>
              </p:ext>
            </p:extLst>
          </p:nvPr>
        </p:nvGraphicFramePr>
        <p:xfrm>
          <a:off x="1865313" y="1265238"/>
          <a:ext cx="5302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90" name="Equation" r:id="rId23" imgW="279360" imgH="241200" progId="">
                  <p:embed/>
                </p:oleObj>
              </mc:Choice>
              <mc:Fallback>
                <p:oleObj name="Equation" r:id="rId23" imgW="279360" imgH="241200" progId="">
                  <p:embed/>
                  <p:pic>
                    <p:nvPicPr>
                      <p:cNvPr id="0" name="Picture 4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5313" y="1265238"/>
                        <a:ext cx="53022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6466622"/>
              </p:ext>
            </p:extLst>
          </p:nvPr>
        </p:nvGraphicFramePr>
        <p:xfrm>
          <a:off x="6190434" y="1363461"/>
          <a:ext cx="5302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91" name="Equation" r:id="rId25" imgW="279360" imgH="241200" progId="">
                  <p:embed/>
                </p:oleObj>
              </mc:Choice>
              <mc:Fallback>
                <p:oleObj name="Equation" r:id="rId25" imgW="279360" imgH="241200" progId="">
                  <p:embed/>
                  <p:pic>
                    <p:nvPicPr>
                      <p:cNvPr id="0" name="Picture 4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0434" y="1363461"/>
                        <a:ext cx="53022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8667221"/>
              </p:ext>
            </p:extLst>
          </p:nvPr>
        </p:nvGraphicFramePr>
        <p:xfrm>
          <a:off x="7007337" y="1363461"/>
          <a:ext cx="5302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92" name="Equation" r:id="rId27" imgW="279360" imgH="241200" progId="">
                  <p:embed/>
                </p:oleObj>
              </mc:Choice>
              <mc:Fallback>
                <p:oleObj name="Equation" r:id="rId27" imgW="279360" imgH="241200" progId="">
                  <p:embed/>
                  <p:pic>
                    <p:nvPicPr>
                      <p:cNvPr id="0" name="Picture 4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7337" y="1363461"/>
                        <a:ext cx="53022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2"/>
          <p:cNvSpPr txBox="1">
            <a:spLocks noChangeArrowheads="1"/>
          </p:cNvSpPr>
          <p:nvPr/>
        </p:nvSpPr>
        <p:spPr bwMode="auto">
          <a:xfrm>
            <a:off x="242887" y="152400"/>
            <a:ext cx="6074785" cy="576263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sz="2800" dirty="0" smtClean="0">
                <a:solidFill>
                  <a:srgbClr val="91695F"/>
                </a:solidFill>
                <a:latin typeface="Arial" charset="0"/>
              </a:rPr>
              <a:t>MEG Generative Model</a:t>
            </a:r>
          </a:p>
        </p:txBody>
      </p:sp>
      <p:sp>
        <p:nvSpPr>
          <p:cNvPr id="50" name="ZoneTexte 30"/>
          <p:cNvSpPr txBox="1">
            <a:spLocks noChangeArrowheads="1"/>
          </p:cNvSpPr>
          <p:nvPr/>
        </p:nvSpPr>
        <p:spPr bwMode="auto">
          <a:xfrm rot="16200000">
            <a:off x="5635213" y="1993467"/>
            <a:ext cx="8429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FR" sz="1200" dirty="0">
                <a:latin typeface="Arial" charset="0"/>
              </a:rPr>
              <a:t># </a:t>
            </a:r>
            <a:r>
              <a:rPr lang="fr-FR" sz="1200" dirty="0" err="1">
                <a:latin typeface="Arial" charset="0"/>
              </a:rPr>
              <a:t>sensors</a:t>
            </a:r>
            <a:endParaRPr lang="fr-FR" sz="1200" dirty="0">
              <a:latin typeface="Arial" charset="0"/>
            </a:endParaRPr>
          </a:p>
        </p:txBody>
      </p:sp>
      <p:sp>
        <p:nvSpPr>
          <p:cNvPr id="51" name="ZoneTexte 30"/>
          <p:cNvSpPr txBox="1">
            <a:spLocks noChangeArrowheads="1"/>
          </p:cNvSpPr>
          <p:nvPr/>
        </p:nvSpPr>
        <p:spPr bwMode="auto">
          <a:xfrm rot="16200000">
            <a:off x="1224012" y="1990307"/>
            <a:ext cx="8499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FR" sz="1200" dirty="0">
                <a:latin typeface="Arial" charset="0"/>
              </a:rPr>
              <a:t># </a:t>
            </a:r>
            <a:r>
              <a:rPr lang="fr-FR" sz="1200" dirty="0" smtClean="0">
                <a:latin typeface="Arial" charset="0"/>
              </a:rPr>
              <a:t>sources</a:t>
            </a:r>
            <a:endParaRPr lang="fr-FR" sz="1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63398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animBg="1"/>
      <p:bldP spid="22535" grpId="0" animBg="1"/>
      <p:bldP spid="22537" grpId="0" animBg="1"/>
      <p:bldP spid="22545" grpId="0" animBg="1"/>
      <p:bldP spid="22548" grpId="0" animBg="1"/>
      <p:bldP spid="22550" grpId="0" animBg="1"/>
      <p:bldP spid="22567" grpId="0" animBg="1"/>
      <p:bldP spid="124" grpId="0" animBg="1"/>
      <p:bldP spid="47" grpId="0" animBg="1"/>
      <p:bldP spid="50" grpId="0"/>
      <p:bldP spid="5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27" name="Text Box 27"/>
          <p:cNvSpPr txBox="1">
            <a:spLocks noChangeArrowheads="1"/>
          </p:cNvSpPr>
          <p:nvPr/>
        </p:nvSpPr>
        <p:spPr bwMode="auto">
          <a:xfrm>
            <a:off x="5204463" y="1556034"/>
            <a:ext cx="37719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400" i="1" dirty="0">
                <a:latin typeface="Arial" charset="0"/>
              </a:rPr>
              <a:t>d </a:t>
            </a:r>
            <a:r>
              <a:rPr lang="en-GB" sz="1400" dirty="0">
                <a:solidFill>
                  <a:srgbClr val="9A044B"/>
                </a:solidFill>
                <a:latin typeface="Arial" charset="0"/>
              </a:rPr>
              <a:t>= Data 		</a:t>
            </a:r>
            <a:r>
              <a:rPr lang="en-GB" sz="1400" i="1" dirty="0">
                <a:latin typeface="Arial" charset="0"/>
              </a:rPr>
              <a:t>n</a:t>
            </a:r>
            <a:r>
              <a:rPr lang="en-GB" sz="1400" dirty="0">
                <a:solidFill>
                  <a:srgbClr val="9A044B"/>
                </a:solidFill>
                <a:latin typeface="Arial" charset="0"/>
              </a:rPr>
              <a:t> sensors</a:t>
            </a:r>
          </a:p>
          <a:p>
            <a:pPr eaLnBrk="1" hangingPunct="1"/>
            <a:r>
              <a:rPr lang="en-GB" sz="1400" i="1" dirty="0">
                <a:latin typeface="Arial" charset="0"/>
              </a:rPr>
              <a:t>s</a:t>
            </a:r>
            <a:r>
              <a:rPr lang="en-GB" sz="1400" dirty="0">
                <a:solidFill>
                  <a:srgbClr val="9A044B"/>
                </a:solidFill>
                <a:latin typeface="Arial" charset="0"/>
              </a:rPr>
              <a:t> = Sources 		</a:t>
            </a:r>
            <a:r>
              <a:rPr lang="en-GB" sz="1400" i="1" dirty="0">
                <a:latin typeface="Arial" charset="0"/>
              </a:rPr>
              <a:t>p&gt;&gt;n</a:t>
            </a:r>
            <a:r>
              <a:rPr lang="en-GB" sz="1400" dirty="0">
                <a:solidFill>
                  <a:srgbClr val="9A044B"/>
                </a:solidFill>
                <a:latin typeface="Arial" charset="0"/>
              </a:rPr>
              <a:t> sources</a:t>
            </a:r>
          </a:p>
          <a:p>
            <a:pPr eaLnBrk="1" hangingPunct="1"/>
            <a:r>
              <a:rPr lang="en-GB" sz="1400" i="1" dirty="0">
                <a:latin typeface="Arial" charset="0"/>
              </a:rPr>
              <a:t>L </a:t>
            </a:r>
            <a:r>
              <a:rPr lang="en-GB" sz="1400" dirty="0">
                <a:solidFill>
                  <a:srgbClr val="9A044B"/>
                </a:solidFill>
                <a:latin typeface="Arial" charset="0"/>
              </a:rPr>
              <a:t>= </a:t>
            </a:r>
            <a:r>
              <a:rPr lang="en-GB" sz="1400" dirty="0" err="1">
                <a:solidFill>
                  <a:srgbClr val="9A044B"/>
                </a:solidFill>
                <a:latin typeface="Arial" charset="0"/>
              </a:rPr>
              <a:t>Leadfields</a:t>
            </a:r>
            <a:r>
              <a:rPr lang="en-GB" sz="1400" dirty="0">
                <a:solidFill>
                  <a:srgbClr val="9A044B"/>
                </a:solidFill>
                <a:latin typeface="Arial" charset="0"/>
              </a:rPr>
              <a:t>		</a:t>
            </a:r>
            <a:r>
              <a:rPr lang="en-GB" sz="1400" i="1" dirty="0">
                <a:latin typeface="Arial" charset="0"/>
              </a:rPr>
              <a:t>n</a:t>
            </a:r>
            <a:r>
              <a:rPr lang="en-GB" sz="1400" dirty="0">
                <a:solidFill>
                  <a:srgbClr val="9A044B"/>
                </a:solidFill>
                <a:latin typeface="Arial" charset="0"/>
              </a:rPr>
              <a:t> sensors </a:t>
            </a:r>
            <a:r>
              <a:rPr lang="en-GB" sz="1400" i="1" dirty="0">
                <a:solidFill>
                  <a:srgbClr val="9A044B"/>
                </a:solidFill>
                <a:latin typeface="Arial" charset="0"/>
              </a:rPr>
              <a:t>x </a:t>
            </a:r>
            <a:r>
              <a:rPr lang="en-GB" sz="1400" i="1" dirty="0">
                <a:latin typeface="Arial" charset="0"/>
              </a:rPr>
              <a:t>p</a:t>
            </a:r>
            <a:r>
              <a:rPr lang="en-GB" sz="1400" dirty="0">
                <a:solidFill>
                  <a:srgbClr val="9A044B"/>
                </a:solidFill>
                <a:latin typeface="Arial" charset="0"/>
              </a:rPr>
              <a:t> sources</a:t>
            </a:r>
          </a:p>
          <a:p>
            <a:pPr eaLnBrk="1" hangingPunct="1"/>
            <a:r>
              <a:rPr lang="en-GB" sz="1400" i="1" dirty="0">
                <a:latin typeface="Arial" charset="0"/>
              </a:rPr>
              <a:t>e</a:t>
            </a:r>
            <a:r>
              <a:rPr lang="en-GB" sz="1400" dirty="0">
                <a:latin typeface="Arial" charset="0"/>
              </a:rPr>
              <a:t> </a:t>
            </a:r>
            <a:r>
              <a:rPr lang="en-GB" sz="1400" dirty="0">
                <a:solidFill>
                  <a:srgbClr val="9A044B"/>
                </a:solidFill>
                <a:latin typeface="Arial" charset="0"/>
              </a:rPr>
              <a:t>= Error (noise)          	</a:t>
            </a:r>
            <a:r>
              <a:rPr lang="en-GB" sz="1400" i="1" dirty="0">
                <a:latin typeface="Arial" charset="0"/>
              </a:rPr>
              <a:t>n</a:t>
            </a:r>
            <a:r>
              <a:rPr lang="en-GB" sz="1400" dirty="0">
                <a:solidFill>
                  <a:srgbClr val="9A044B"/>
                </a:solidFill>
                <a:latin typeface="Arial" charset="0"/>
              </a:rPr>
              <a:t> sensors…</a:t>
            </a:r>
          </a:p>
        </p:txBody>
      </p:sp>
      <p:sp>
        <p:nvSpPr>
          <p:cNvPr id="18438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242888" y="152400"/>
            <a:ext cx="5905500" cy="576263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sz="2800" dirty="0" smtClean="0">
                <a:solidFill>
                  <a:srgbClr val="91695F"/>
                </a:solidFill>
                <a:latin typeface="Arial" charset="0"/>
              </a:rPr>
              <a:t>M/EEG Linear Forward Model</a:t>
            </a:r>
            <a:br>
              <a:rPr lang="en-GB" sz="2800" dirty="0" smtClean="0">
                <a:solidFill>
                  <a:srgbClr val="91695F"/>
                </a:solidFill>
                <a:latin typeface="Arial" charset="0"/>
              </a:rPr>
            </a:br>
            <a:r>
              <a:rPr lang="en-GB" sz="2800" dirty="0" smtClean="0">
                <a:solidFill>
                  <a:srgbClr val="91695F"/>
                </a:solidFill>
                <a:latin typeface="Arial" charset="0"/>
              </a:rPr>
              <a:t>Assumptions to Solve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1429549"/>
              </p:ext>
            </p:extLst>
          </p:nvPr>
        </p:nvGraphicFramePr>
        <p:xfrm>
          <a:off x="907531" y="1839050"/>
          <a:ext cx="1586679" cy="435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92" name="Equation" r:id="rId4" imgW="647640" imgH="177480" progId="">
                  <p:embed/>
                </p:oleObj>
              </mc:Choice>
              <mc:Fallback>
                <p:oleObj name="Equation" r:id="rId4" imgW="647640" imgH="1774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7531" y="1839050"/>
                        <a:ext cx="1586679" cy="43555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4980342"/>
              </p:ext>
            </p:extLst>
          </p:nvPr>
        </p:nvGraphicFramePr>
        <p:xfrm>
          <a:off x="2876550" y="1483989"/>
          <a:ext cx="1803400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93" name="Equation" r:id="rId6" imgW="863280" imgH="228600" progId="">
                  <p:embed/>
                </p:oleObj>
              </mc:Choice>
              <mc:Fallback>
                <p:oleObj name="Equation" r:id="rId6" imgW="863280" imgH="228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6550" y="1483989"/>
                        <a:ext cx="1803400" cy="477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 Box 28"/>
          <p:cNvSpPr txBox="1">
            <a:spLocks noChangeArrowheads="1"/>
          </p:cNvSpPr>
          <p:nvPr/>
        </p:nvSpPr>
        <p:spPr bwMode="auto">
          <a:xfrm>
            <a:off x="168774" y="2835492"/>
            <a:ext cx="59901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000" dirty="0" smtClean="0">
                <a:solidFill>
                  <a:srgbClr val="9A044B"/>
                </a:solidFill>
                <a:latin typeface="Arial" charset="0"/>
              </a:rPr>
              <a:t>General solution is:</a:t>
            </a:r>
            <a:endParaRPr lang="en-GB" sz="2000" dirty="0">
              <a:solidFill>
                <a:srgbClr val="9A044B"/>
              </a:solidFill>
              <a:latin typeface="Arial" charset="0"/>
            </a:endParaRP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7457508"/>
              </p:ext>
            </p:extLst>
          </p:nvPr>
        </p:nvGraphicFramePr>
        <p:xfrm>
          <a:off x="2892425" y="2060575"/>
          <a:ext cx="177482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94" name="Equation" r:id="rId8" imgW="850680" imgH="228600" progId="">
                  <p:embed/>
                </p:oleObj>
              </mc:Choice>
              <mc:Fallback>
                <p:oleObj name="Equation" r:id="rId8" imgW="850680" imgH="228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2425" y="2060575"/>
                        <a:ext cx="1774825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27"/>
          <p:cNvSpPr txBox="1">
            <a:spLocks noChangeArrowheads="1"/>
          </p:cNvSpPr>
          <p:nvPr/>
        </p:nvSpPr>
        <p:spPr bwMode="auto">
          <a:xfrm>
            <a:off x="5890556" y="3721442"/>
            <a:ext cx="306205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400" i="1" dirty="0" smtClean="0">
                <a:latin typeface="Symbol" pitchFamily="18" charset="2"/>
              </a:rPr>
              <a:t>l</a:t>
            </a:r>
            <a:r>
              <a:rPr lang="en-GB" sz="1400" i="1" dirty="0" smtClean="0">
                <a:latin typeface="Arial" charset="0"/>
              </a:rPr>
              <a:t> </a:t>
            </a:r>
            <a:r>
              <a:rPr lang="en-GB" sz="1400" dirty="0">
                <a:solidFill>
                  <a:srgbClr val="9A044B"/>
                </a:solidFill>
                <a:latin typeface="Arial" charset="0"/>
              </a:rPr>
              <a:t>= </a:t>
            </a:r>
            <a:r>
              <a:rPr lang="en-GB" sz="1400" dirty="0" smtClean="0">
                <a:solidFill>
                  <a:srgbClr val="9A044B"/>
                </a:solidFill>
                <a:latin typeface="Arial" charset="0"/>
              </a:rPr>
              <a:t>Regularisation (hyperparameter)</a:t>
            </a:r>
            <a:endParaRPr lang="en-GB" sz="1400" dirty="0">
              <a:solidFill>
                <a:srgbClr val="9A044B"/>
              </a:solidFill>
              <a:latin typeface="Arial" charset="0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6109199" y="2920915"/>
            <a:ext cx="28392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i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Hauk (2004), </a:t>
            </a:r>
            <a:r>
              <a:rPr lang="en-GB" i="1" dirty="0" err="1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Neuroimage</a:t>
            </a:r>
            <a:endParaRPr lang="en-GB" i="1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7419728"/>
              </p:ext>
            </p:extLst>
          </p:nvPr>
        </p:nvGraphicFramePr>
        <p:xfrm>
          <a:off x="975645" y="3644749"/>
          <a:ext cx="4163127" cy="4997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95" name="Equation" r:id="rId10" imgW="1904760" imgH="228600" progId="">
                  <p:embed/>
                </p:oleObj>
              </mc:Choice>
              <mc:Fallback>
                <p:oleObj name="Equation" r:id="rId10" imgW="1904760" imgH="228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5645" y="3644749"/>
                        <a:ext cx="4163127" cy="4997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28"/>
          <p:cNvSpPr txBox="1">
            <a:spLocks noChangeArrowheads="1"/>
          </p:cNvSpPr>
          <p:nvPr/>
        </p:nvSpPr>
        <p:spPr bwMode="auto">
          <a:xfrm>
            <a:off x="2410690" y="4817662"/>
            <a:ext cx="39279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000" dirty="0" smtClean="0">
                <a:solidFill>
                  <a:srgbClr val="FF0000"/>
                </a:solidFill>
                <a:latin typeface="Arial" charset="0"/>
              </a:rPr>
              <a:t>But how calculate       and        ?</a:t>
            </a:r>
            <a:endParaRPr lang="en-GB" sz="2000" dirty="0">
              <a:solidFill>
                <a:srgbClr val="FF0000"/>
              </a:solidFill>
              <a:latin typeface="Arial" charset="0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9036940"/>
              </p:ext>
            </p:extLst>
          </p:nvPr>
        </p:nvGraphicFramePr>
        <p:xfrm>
          <a:off x="4471715" y="4772435"/>
          <a:ext cx="557212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96" name="Equation" r:id="rId12" imgW="266400" imgH="203040" progId="">
                  <p:embed/>
                </p:oleObj>
              </mc:Choice>
              <mc:Fallback>
                <p:oleObj name="Equation" r:id="rId12" imgW="266400" imgH="2030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1715" y="4772435"/>
                        <a:ext cx="557212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8495484"/>
              </p:ext>
            </p:extLst>
          </p:nvPr>
        </p:nvGraphicFramePr>
        <p:xfrm>
          <a:off x="5407584" y="4781755"/>
          <a:ext cx="557212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97" name="Equation" r:id="rId14" imgW="266400" imgH="203040" progId="">
                  <p:embed/>
                </p:oleObj>
              </mc:Choice>
              <mc:Fallback>
                <p:oleObj name="Equation" r:id="rId14" imgW="266400" imgH="2030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7584" y="4781755"/>
                        <a:ext cx="557212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98408" y="5423774"/>
            <a:ext cx="894559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000" dirty="0" smtClean="0">
                <a:solidFill>
                  <a:srgbClr val="9A044B"/>
                </a:solidFill>
                <a:latin typeface="Arial" charset="0"/>
              </a:rPr>
              <a:t>Specify multiple (covariance) priors, and estimate their weighting (</a:t>
            </a:r>
            <a:r>
              <a:rPr lang="en-GB" sz="2000" dirty="0" err="1" smtClean="0">
                <a:solidFill>
                  <a:srgbClr val="9A044B"/>
                </a:solidFill>
                <a:latin typeface="Arial" charset="0"/>
              </a:rPr>
              <a:t>hyperparameters</a:t>
            </a:r>
            <a:r>
              <a:rPr lang="en-GB" sz="2000" dirty="0" smtClean="0">
                <a:solidFill>
                  <a:srgbClr val="9A044B"/>
                </a:solidFill>
                <a:latin typeface="Arial" charset="0"/>
              </a:rPr>
              <a:t>) by maximising </a:t>
            </a:r>
            <a:r>
              <a:rPr lang="en-GB" sz="2000" b="1" dirty="0" smtClean="0">
                <a:solidFill>
                  <a:srgbClr val="9A044B"/>
                </a:solidFill>
                <a:latin typeface="Arial" charset="0"/>
              </a:rPr>
              <a:t>model evidence </a:t>
            </a:r>
          </a:p>
          <a:p>
            <a:pPr algn="r" eaLnBrk="1" hangingPunct="1"/>
            <a:r>
              <a:rPr lang="en-GB" sz="2000" dirty="0" smtClean="0">
                <a:solidFill>
                  <a:srgbClr val="9A044B"/>
                </a:solidFill>
                <a:latin typeface="Arial" charset="0"/>
              </a:rPr>
              <a:t>(using a </a:t>
            </a:r>
            <a:r>
              <a:rPr lang="en-GB" sz="2000" dirty="0" err="1" smtClean="0">
                <a:solidFill>
                  <a:srgbClr val="9A044B"/>
                </a:solidFill>
                <a:latin typeface="Arial" charset="0"/>
              </a:rPr>
              <a:t>variational</a:t>
            </a:r>
            <a:r>
              <a:rPr lang="en-GB" sz="2000" dirty="0" smtClean="0">
                <a:solidFill>
                  <a:srgbClr val="9A044B"/>
                </a:solidFill>
                <a:latin typeface="Arial" charset="0"/>
              </a:rPr>
              <a:t> Bayesian approach, </a:t>
            </a:r>
            <a:r>
              <a:rPr lang="en-GB" sz="2000" dirty="0" err="1" smtClean="0">
                <a:solidFill>
                  <a:srgbClr val="9A044B"/>
                </a:solidFill>
                <a:latin typeface="Arial" charset="0"/>
              </a:rPr>
              <a:t>eg</a:t>
            </a:r>
            <a:r>
              <a:rPr lang="en-GB" sz="2000" dirty="0" smtClean="0">
                <a:solidFill>
                  <a:srgbClr val="9A044B"/>
                </a:solidFill>
                <a:latin typeface="Arial" charset="0"/>
              </a:rPr>
              <a:t> EM algorithm)</a:t>
            </a:r>
          </a:p>
        </p:txBody>
      </p:sp>
    </p:spTree>
    <p:extLst>
      <p:ext uri="{BB962C8B-B14F-4D97-AF65-F5344CB8AC3E}">
        <p14:creationId xmlns:p14="http://schemas.microsoft.com/office/powerpoint/2010/main" val="375211095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bldLvl="5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935038" y="296863"/>
            <a:ext cx="5184775" cy="576262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sz="4000" dirty="0" smtClean="0">
                <a:solidFill>
                  <a:srgbClr val="91695F"/>
                </a:solidFill>
                <a:latin typeface="Arial" charset="0"/>
              </a:rPr>
              <a:t>Examples</a:t>
            </a:r>
          </a:p>
        </p:txBody>
      </p:sp>
      <p:sp>
        <p:nvSpPr>
          <p:cNvPr id="688135" name="Text Box 7"/>
          <p:cNvSpPr txBox="1">
            <a:spLocks noChangeArrowheads="1"/>
          </p:cNvSpPr>
          <p:nvPr/>
        </p:nvSpPr>
        <p:spPr bwMode="auto">
          <a:xfrm>
            <a:off x="218362" y="3023951"/>
            <a:ext cx="876615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800" dirty="0">
                <a:solidFill>
                  <a:srgbClr val="9A044B"/>
                </a:solidFill>
                <a:latin typeface="Arial" charset="0"/>
              </a:rPr>
              <a:t>	</a:t>
            </a:r>
            <a:r>
              <a:rPr lang="en-GB" sz="2800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1</a:t>
            </a:r>
            <a:r>
              <a:rPr lang="en-GB" sz="28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. EEG -&gt; fMRI asymmetric integration </a:t>
            </a:r>
          </a:p>
          <a:p>
            <a:pPr eaLnBrk="1" hangingPunct="1"/>
            <a:endParaRPr lang="en-GB" sz="2800" dirty="0">
              <a:solidFill>
                <a:schemeClr val="bg1">
                  <a:lumMod val="75000"/>
                </a:schemeClr>
              </a:solidFill>
              <a:latin typeface="Arial" charset="0"/>
            </a:endParaRPr>
          </a:p>
          <a:p>
            <a:pPr eaLnBrk="1" hangingPunct="1"/>
            <a:r>
              <a:rPr lang="en-GB" sz="2800" dirty="0" smtClean="0">
                <a:solidFill>
                  <a:srgbClr val="A50021"/>
                </a:solidFill>
                <a:latin typeface="Arial" charset="0"/>
              </a:rPr>
              <a:t>	</a:t>
            </a:r>
            <a:r>
              <a:rPr lang="en-GB" sz="2800" dirty="0">
                <a:solidFill>
                  <a:srgbClr val="A50021"/>
                </a:solidFill>
                <a:latin typeface="Arial" charset="0"/>
              </a:rPr>
              <a:t>2</a:t>
            </a:r>
            <a:r>
              <a:rPr lang="en-GB" sz="2800" dirty="0" smtClean="0">
                <a:solidFill>
                  <a:srgbClr val="A50021"/>
                </a:solidFill>
                <a:latin typeface="Arial" charset="0"/>
              </a:rPr>
              <a:t>. fMRI -&gt; M/EEG asymmetric integration</a:t>
            </a:r>
          </a:p>
          <a:p>
            <a:pPr eaLnBrk="1" hangingPunct="1"/>
            <a:endParaRPr lang="en-GB" sz="2800" dirty="0">
              <a:solidFill>
                <a:schemeClr val="bg1">
                  <a:lumMod val="75000"/>
                </a:schemeClr>
              </a:solidFill>
              <a:latin typeface="Arial" charset="0"/>
            </a:endParaRPr>
          </a:p>
          <a:p>
            <a:pPr eaLnBrk="1" hangingPunct="1"/>
            <a:r>
              <a:rPr lang="en-GB" sz="28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	3. MEG </a:t>
            </a:r>
            <a:r>
              <a:rPr lang="en-GB" sz="2800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&lt;-&gt; EEG symmetric integration (fusion)</a:t>
            </a:r>
          </a:p>
          <a:p>
            <a:pPr eaLnBrk="1" hangingPunct="1"/>
            <a:endParaRPr lang="en-GB" sz="2800" dirty="0">
              <a:solidFill>
                <a:srgbClr val="9A044B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1957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35" name="Text Box 7"/>
          <p:cNvSpPr txBox="1">
            <a:spLocks noChangeArrowheads="1"/>
          </p:cNvSpPr>
          <p:nvPr/>
        </p:nvSpPr>
        <p:spPr bwMode="auto">
          <a:xfrm>
            <a:off x="314619" y="1394266"/>
            <a:ext cx="8461375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rgbClr val="9A044B"/>
                </a:solidFill>
                <a:latin typeface="Arial" charset="0"/>
              </a:rPr>
              <a:t>fMRI has superior spatial resolution (~mm) than M/EEG, but inferior temporal resolution (integrating over seconds)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n-GB" sz="2400" dirty="0">
              <a:solidFill>
                <a:srgbClr val="9A044B"/>
              </a:solidFill>
              <a:latin typeface="Arial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rgbClr val="9A044B"/>
                </a:solidFill>
                <a:latin typeface="Arial" charset="0"/>
              </a:rPr>
              <a:t>fMRI and M/EEG measure similar, but not identical, neural activity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n-GB" sz="2400" dirty="0">
              <a:solidFill>
                <a:srgbClr val="9A044B"/>
              </a:solidFill>
              <a:latin typeface="Arial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400" dirty="0" err="1" smtClean="0">
                <a:solidFill>
                  <a:srgbClr val="9A044B"/>
                </a:solidFill>
                <a:latin typeface="Arial" charset="0"/>
              </a:rPr>
              <a:t>Eg</a:t>
            </a:r>
            <a:r>
              <a:rPr lang="en-GB" sz="2400" dirty="0" smtClean="0">
                <a:solidFill>
                  <a:srgbClr val="9A044B"/>
                </a:solidFill>
                <a:latin typeface="Arial" charset="0"/>
              </a:rPr>
              <a:t>, some source configurations give detectable fMRI signal, but no detectable M/EEG signal…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n-GB" sz="2400" dirty="0" smtClean="0">
              <a:solidFill>
                <a:srgbClr val="9A044B"/>
              </a:solidFill>
              <a:latin typeface="Arial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rgbClr val="9A044B"/>
                </a:solidFill>
                <a:latin typeface="Arial" charset="0"/>
              </a:rPr>
              <a:t>…and vice versa</a:t>
            </a:r>
          </a:p>
          <a:p>
            <a:pPr marL="0" indent="0">
              <a:defRPr/>
            </a:pPr>
            <a:endParaRPr lang="en-GB" sz="2400" dirty="0" smtClean="0">
              <a:solidFill>
                <a:srgbClr val="9A044B"/>
              </a:solidFill>
              <a:latin typeface="Arial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1" y="152400"/>
            <a:ext cx="6341424" cy="576263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680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sz="2800" dirty="0" smtClean="0">
                <a:solidFill>
                  <a:srgbClr val="91695F"/>
                </a:solidFill>
                <a:latin typeface="Arial" charset="0"/>
              </a:rPr>
              <a:t>Asymmetric Integration of </a:t>
            </a:r>
            <a:r>
              <a:rPr lang="en-GB" sz="2800" dirty="0" err="1" smtClean="0">
                <a:solidFill>
                  <a:srgbClr val="91695F"/>
                </a:solidFill>
                <a:latin typeface="Arial" charset="0"/>
              </a:rPr>
              <a:t>MEG+fMRI</a:t>
            </a:r>
            <a:r>
              <a:rPr lang="en-GB" sz="2800" dirty="0" smtClean="0">
                <a:solidFill>
                  <a:srgbClr val="91695F"/>
                </a:solidFill>
                <a:latin typeface="Arial" charset="0"/>
              </a:rPr>
              <a:t/>
            </a:r>
            <a:br>
              <a:rPr lang="en-GB" sz="2800" dirty="0" smtClean="0">
                <a:solidFill>
                  <a:srgbClr val="91695F"/>
                </a:solidFill>
                <a:latin typeface="Arial" charset="0"/>
              </a:rPr>
            </a:br>
            <a:r>
              <a:rPr lang="en-GB" sz="2800" dirty="0" smtClean="0">
                <a:solidFill>
                  <a:srgbClr val="91695F"/>
                </a:solidFill>
                <a:latin typeface="Arial" charset="0"/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74606832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813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850" y="1090550"/>
            <a:ext cx="764642" cy="27610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272" y="1100445"/>
            <a:ext cx="764642" cy="2761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923" y="1092529"/>
            <a:ext cx="764642" cy="27610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58648" y="2038286"/>
            <a:ext cx="2689656" cy="5964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481" y="4037609"/>
            <a:ext cx="3897138" cy="2467561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555657" y="4845125"/>
            <a:ext cx="1947553" cy="160316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1969315" y="5223157"/>
            <a:ext cx="1142010" cy="8451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414" name="TextBox 18"/>
          <p:cNvSpPr txBox="1">
            <a:spLocks noChangeArrowheads="1"/>
          </p:cNvSpPr>
          <p:nvPr/>
        </p:nvSpPr>
        <p:spPr bwMode="auto">
          <a:xfrm>
            <a:off x="6488113" y="4064000"/>
            <a:ext cx="1519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b="1">
                <a:solidFill>
                  <a:schemeClr val="bg1"/>
                </a:solidFill>
                <a:latin typeface="Times New Roman" pitchFamily="18" charset="0"/>
              </a:rPr>
              <a:t>EMEG-MEG</a:t>
            </a:r>
          </a:p>
        </p:txBody>
      </p:sp>
      <p:sp>
        <p:nvSpPr>
          <p:cNvPr id="17418" name="TextBox 28"/>
          <p:cNvSpPr txBox="1">
            <a:spLocks noChangeArrowheads="1"/>
          </p:cNvSpPr>
          <p:nvPr/>
        </p:nvSpPr>
        <p:spPr bwMode="auto">
          <a:xfrm>
            <a:off x="2878993" y="6183719"/>
            <a:ext cx="4270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200" b="1">
                <a:solidFill>
                  <a:schemeClr val="bg1"/>
                </a:solidFill>
                <a:latin typeface="Times New Roman" pitchFamily="18" charset="0"/>
              </a:rPr>
              <a:t>-3.6</a:t>
            </a:r>
          </a:p>
        </p:txBody>
      </p:sp>
      <p:sp>
        <p:nvSpPr>
          <p:cNvPr id="17419" name="Text Box 19"/>
          <p:cNvSpPr txBox="1">
            <a:spLocks noChangeArrowheads="1"/>
          </p:cNvSpPr>
          <p:nvPr/>
        </p:nvSpPr>
        <p:spPr bwMode="auto">
          <a:xfrm>
            <a:off x="2059843" y="4448581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GB" sz="2400" b="1">
              <a:latin typeface="Times New Roman" pitchFamily="18" charset="0"/>
            </a:endParaRPr>
          </a:p>
        </p:txBody>
      </p:sp>
      <p:sp>
        <p:nvSpPr>
          <p:cNvPr id="17420" name="Text Box 22"/>
          <p:cNvSpPr txBox="1">
            <a:spLocks noChangeArrowheads="1"/>
          </p:cNvSpPr>
          <p:nvPr/>
        </p:nvSpPr>
        <p:spPr bwMode="auto">
          <a:xfrm>
            <a:off x="3251711" y="4058348"/>
            <a:ext cx="10983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b="1" dirty="0" smtClean="0">
                <a:solidFill>
                  <a:srgbClr val="FF0000"/>
                </a:solidFill>
                <a:latin typeface="Times New Roman" pitchFamily="18" charset="0"/>
              </a:rPr>
              <a:t>fMRI </a:t>
            </a:r>
            <a:r>
              <a:rPr lang="en-GB" b="1" dirty="0">
                <a:solidFill>
                  <a:srgbClr val="FF0000"/>
                </a:solidFill>
                <a:latin typeface="Times New Roman" pitchFamily="18" charset="0"/>
              </a:rPr>
              <a:t>&gt; 0</a:t>
            </a:r>
          </a:p>
          <a:p>
            <a:pPr algn="ctr" eaLnBrk="1" hangingPunct="1"/>
            <a:r>
              <a:rPr lang="en-GB" b="1" dirty="0">
                <a:solidFill>
                  <a:srgbClr val="0070C0"/>
                </a:solidFill>
                <a:latin typeface="Times New Roman" pitchFamily="18" charset="0"/>
              </a:rPr>
              <a:t>MEG ~ 0</a:t>
            </a:r>
          </a:p>
        </p:txBody>
      </p:sp>
      <p:sp>
        <p:nvSpPr>
          <p:cNvPr id="17435" name="AutoShape 20"/>
          <p:cNvSpPr>
            <a:spLocks noChangeArrowheads="1"/>
          </p:cNvSpPr>
          <p:nvPr/>
        </p:nvSpPr>
        <p:spPr bwMode="auto">
          <a:xfrm>
            <a:off x="1503302" y="5573799"/>
            <a:ext cx="462393" cy="123658"/>
          </a:xfrm>
          <a:prstGeom prst="rightArrow">
            <a:avLst>
              <a:gd name="adj1" fmla="val 50000"/>
              <a:gd name="adj2" fmla="val 8833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36" name="AutoShape 21"/>
          <p:cNvSpPr>
            <a:spLocks noChangeArrowheads="1"/>
          </p:cNvSpPr>
          <p:nvPr/>
        </p:nvSpPr>
        <p:spPr bwMode="auto">
          <a:xfrm rot="10800000">
            <a:off x="3017994" y="5550048"/>
            <a:ext cx="462393" cy="123658"/>
          </a:xfrm>
          <a:prstGeom prst="rightArrow">
            <a:avLst>
              <a:gd name="adj1" fmla="val 50000"/>
              <a:gd name="adj2" fmla="val 8833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37" name="AutoShape 23"/>
          <p:cNvSpPr>
            <a:spLocks noChangeArrowheads="1"/>
          </p:cNvSpPr>
          <p:nvPr/>
        </p:nvSpPr>
        <p:spPr bwMode="auto">
          <a:xfrm rot="8079791">
            <a:off x="2851979" y="5179456"/>
            <a:ext cx="462393" cy="123658"/>
          </a:xfrm>
          <a:prstGeom prst="rightArrow">
            <a:avLst>
              <a:gd name="adj1" fmla="val 50000"/>
              <a:gd name="adj2" fmla="val 8833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38" name="AutoShape 24"/>
          <p:cNvSpPr>
            <a:spLocks noChangeArrowheads="1"/>
          </p:cNvSpPr>
          <p:nvPr/>
        </p:nvSpPr>
        <p:spPr bwMode="auto">
          <a:xfrm rot="2625060">
            <a:off x="1822722" y="5124200"/>
            <a:ext cx="462393" cy="123658"/>
          </a:xfrm>
          <a:prstGeom prst="rightArrow">
            <a:avLst>
              <a:gd name="adj1" fmla="val 50000"/>
              <a:gd name="adj2" fmla="val 8833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39" name="AutoShape 25"/>
          <p:cNvSpPr>
            <a:spLocks noChangeArrowheads="1"/>
          </p:cNvSpPr>
          <p:nvPr/>
        </p:nvSpPr>
        <p:spPr bwMode="auto">
          <a:xfrm rot="16058187">
            <a:off x="2352870" y="6162481"/>
            <a:ext cx="436926" cy="130866"/>
          </a:xfrm>
          <a:prstGeom prst="rightArrow">
            <a:avLst>
              <a:gd name="adj1" fmla="val 50000"/>
              <a:gd name="adj2" fmla="val 8833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7440" name="Group 129"/>
          <p:cNvGrpSpPr>
            <a:grpSpLocks/>
          </p:cNvGrpSpPr>
          <p:nvPr/>
        </p:nvGrpSpPr>
        <p:grpSpPr bwMode="auto">
          <a:xfrm>
            <a:off x="2167248" y="4293006"/>
            <a:ext cx="548094" cy="266855"/>
            <a:chOff x="6779832" y="4365104"/>
            <a:chExt cx="598391" cy="308325"/>
          </a:xfrm>
        </p:grpSpPr>
        <p:sp>
          <p:nvSpPr>
            <p:cNvPr id="131" name="Oval 130"/>
            <p:cNvSpPr/>
            <p:nvPr/>
          </p:nvSpPr>
          <p:spPr>
            <a:xfrm>
              <a:off x="6780427" y="4502670"/>
              <a:ext cx="597947" cy="17058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i="1" dirty="0"/>
            </a:p>
          </p:txBody>
        </p:sp>
        <p:cxnSp>
          <p:nvCxnSpPr>
            <p:cNvPr id="132" name="Straight Connector 131"/>
            <p:cNvCxnSpPr>
              <a:endCxn id="131" idx="6"/>
            </p:cNvCxnSpPr>
            <p:nvPr/>
          </p:nvCxnSpPr>
          <p:spPr>
            <a:xfrm>
              <a:off x="7378374" y="4365104"/>
              <a:ext cx="0" cy="22377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7" name="Freeform 136"/>
          <p:cNvSpPr/>
          <p:nvPr/>
        </p:nvSpPr>
        <p:spPr bwMode="auto">
          <a:xfrm>
            <a:off x="1367693" y="4670831"/>
            <a:ext cx="2239962" cy="149225"/>
          </a:xfrm>
          <a:custGeom>
            <a:avLst/>
            <a:gdLst>
              <a:gd name="connsiteX0" fmla="*/ 0 w 2445515"/>
              <a:gd name="connsiteY0" fmla="*/ 267625 h 299574"/>
              <a:gd name="connsiteX1" fmla="*/ 508959 w 2445515"/>
              <a:gd name="connsiteY1" fmla="*/ 69217 h 299574"/>
              <a:gd name="connsiteX2" fmla="*/ 1121434 w 2445515"/>
              <a:gd name="connsiteY2" fmla="*/ 206 h 299574"/>
              <a:gd name="connsiteX3" fmla="*/ 1906438 w 2445515"/>
              <a:gd name="connsiteY3" fmla="*/ 86470 h 299574"/>
              <a:gd name="connsiteX4" fmla="*/ 2415397 w 2445515"/>
              <a:gd name="connsiteY4" fmla="*/ 284878 h 299574"/>
              <a:gd name="connsiteX5" fmla="*/ 2389517 w 2445515"/>
              <a:gd name="connsiteY5" fmla="*/ 284878 h 299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5515" h="299574">
                <a:moveTo>
                  <a:pt x="0" y="267625"/>
                </a:moveTo>
                <a:cubicBezTo>
                  <a:pt x="161026" y="190706"/>
                  <a:pt x="322053" y="113787"/>
                  <a:pt x="508959" y="69217"/>
                </a:cubicBezTo>
                <a:cubicBezTo>
                  <a:pt x="695865" y="24647"/>
                  <a:pt x="888521" y="-2669"/>
                  <a:pt x="1121434" y="206"/>
                </a:cubicBezTo>
                <a:cubicBezTo>
                  <a:pt x="1354347" y="3081"/>
                  <a:pt x="1690778" y="39025"/>
                  <a:pt x="1906438" y="86470"/>
                </a:cubicBezTo>
                <a:cubicBezTo>
                  <a:pt x="2122099" y="133915"/>
                  <a:pt x="2334884" y="251810"/>
                  <a:pt x="2415397" y="284878"/>
                </a:cubicBezTo>
                <a:cubicBezTo>
                  <a:pt x="2495910" y="317946"/>
                  <a:pt x="2389517" y="284878"/>
                  <a:pt x="2389517" y="284878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427" name="Text Box 22"/>
          <p:cNvSpPr txBox="1">
            <a:spLocks noChangeArrowheads="1"/>
          </p:cNvSpPr>
          <p:nvPr/>
        </p:nvSpPr>
        <p:spPr bwMode="auto">
          <a:xfrm rot="-5400000">
            <a:off x="-266716" y="4893458"/>
            <a:ext cx="20088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2000" b="1" dirty="0" smtClean="0">
                <a:latin typeface="Arial" charset="0"/>
              </a:rPr>
              <a:t>Closed Fields?</a:t>
            </a:r>
            <a:endParaRPr lang="en-GB" sz="2000" b="1" dirty="0">
              <a:latin typeface="Arial" charset="0"/>
            </a:endParaRPr>
          </a:p>
        </p:txBody>
      </p:sp>
      <p:sp>
        <p:nvSpPr>
          <p:cNvPr id="17428" name="Text Box 22"/>
          <p:cNvSpPr txBox="1">
            <a:spLocks noChangeArrowheads="1"/>
          </p:cNvSpPr>
          <p:nvPr/>
        </p:nvSpPr>
        <p:spPr bwMode="auto">
          <a:xfrm rot="-5400000">
            <a:off x="-214025" y="2171629"/>
            <a:ext cx="18261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2000" b="1" dirty="0" smtClean="0">
                <a:latin typeface="Arial" charset="0"/>
              </a:rPr>
              <a:t>Synchronous</a:t>
            </a:r>
            <a:endParaRPr lang="en-GB" sz="2000" b="1" dirty="0">
              <a:latin typeface="Arial" charset="0"/>
            </a:endParaRPr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-1" y="152400"/>
            <a:ext cx="6341424" cy="576263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680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sz="2800" dirty="0" smtClean="0">
                <a:solidFill>
                  <a:srgbClr val="91695F"/>
                </a:solidFill>
                <a:latin typeface="Arial" charset="0"/>
              </a:rPr>
              <a:t>Asymmetric Integration of </a:t>
            </a:r>
            <a:r>
              <a:rPr lang="en-GB" sz="2800" dirty="0" err="1" smtClean="0">
                <a:solidFill>
                  <a:srgbClr val="91695F"/>
                </a:solidFill>
                <a:latin typeface="Arial" charset="0"/>
              </a:rPr>
              <a:t>MEG+fMRI</a:t>
            </a:r>
            <a:r>
              <a:rPr lang="en-GB" sz="2800" dirty="0" smtClean="0">
                <a:solidFill>
                  <a:srgbClr val="91695F"/>
                </a:solidFill>
                <a:latin typeface="Arial" charset="0"/>
              </a:rPr>
              <a:t/>
            </a:r>
            <a:br>
              <a:rPr lang="en-GB" sz="2800" dirty="0" smtClean="0">
                <a:solidFill>
                  <a:srgbClr val="91695F"/>
                </a:solidFill>
                <a:latin typeface="Arial" charset="0"/>
              </a:rPr>
            </a:br>
            <a:r>
              <a:rPr lang="en-GB" sz="2800" dirty="0" smtClean="0">
                <a:solidFill>
                  <a:srgbClr val="91695F"/>
                </a:solidFill>
                <a:latin typeface="Arial" charset="0"/>
              </a:rPr>
              <a:t>Background</a:t>
            </a: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 rot="-5400000">
            <a:off x="3730869" y="5067228"/>
            <a:ext cx="27914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2000" b="1" dirty="0" smtClean="0">
                <a:latin typeface="Arial" charset="0"/>
              </a:rPr>
              <a:t>Transient Differences</a:t>
            </a:r>
            <a:endParaRPr lang="en-GB" sz="2000" b="1" dirty="0">
              <a:latin typeface="Arial" charset="0"/>
            </a:endParaRPr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7750470" y="4008871"/>
            <a:ext cx="10983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b="1" dirty="0" smtClean="0">
                <a:solidFill>
                  <a:srgbClr val="0070C0"/>
                </a:solidFill>
                <a:latin typeface="Times New Roman" pitchFamily="18" charset="0"/>
              </a:rPr>
              <a:t>fMRI ~ 0</a:t>
            </a:r>
            <a:endParaRPr lang="en-GB" b="1" dirty="0">
              <a:solidFill>
                <a:srgbClr val="0070C0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en-GB" b="1" dirty="0">
                <a:solidFill>
                  <a:srgbClr val="FF0000"/>
                </a:solidFill>
                <a:latin typeface="Times New Roman" pitchFamily="18" charset="0"/>
              </a:rPr>
              <a:t>MEG </a:t>
            </a:r>
            <a:r>
              <a:rPr lang="en-GB" b="1" dirty="0" smtClean="0">
                <a:solidFill>
                  <a:srgbClr val="FF0000"/>
                </a:solidFill>
                <a:latin typeface="Times New Roman" pitchFamily="18" charset="0"/>
              </a:rPr>
              <a:t>&gt; 0</a:t>
            </a:r>
            <a:endParaRPr lang="en-GB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6" name="AutoShape 24"/>
          <p:cNvSpPr>
            <a:spLocks noChangeArrowheads="1"/>
          </p:cNvSpPr>
          <p:nvPr/>
        </p:nvSpPr>
        <p:spPr bwMode="auto">
          <a:xfrm rot="5400000">
            <a:off x="2331382" y="5027219"/>
            <a:ext cx="462393" cy="123658"/>
          </a:xfrm>
          <a:prstGeom prst="rightArrow">
            <a:avLst>
              <a:gd name="adj1" fmla="val 50000"/>
              <a:gd name="adj2" fmla="val 8833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7" name="AutoShape 24"/>
          <p:cNvSpPr>
            <a:spLocks noChangeArrowheads="1"/>
          </p:cNvSpPr>
          <p:nvPr/>
        </p:nvSpPr>
        <p:spPr bwMode="auto">
          <a:xfrm rot="18753798">
            <a:off x="1832618" y="6084123"/>
            <a:ext cx="462393" cy="123658"/>
          </a:xfrm>
          <a:prstGeom prst="rightArrow">
            <a:avLst>
              <a:gd name="adj1" fmla="val 50000"/>
              <a:gd name="adj2" fmla="val 8833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8" name="AutoShape 24"/>
          <p:cNvSpPr>
            <a:spLocks noChangeArrowheads="1"/>
          </p:cNvSpPr>
          <p:nvPr/>
        </p:nvSpPr>
        <p:spPr bwMode="auto">
          <a:xfrm rot="13161204">
            <a:off x="2851915" y="6034643"/>
            <a:ext cx="462393" cy="123658"/>
          </a:xfrm>
          <a:prstGeom prst="rightArrow">
            <a:avLst>
              <a:gd name="adj1" fmla="val 50000"/>
              <a:gd name="adj2" fmla="val 8833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744" y="1052945"/>
            <a:ext cx="764642" cy="276101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166" y="1062840"/>
            <a:ext cx="764642" cy="276101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817" y="1054924"/>
            <a:ext cx="764642" cy="276101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28246" y="2000681"/>
            <a:ext cx="2689656" cy="59647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16842" y="1975466"/>
            <a:ext cx="2636323" cy="65273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3153" y="2060063"/>
            <a:ext cx="2689656" cy="59647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44325" y="2069955"/>
            <a:ext cx="2689656" cy="596473"/>
          </a:xfrm>
          <a:prstGeom prst="rect">
            <a:avLst/>
          </a:prstGeom>
        </p:spPr>
      </p:pic>
      <p:sp>
        <p:nvSpPr>
          <p:cNvPr id="45" name="Text Box 22"/>
          <p:cNvSpPr txBox="1">
            <a:spLocks noChangeArrowheads="1"/>
          </p:cNvSpPr>
          <p:nvPr/>
        </p:nvSpPr>
        <p:spPr bwMode="auto">
          <a:xfrm rot="-5400000">
            <a:off x="4146819" y="2145900"/>
            <a:ext cx="19832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2000" b="1" dirty="0" smtClean="0">
                <a:latin typeface="Arial" charset="0"/>
              </a:rPr>
              <a:t>Asynchronous</a:t>
            </a:r>
            <a:endParaRPr lang="en-GB" sz="2000" b="1" dirty="0">
              <a:latin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326160" y="1959422"/>
            <a:ext cx="2719454" cy="676901"/>
          </a:xfrm>
          <a:prstGeom prst="rect">
            <a:avLst/>
          </a:prstGeom>
        </p:spPr>
      </p:pic>
      <p:sp>
        <p:nvSpPr>
          <p:cNvPr id="46" name="Text Box 22"/>
          <p:cNvSpPr txBox="1">
            <a:spLocks noChangeArrowheads="1"/>
          </p:cNvSpPr>
          <p:nvPr/>
        </p:nvSpPr>
        <p:spPr bwMode="auto">
          <a:xfrm>
            <a:off x="7796000" y="1418071"/>
            <a:ext cx="1098378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b="1" dirty="0" smtClean="0">
                <a:solidFill>
                  <a:srgbClr val="FF0000"/>
                </a:solidFill>
                <a:latin typeface="Times New Roman" pitchFamily="18" charset="0"/>
              </a:rPr>
              <a:t>fMRI &gt; 0</a:t>
            </a:r>
            <a:endParaRPr lang="en-GB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en-GB" b="1" dirty="0">
                <a:solidFill>
                  <a:srgbClr val="0070C0"/>
                </a:solidFill>
                <a:latin typeface="Times New Roman" pitchFamily="18" charset="0"/>
              </a:rPr>
              <a:t>MEG </a:t>
            </a:r>
            <a:r>
              <a:rPr lang="en-GB" b="1" dirty="0" smtClean="0">
                <a:solidFill>
                  <a:srgbClr val="0070C0"/>
                </a:solidFill>
                <a:latin typeface="Times New Roman" pitchFamily="18" charset="0"/>
              </a:rPr>
              <a:t>~ 0</a:t>
            </a:r>
            <a:endParaRPr lang="en-GB" b="1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47" name="Text Box 22"/>
          <p:cNvSpPr txBox="1">
            <a:spLocks noChangeArrowheads="1"/>
          </p:cNvSpPr>
          <p:nvPr/>
        </p:nvSpPr>
        <p:spPr bwMode="auto">
          <a:xfrm>
            <a:off x="3305145" y="1416091"/>
            <a:ext cx="1098378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b="1" dirty="0" smtClean="0">
                <a:solidFill>
                  <a:srgbClr val="FF0000"/>
                </a:solidFill>
                <a:latin typeface="Times New Roman" pitchFamily="18" charset="0"/>
              </a:rPr>
              <a:t>fMRI &gt; 0</a:t>
            </a:r>
            <a:endParaRPr lang="en-GB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en-GB" b="1" dirty="0">
                <a:solidFill>
                  <a:srgbClr val="FF0000"/>
                </a:solidFill>
                <a:latin typeface="Times New Roman" pitchFamily="18" charset="0"/>
              </a:rPr>
              <a:t>MEG &gt;</a:t>
            </a:r>
            <a:r>
              <a:rPr lang="en-GB" b="1" dirty="0" smtClean="0">
                <a:solidFill>
                  <a:srgbClr val="FF0000"/>
                </a:solidFill>
                <a:latin typeface="Times New Roman" pitchFamily="18" charset="0"/>
              </a:rPr>
              <a:t> 0</a:t>
            </a:r>
            <a:endParaRPr lang="en-GB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425039" y="2802577"/>
            <a:ext cx="0" cy="4987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16200000">
            <a:off x="1009404" y="2933206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time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5911933" y="2764969"/>
            <a:ext cx="0" cy="4987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 rot="16200000">
            <a:off x="5496298" y="2895598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time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8531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" grpId="0" animBg="1"/>
      <p:bldP spid="17418" grpId="0"/>
      <p:bldP spid="17419" grpId="0"/>
      <p:bldP spid="17420" grpId="0"/>
      <p:bldP spid="17435" grpId="0" animBg="1"/>
      <p:bldP spid="17436" grpId="0" animBg="1"/>
      <p:bldP spid="17437" grpId="0" animBg="1"/>
      <p:bldP spid="17438" grpId="0" animBg="1"/>
      <p:bldP spid="17439" grpId="0" animBg="1"/>
      <p:bldP spid="137" grpId="0" animBg="1"/>
      <p:bldP spid="17427" grpId="0"/>
      <p:bldP spid="22" grpId="0"/>
      <p:bldP spid="24" grpId="0"/>
      <p:bldP spid="26" grpId="0" animBg="1"/>
      <p:bldP spid="27" grpId="0" animBg="1"/>
      <p:bldP spid="28" grpId="0" animBg="1"/>
      <p:bldP spid="45" grpId="0"/>
      <p:bldP spid="46" grpId="0" animBg="1"/>
      <p:bldP spid="47" grpId="0" animBg="1"/>
      <p:bldP spid="4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35" name="Text Box 7"/>
          <p:cNvSpPr txBox="1">
            <a:spLocks noChangeArrowheads="1"/>
          </p:cNvSpPr>
          <p:nvPr/>
        </p:nvSpPr>
        <p:spPr bwMode="auto">
          <a:xfrm>
            <a:off x="314619" y="1346766"/>
            <a:ext cx="8461375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rgbClr val="9A044B"/>
                </a:solidFill>
                <a:latin typeface="Arial" charset="0"/>
              </a:rPr>
              <a:t>fMRI has superior spatial resolution (~mm) than M/EEG, but inferior temporal resolution (integrating over seconds)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n-GB" sz="2400" dirty="0">
              <a:solidFill>
                <a:srgbClr val="9A044B"/>
              </a:solidFill>
              <a:latin typeface="Arial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rgbClr val="9A044B"/>
                </a:solidFill>
                <a:latin typeface="Arial" charset="0"/>
              </a:rPr>
              <a:t>fMRI and M/EEG measure similar, but not identical, neural activity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n-GB" sz="2400" dirty="0">
              <a:solidFill>
                <a:srgbClr val="9A044B"/>
              </a:solidFill>
              <a:latin typeface="Arial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400" dirty="0" err="1" smtClean="0">
                <a:solidFill>
                  <a:srgbClr val="9A044B"/>
                </a:solidFill>
                <a:latin typeface="Arial" charset="0"/>
              </a:rPr>
              <a:t>Eg</a:t>
            </a:r>
            <a:r>
              <a:rPr lang="en-GB" sz="2400" dirty="0" smtClean="0">
                <a:solidFill>
                  <a:srgbClr val="9A044B"/>
                </a:solidFill>
                <a:latin typeface="Arial" charset="0"/>
              </a:rPr>
              <a:t>, some source configurations give detectable fMRI signal, but no detectable M/EEG signal…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n-GB" sz="2400" dirty="0" smtClean="0">
              <a:solidFill>
                <a:srgbClr val="9A044B"/>
              </a:solidFill>
              <a:latin typeface="Arial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rgbClr val="9A044B"/>
                </a:solidFill>
                <a:latin typeface="Arial" charset="0"/>
              </a:rPr>
              <a:t>…and vice versa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n-GB" sz="2400" dirty="0" smtClean="0">
              <a:solidFill>
                <a:srgbClr val="9A044B"/>
              </a:solidFill>
              <a:latin typeface="Arial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rgbClr val="9A044B"/>
                </a:solidFill>
                <a:latin typeface="Arial" charset="0"/>
              </a:rPr>
              <a:t>Use fMRI as a </a:t>
            </a:r>
            <a:r>
              <a:rPr lang="en-GB" sz="2400" dirty="0" smtClean="0">
                <a:solidFill>
                  <a:srgbClr val="FF0000"/>
                </a:solidFill>
                <a:latin typeface="Arial" charset="0"/>
              </a:rPr>
              <a:t>soft</a:t>
            </a:r>
            <a:r>
              <a:rPr lang="en-GB" sz="2400" dirty="0" smtClean="0">
                <a:solidFill>
                  <a:srgbClr val="9A044B"/>
                </a:solidFill>
                <a:latin typeface="Arial" charset="0"/>
              </a:rPr>
              <a:t>, rather than </a:t>
            </a:r>
            <a:r>
              <a:rPr lang="en-GB" sz="2400" dirty="0" smtClean="0">
                <a:solidFill>
                  <a:srgbClr val="0070C0"/>
                </a:solidFill>
                <a:latin typeface="Arial" charset="0"/>
              </a:rPr>
              <a:t>hard</a:t>
            </a:r>
            <a:r>
              <a:rPr lang="en-GB" sz="2400" dirty="0" smtClean="0">
                <a:solidFill>
                  <a:srgbClr val="9A044B"/>
                </a:solidFill>
                <a:latin typeface="Arial" charset="0"/>
              </a:rPr>
              <a:t>, constraint on localisation of sources of M/EEG data…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1" y="152400"/>
            <a:ext cx="6341424" cy="576263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680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sz="2800" dirty="0" smtClean="0">
                <a:solidFill>
                  <a:srgbClr val="91695F"/>
                </a:solidFill>
                <a:latin typeface="Arial" charset="0"/>
              </a:rPr>
              <a:t>Asymmetric Integration of </a:t>
            </a:r>
            <a:r>
              <a:rPr lang="en-GB" sz="2800" dirty="0" err="1" smtClean="0">
                <a:solidFill>
                  <a:srgbClr val="91695F"/>
                </a:solidFill>
                <a:latin typeface="Arial" charset="0"/>
              </a:rPr>
              <a:t>MEG+fMRI</a:t>
            </a:r>
            <a:r>
              <a:rPr lang="en-GB" sz="2800" dirty="0" smtClean="0">
                <a:solidFill>
                  <a:srgbClr val="91695F"/>
                </a:solidFill>
                <a:latin typeface="Arial" charset="0"/>
              </a:rPr>
              <a:t/>
            </a:r>
            <a:br>
              <a:rPr lang="en-GB" sz="2800" dirty="0" smtClean="0">
                <a:solidFill>
                  <a:srgbClr val="91695F"/>
                </a:solidFill>
                <a:latin typeface="Arial" charset="0"/>
              </a:rPr>
            </a:br>
            <a:r>
              <a:rPr lang="en-GB" sz="2800" dirty="0" smtClean="0">
                <a:solidFill>
                  <a:srgbClr val="91695F"/>
                </a:solidFill>
                <a:latin typeface="Arial" charset="0"/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202352546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813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323849" y="290735"/>
            <a:ext cx="8096819" cy="557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Symmetric vs Asymmetric</a:t>
            </a:r>
            <a:endParaRPr lang="en-GB" sz="3200" dirty="0">
              <a:solidFill>
                <a:schemeClr val="bg1">
                  <a:lumMod val="65000"/>
                </a:schemeClr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2400" dirty="0" smtClean="0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2400" dirty="0">
              <a:latin typeface="Arial" charset="0"/>
            </a:endParaRPr>
          </a:p>
          <a:p>
            <a:pPr marL="457200" indent="-457200" eaLnBrk="1" hangingPunct="1">
              <a:spcBef>
                <a:spcPct val="50000"/>
              </a:spcBef>
              <a:buFontTx/>
              <a:buAutoNum type="arabicPeriod"/>
            </a:pPr>
            <a:r>
              <a:rPr lang="en-US" sz="2400" dirty="0" smtClean="0">
                <a:solidFill>
                  <a:srgbClr val="9A044B"/>
                </a:solidFill>
                <a:latin typeface="Arial" charset="0"/>
              </a:rPr>
              <a:t>Symmetric integration (“fusion”) fits each modality simultaneously</a:t>
            </a:r>
          </a:p>
          <a:p>
            <a:pPr marL="457200" indent="-457200" eaLnBrk="1" hangingPunct="1">
              <a:spcBef>
                <a:spcPct val="50000"/>
              </a:spcBef>
              <a:buFontTx/>
              <a:buAutoNum type="arabicPeriod"/>
            </a:pPr>
            <a:endParaRPr lang="en-US" sz="2400" dirty="0">
              <a:solidFill>
                <a:srgbClr val="9A044B"/>
              </a:solidFill>
              <a:latin typeface="Arial" charset="0"/>
            </a:endParaRPr>
          </a:p>
          <a:p>
            <a:pPr marL="457200" indent="-457200" eaLnBrk="1" hangingPunct="1">
              <a:spcBef>
                <a:spcPct val="50000"/>
              </a:spcBef>
              <a:buFontTx/>
              <a:buAutoNum type="arabicPeriod"/>
            </a:pPr>
            <a:r>
              <a:rPr lang="en-US" sz="2400" dirty="0" smtClean="0">
                <a:solidFill>
                  <a:srgbClr val="9A044B"/>
                </a:solidFill>
                <a:latin typeface="Arial" charset="0"/>
              </a:rPr>
              <a:t>Asymmetric integration uses one modality to model another modality</a:t>
            </a:r>
          </a:p>
          <a:p>
            <a:pPr marL="457200" indent="-457200" eaLnBrk="1" hangingPunct="1">
              <a:spcBef>
                <a:spcPct val="50000"/>
              </a:spcBef>
              <a:buFontTx/>
              <a:buAutoNum type="arabicPeriod"/>
            </a:pPr>
            <a:endParaRPr lang="en-US" sz="2400" dirty="0">
              <a:solidFill>
                <a:srgbClr val="9A044B"/>
              </a:solidFill>
              <a:latin typeface="Arial" charset="0"/>
            </a:endParaRPr>
          </a:p>
          <a:p>
            <a:pPr marL="360000" eaLnBrk="1" hangingPunct="1">
              <a:spcBef>
                <a:spcPct val="50000"/>
              </a:spcBef>
            </a:pPr>
            <a:r>
              <a:rPr lang="en-US" sz="2400" i="1" dirty="0" smtClean="0">
                <a:solidFill>
                  <a:srgbClr val="9A044B"/>
                </a:solidFill>
                <a:latin typeface="Arial" charset="0"/>
              </a:rPr>
              <a:t>(Most data-driven approaches are symmetric; many, but not all, model-driven approaches are asymmetric)</a:t>
            </a:r>
            <a:endParaRPr lang="en-US" sz="3200" i="1" dirty="0">
              <a:solidFill>
                <a:srgbClr val="9A044B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64921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p" bldLvl="5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Text Box 3"/>
          <p:cNvSpPr txBox="1">
            <a:spLocks noChangeArrowheads="1"/>
          </p:cNvSpPr>
          <p:nvPr/>
        </p:nvSpPr>
        <p:spPr bwMode="auto">
          <a:xfrm>
            <a:off x="5003800" y="6446838"/>
            <a:ext cx="4140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GB" i="1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Henson et al (2010) Hum. Brain Map.</a:t>
            </a:r>
          </a:p>
        </p:txBody>
      </p:sp>
      <p:graphicFrame>
        <p:nvGraphicFramePr>
          <p:cNvPr id="28676" name="Object 4"/>
          <p:cNvGraphicFramePr>
            <a:graphicFrameLocks noChangeAspect="1"/>
          </p:cNvGraphicFramePr>
          <p:nvPr/>
        </p:nvGraphicFramePr>
        <p:xfrm>
          <a:off x="3021013" y="2752725"/>
          <a:ext cx="452437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24" name="Equation" r:id="rId3" imgW="266469" imgH="241091" progId="">
                  <p:embed/>
                </p:oleObj>
              </mc:Choice>
              <mc:Fallback>
                <p:oleObj name="Equation" r:id="rId3" imgW="266469" imgH="24109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1013" y="2752725"/>
                        <a:ext cx="452437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34925" y="1231900"/>
            <a:ext cx="6913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000">
                <a:solidFill>
                  <a:srgbClr val="9A044B"/>
                </a:solidFill>
                <a:latin typeface="Arial" charset="0"/>
              </a:rPr>
              <a:t>Specifying (co)variance components (priors/regularisation):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257175" y="2794000"/>
            <a:ext cx="42433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000">
                <a:solidFill>
                  <a:srgbClr val="9A044B"/>
                </a:solidFill>
                <a:latin typeface="Arial" charset="0"/>
              </a:rPr>
              <a:t>1. Sensor components,       (error):</a:t>
            </a:r>
          </a:p>
        </p:txBody>
      </p:sp>
      <p:graphicFrame>
        <p:nvGraphicFramePr>
          <p:cNvPr id="28679" name="Object 7"/>
          <p:cNvGraphicFramePr>
            <a:graphicFrameLocks noChangeAspect="1"/>
          </p:cNvGraphicFramePr>
          <p:nvPr/>
        </p:nvGraphicFramePr>
        <p:xfrm>
          <a:off x="2268538" y="1763713"/>
          <a:ext cx="1463675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25" name="Equation" r:id="rId5" imgW="863225" imgH="342751" progId="">
                  <p:embed/>
                </p:oleObj>
              </mc:Choice>
              <mc:Fallback>
                <p:oleObj name="Equation" r:id="rId5" imgW="863225" imgH="34275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1763713"/>
                        <a:ext cx="1463675" cy="631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5148263" y="1690688"/>
            <a:ext cx="25939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400" i="1">
                <a:solidFill>
                  <a:srgbClr val="9A044B"/>
                </a:solidFill>
                <a:latin typeface="Arial" charset="0"/>
              </a:rPr>
              <a:t>C = </a:t>
            </a:r>
            <a:r>
              <a:rPr lang="en-GB" sz="1400">
                <a:solidFill>
                  <a:srgbClr val="9A044B"/>
                </a:solidFill>
                <a:latin typeface="Arial" charset="0"/>
              </a:rPr>
              <a:t>Sensor/Source covariance</a:t>
            </a:r>
          </a:p>
          <a:p>
            <a:pPr eaLnBrk="1" hangingPunct="1"/>
            <a:r>
              <a:rPr lang="en-GB" sz="1400" i="1">
                <a:solidFill>
                  <a:srgbClr val="9A044B"/>
                </a:solidFill>
                <a:latin typeface="Arial" charset="0"/>
              </a:rPr>
              <a:t>Q </a:t>
            </a:r>
            <a:r>
              <a:rPr lang="en-GB" sz="1400">
                <a:solidFill>
                  <a:srgbClr val="9A044B"/>
                </a:solidFill>
                <a:latin typeface="Arial" charset="0"/>
              </a:rPr>
              <a:t>= Covariance components</a:t>
            </a:r>
          </a:p>
          <a:p>
            <a:pPr eaLnBrk="1" hangingPunct="1"/>
            <a:r>
              <a:rPr lang="el-GR" sz="1400" i="1">
                <a:solidFill>
                  <a:srgbClr val="9A044B"/>
                </a:solidFill>
                <a:latin typeface="Arial" charset="0"/>
              </a:rPr>
              <a:t>λ</a:t>
            </a:r>
            <a:r>
              <a:rPr lang="en-GB" sz="1400" i="1">
                <a:solidFill>
                  <a:srgbClr val="9A044B"/>
                </a:solidFill>
                <a:latin typeface="Arial" charset="0"/>
              </a:rPr>
              <a:t>  </a:t>
            </a:r>
            <a:r>
              <a:rPr lang="en-GB" sz="1400">
                <a:solidFill>
                  <a:srgbClr val="9A044B"/>
                </a:solidFill>
                <a:latin typeface="Arial" charset="0"/>
              </a:rPr>
              <a:t>= </a:t>
            </a:r>
            <a:r>
              <a:rPr lang="en-GB" sz="1400">
                <a:latin typeface="Arial" charset="0"/>
              </a:rPr>
              <a:t>Hyper-parameters</a:t>
            </a:r>
          </a:p>
          <a:p>
            <a:pPr eaLnBrk="1" hangingPunct="1"/>
            <a:endParaRPr lang="en-GB" sz="1400">
              <a:latin typeface="Arial" charset="0"/>
            </a:endParaRPr>
          </a:p>
        </p:txBody>
      </p:sp>
      <p:graphicFrame>
        <p:nvGraphicFramePr>
          <p:cNvPr id="2868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0509983"/>
              </p:ext>
            </p:extLst>
          </p:nvPr>
        </p:nvGraphicFramePr>
        <p:xfrm>
          <a:off x="7412038" y="4640263"/>
          <a:ext cx="47307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26" name="Equation" r:id="rId7" imgW="279360" imgH="241200" progId="">
                  <p:embed/>
                </p:oleObj>
              </mc:Choice>
              <mc:Fallback>
                <p:oleObj name="Equation" r:id="rId7" imgW="279360" imgH="241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2038" y="4640263"/>
                        <a:ext cx="473075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2" name="Text Box 11"/>
          <p:cNvSpPr txBox="1">
            <a:spLocks noChangeArrowheads="1"/>
          </p:cNvSpPr>
          <p:nvPr/>
        </p:nvSpPr>
        <p:spPr bwMode="auto">
          <a:xfrm>
            <a:off x="684213" y="3573463"/>
            <a:ext cx="2663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i="1">
                <a:solidFill>
                  <a:srgbClr val="9A044B"/>
                </a:solidFill>
                <a:latin typeface="Arial" charset="0"/>
              </a:rPr>
              <a:t>“IID” (white noise):</a:t>
            </a:r>
          </a:p>
        </p:txBody>
      </p:sp>
      <p:grpSp>
        <p:nvGrpSpPr>
          <p:cNvPr id="28683" name="Group 12"/>
          <p:cNvGrpSpPr>
            <a:grpSpLocks/>
          </p:cNvGrpSpPr>
          <p:nvPr/>
        </p:nvGrpSpPr>
        <p:grpSpPr bwMode="auto">
          <a:xfrm>
            <a:off x="6435725" y="3375025"/>
            <a:ext cx="1089025" cy="990600"/>
            <a:chOff x="4136" y="2105"/>
            <a:chExt cx="686" cy="624"/>
          </a:xfrm>
        </p:grpSpPr>
        <p:pic>
          <p:nvPicPr>
            <p:cNvPr id="28700" name="Picture 13" descr="MeanCn1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0" y="2132"/>
              <a:ext cx="596" cy="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701" name="ZoneTexte 29"/>
            <p:cNvSpPr txBox="1">
              <a:spLocks noChangeArrowheads="1"/>
            </p:cNvSpPr>
            <p:nvPr/>
          </p:nvSpPr>
          <p:spPr bwMode="auto">
            <a:xfrm>
              <a:off x="4280" y="2592"/>
              <a:ext cx="542" cy="1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18000" rIns="36000" bIns="18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fr-FR" sz="1200">
                  <a:latin typeface="Arial" charset="0"/>
                </a:rPr>
                <a:t># sensors   </a:t>
              </a:r>
            </a:p>
          </p:txBody>
        </p:sp>
        <p:sp>
          <p:nvSpPr>
            <p:cNvPr id="28702" name="ZoneTexte 30"/>
            <p:cNvSpPr txBox="1">
              <a:spLocks noChangeArrowheads="1"/>
            </p:cNvSpPr>
            <p:nvPr/>
          </p:nvSpPr>
          <p:spPr bwMode="auto">
            <a:xfrm rot="-5400000">
              <a:off x="3947" y="2294"/>
              <a:ext cx="515" cy="1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18000" rIns="36000" bIns="18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fr-FR" sz="1200">
                  <a:latin typeface="Arial" charset="0"/>
                </a:rPr>
                <a:t># sensors  </a:t>
              </a:r>
            </a:p>
          </p:txBody>
        </p:sp>
      </p:grpSp>
      <p:sp>
        <p:nvSpPr>
          <p:cNvPr id="28684" name="Text Box 16"/>
          <p:cNvSpPr txBox="1">
            <a:spLocks noChangeArrowheads="1"/>
          </p:cNvSpPr>
          <p:nvPr/>
        </p:nvSpPr>
        <p:spPr bwMode="auto">
          <a:xfrm>
            <a:off x="4645025" y="3573463"/>
            <a:ext cx="2663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i="1">
                <a:solidFill>
                  <a:srgbClr val="9A044B"/>
                </a:solidFill>
                <a:latin typeface="Arial" charset="0"/>
              </a:rPr>
              <a:t>Empty-room:</a:t>
            </a:r>
          </a:p>
        </p:txBody>
      </p:sp>
      <p:grpSp>
        <p:nvGrpSpPr>
          <p:cNvPr id="28685" name="Group 17"/>
          <p:cNvGrpSpPr>
            <a:grpSpLocks/>
          </p:cNvGrpSpPr>
          <p:nvPr/>
        </p:nvGrpSpPr>
        <p:grpSpPr bwMode="auto">
          <a:xfrm>
            <a:off x="2713038" y="3371850"/>
            <a:ext cx="973137" cy="993775"/>
            <a:chOff x="1709" y="2115"/>
            <a:chExt cx="613" cy="626"/>
          </a:xfrm>
        </p:grpSpPr>
        <p:sp>
          <p:nvSpPr>
            <p:cNvPr id="28697" name="ZoneTexte 29"/>
            <p:cNvSpPr txBox="1">
              <a:spLocks noChangeArrowheads="1"/>
            </p:cNvSpPr>
            <p:nvPr/>
          </p:nvSpPr>
          <p:spPr bwMode="auto">
            <a:xfrm>
              <a:off x="1791" y="2568"/>
              <a:ext cx="53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fr-FR" sz="1200">
                  <a:latin typeface="Arial" charset="0"/>
                </a:rPr>
                <a:t># sensors</a:t>
              </a:r>
            </a:p>
          </p:txBody>
        </p:sp>
        <p:sp>
          <p:nvSpPr>
            <p:cNvPr id="28698" name="ZoneTexte 30"/>
            <p:cNvSpPr txBox="1">
              <a:spLocks noChangeArrowheads="1"/>
            </p:cNvSpPr>
            <p:nvPr/>
          </p:nvSpPr>
          <p:spPr bwMode="auto">
            <a:xfrm rot="-5400000">
              <a:off x="1530" y="2294"/>
              <a:ext cx="53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fr-FR" sz="1200">
                  <a:latin typeface="Arial" charset="0"/>
                </a:rPr>
                <a:t># sensors</a:t>
              </a:r>
            </a:p>
          </p:txBody>
        </p:sp>
        <p:pic>
          <p:nvPicPr>
            <p:cNvPr id="28699" name="Picture 20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7" y="2168"/>
              <a:ext cx="453" cy="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686" name="Text Box 21"/>
          <p:cNvSpPr txBox="1">
            <a:spLocks noChangeArrowheads="1"/>
          </p:cNvSpPr>
          <p:nvPr/>
        </p:nvSpPr>
        <p:spPr bwMode="auto">
          <a:xfrm>
            <a:off x="684213" y="5446713"/>
            <a:ext cx="2663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i="1">
                <a:solidFill>
                  <a:srgbClr val="9A044B"/>
                </a:solidFill>
                <a:latin typeface="Arial" charset="0"/>
              </a:rPr>
              <a:t>“IID” (min norm):</a:t>
            </a:r>
          </a:p>
        </p:txBody>
      </p:sp>
      <p:grpSp>
        <p:nvGrpSpPr>
          <p:cNvPr id="28687" name="Group 22"/>
          <p:cNvGrpSpPr>
            <a:grpSpLocks/>
          </p:cNvGrpSpPr>
          <p:nvPr/>
        </p:nvGrpSpPr>
        <p:grpSpPr bwMode="auto">
          <a:xfrm>
            <a:off x="2700338" y="5222874"/>
            <a:ext cx="1340034" cy="1294883"/>
            <a:chOff x="1701" y="3290"/>
            <a:chExt cx="628" cy="633"/>
          </a:xfrm>
        </p:grpSpPr>
        <p:sp>
          <p:nvSpPr>
            <p:cNvPr id="28694" name="ZoneTexte 29"/>
            <p:cNvSpPr txBox="1">
              <a:spLocks noChangeArrowheads="1"/>
            </p:cNvSpPr>
            <p:nvPr/>
          </p:nvSpPr>
          <p:spPr bwMode="auto">
            <a:xfrm>
              <a:off x="1798" y="3750"/>
              <a:ext cx="53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fr-FR" sz="1200">
                  <a:latin typeface="Arial" charset="0"/>
                </a:rPr>
                <a:t># sources</a:t>
              </a:r>
            </a:p>
          </p:txBody>
        </p:sp>
        <p:sp>
          <p:nvSpPr>
            <p:cNvPr id="28695" name="ZoneTexte 30"/>
            <p:cNvSpPr txBox="1">
              <a:spLocks noChangeArrowheads="1"/>
            </p:cNvSpPr>
            <p:nvPr/>
          </p:nvSpPr>
          <p:spPr bwMode="auto">
            <a:xfrm rot="-5400000">
              <a:off x="1522" y="3469"/>
              <a:ext cx="53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fr-FR" sz="1200">
                  <a:latin typeface="Arial" charset="0"/>
                </a:rPr>
                <a:t># sources</a:t>
              </a:r>
            </a:p>
          </p:txBody>
        </p:sp>
        <p:pic>
          <p:nvPicPr>
            <p:cNvPr id="28696" name="Picture 25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1" y="3335"/>
              <a:ext cx="453" cy="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688" name="Text Box 26"/>
          <p:cNvSpPr txBox="1">
            <a:spLocks noChangeArrowheads="1"/>
          </p:cNvSpPr>
          <p:nvPr/>
        </p:nvSpPr>
        <p:spPr bwMode="auto">
          <a:xfrm>
            <a:off x="4438650" y="5445125"/>
            <a:ext cx="202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i="1" dirty="0">
                <a:solidFill>
                  <a:srgbClr val="9A044B"/>
                </a:solidFill>
                <a:latin typeface="Arial" charset="0"/>
              </a:rPr>
              <a:t>fMRI Priors:</a:t>
            </a:r>
          </a:p>
        </p:txBody>
      </p:sp>
      <p:sp>
        <p:nvSpPr>
          <p:cNvPr id="53266" name="Rectangle 32"/>
          <p:cNvSpPr>
            <a:spLocks noChangeArrowheads="1"/>
          </p:cNvSpPr>
          <p:nvPr/>
        </p:nvSpPr>
        <p:spPr bwMode="auto">
          <a:xfrm>
            <a:off x="0" y="1196975"/>
            <a:ext cx="9144000" cy="3311525"/>
          </a:xfrm>
          <a:prstGeom prst="rect">
            <a:avLst/>
          </a:prstGeom>
          <a:solidFill>
            <a:schemeClr val="bg1">
              <a:lumMod val="65000"/>
              <a:alpha val="50000"/>
            </a:schemeClr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5837582" y="4998299"/>
            <a:ext cx="3146929" cy="1399007"/>
            <a:chOff x="5837582" y="4998299"/>
            <a:chExt cx="3146929" cy="1399007"/>
          </a:xfrm>
        </p:grpSpPr>
        <p:pic>
          <p:nvPicPr>
            <p:cNvPr id="28674" name="Picture 33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9697" y="4998299"/>
              <a:ext cx="2874814" cy="1399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90" name="ZoneTexte 29"/>
            <p:cNvSpPr txBox="1">
              <a:spLocks noChangeArrowheads="1"/>
            </p:cNvSpPr>
            <p:nvPr/>
          </p:nvSpPr>
          <p:spPr bwMode="auto">
            <a:xfrm>
              <a:off x="5991569" y="5888038"/>
              <a:ext cx="842963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fr-FR" sz="1200" dirty="0">
                  <a:latin typeface="Arial" charset="0"/>
                </a:rPr>
                <a:t># sources</a:t>
              </a:r>
            </a:p>
          </p:txBody>
        </p:sp>
        <p:sp>
          <p:nvSpPr>
            <p:cNvPr id="28691" name="ZoneTexte 30"/>
            <p:cNvSpPr txBox="1">
              <a:spLocks noChangeArrowheads="1"/>
            </p:cNvSpPr>
            <p:nvPr/>
          </p:nvSpPr>
          <p:spPr bwMode="auto">
            <a:xfrm rot="16200000">
              <a:off x="5553420" y="5441950"/>
              <a:ext cx="842962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fr-FR" sz="1200" dirty="0">
                  <a:latin typeface="Arial" charset="0"/>
                </a:rPr>
                <a:t># sources</a:t>
              </a:r>
            </a:p>
          </p:txBody>
        </p:sp>
      </p:grpSp>
      <p:sp>
        <p:nvSpPr>
          <p:cNvPr id="28692" name="Text Box 36"/>
          <p:cNvSpPr txBox="1">
            <a:spLocks noChangeArrowheads="1"/>
          </p:cNvSpPr>
          <p:nvPr/>
        </p:nvSpPr>
        <p:spPr bwMode="auto">
          <a:xfrm>
            <a:off x="250825" y="4684713"/>
            <a:ext cx="8893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000" dirty="0">
                <a:solidFill>
                  <a:srgbClr val="C00000"/>
                </a:solidFill>
                <a:latin typeface="Arial" charset="0"/>
              </a:rPr>
              <a:t>2. Each </a:t>
            </a:r>
            <a:r>
              <a:rPr lang="en-GB" sz="2000" dirty="0" err="1">
                <a:solidFill>
                  <a:srgbClr val="C00000"/>
                </a:solidFill>
                <a:latin typeface="Arial" charset="0"/>
              </a:rPr>
              <a:t>suprathreshold</a:t>
            </a:r>
            <a:r>
              <a:rPr lang="en-GB" sz="2000" dirty="0">
                <a:solidFill>
                  <a:srgbClr val="C00000"/>
                </a:solidFill>
                <a:latin typeface="Arial" charset="0"/>
              </a:rPr>
              <a:t> fMRI cluster becomes a separate prior</a:t>
            </a:r>
          </a:p>
        </p:txBody>
      </p:sp>
      <p:sp>
        <p:nvSpPr>
          <p:cNvPr id="36" name="Rectangle 2"/>
          <p:cNvSpPr txBox="1">
            <a:spLocks noChangeArrowheads="1"/>
          </p:cNvSpPr>
          <p:nvPr/>
        </p:nvSpPr>
        <p:spPr bwMode="auto">
          <a:xfrm>
            <a:off x="-1" y="152400"/>
            <a:ext cx="6341424" cy="576263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680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sz="2800" dirty="0" smtClean="0">
                <a:solidFill>
                  <a:srgbClr val="91695F"/>
                </a:solidFill>
                <a:latin typeface="Arial" charset="0"/>
              </a:rPr>
              <a:t>Asymmetric Integration of </a:t>
            </a:r>
            <a:r>
              <a:rPr lang="en-GB" sz="2800" dirty="0" err="1" smtClean="0">
                <a:solidFill>
                  <a:srgbClr val="91695F"/>
                </a:solidFill>
                <a:latin typeface="Arial" charset="0"/>
              </a:rPr>
              <a:t>MEG+fMRI</a:t>
            </a:r>
            <a:endParaRPr lang="en-GB" sz="2800" dirty="0" smtClean="0">
              <a:solidFill>
                <a:srgbClr val="91695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41724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Text Box 28"/>
          <p:cNvSpPr txBox="1">
            <a:spLocks noChangeArrowheads="1"/>
          </p:cNvSpPr>
          <p:nvPr/>
        </p:nvSpPr>
        <p:spPr bwMode="auto">
          <a:xfrm>
            <a:off x="61913" y="1322388"/>
            <a:ext cx="89614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000" dirty="0" smtClean="0">
                <a:solidFill>
                  <a:srgbClr val="9A044B"/>
                </a:solidFill>
                <a:latin typeface="Arial" charset="0"/>
              </a:rPr>
              <a:t>General solution again:</a:t>
            </a:r>
            <a:endParaRPr lang="en-GB" sz="2000" dirty="0">
              <a:solidFill>
                <a:srgbClr val="9A044B"/>
              </a:solidFill>
              <a:latin typeface="Arial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6345277"/>
              </p:ext>
            </p:extLst>
          </p:nvPr>
        </p:nvGraphicFramePr>
        <p:xfrm>
          <a:off x="6205853" y="2309961"/>
          <a:ext cx="177482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66" name="Equation" r:id="rId4" imgW="850900" imgH="228600" progId="">
                  <p:embed/>
                </p:oleObj>
              </mc:Choice>
              <mc:Fallback>
                <p:oleObj name="Equation" r:id="rId4" imgW="850900" imgH="228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5853" y="2309961"/>
                        <a:ext cx="1774825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4725300"/>
              </p:ext>
            </p:extLst>
          </p:nvPr>
        </p:nvGraphicFramePr>
        <p:xfrm>
          <a:off x="6189978" y="1864324"/>
          <a:ext cx="1803400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67" name="Equation" r:id="rId6" imgW="863225" imgH="228501" progId="">
                  <p:embed/>
                </p:oleObj>
              </mc:Choice>
              <mc:Fallback>
                <p:oleObj name="Equation" r:id="rId6" imgW="863225" imgH="22850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9978" y="1864324"/>
                        <a:ext cx="1803400" cy="477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4633823"/>
              </p:ext>
            </p:extLst>
          </p:nvPr>
        </p:nvGraphicFramePr>
        <p:xfrm>
          <a:off x="994829" y="3610099"/>
          <a:ext cx="4909914" cy="5937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68" name="Equation" r:id="rId8" imgW="2145960" imgH="253800" progId="">
                  <p:embed/>
                </p:oleObj>
              </mc:Choice>
              <mc:Fallback>
                <p:oleObj name="Equation" r:id="rId8" imgW="2145960" imgH="253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4829" y="3610099"/>
                        <a:ext cx="4909914" cy="5937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28"/>
          <p:cNvSpPr txBox="1">
            <a:spLocks noChangeArrowheads="1"/>
          </p:cNvSpPr>
          <p:nvPr/>
        </p:nvSpPr>
        <p:spPr bwMode="auto">
          <a:xfrm>
            <a:off x="112774" y="4644849"/>
            <a:ext cx="9031226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000" dirty="0" smtClean="0">
                <a:solidFill>
                  <a:srgbClr val="9A044B"/>
                </a:solidFill>
                <a:latin typeface="Arial" charset="0"/>
              </a:rPr>
              <a:t>When       does not help maximise model evidence,               ,</a:t>
            </a:r>
          </a:p>
          <a:p>
            <a:pPr eaLnBrk="1" hangingPunct="1"/>
            <a:r>
              <a:rPr lang="en-GB" sz="2000" dirty="0" err="1" smtClean="0">
                <a:solidFill>
                  <a:srgbClr val="9A044B"/>
                </a:solidFill>
                <a:latin typeface="Arial" charset="0"/>
              </a:rPr>
              <a:t>i.e</a:t>
            </a:r>
            <a:r>
              <a:rPr lang="en-GB" sz="2000" dirty="0" smtClean="0">
                <a:solidFill>
                  <a:srgbClr val="9A044B"/>
                </a:solidFill>
                <a:latin typeface="Arial" charset="0"/>
              </a:rPr>
              <a:t>, constraints ignored…</a:t>
            </a:r>
          </a:p>
          <a:p>
            <a:pPr eaLnBrk="1" hangingPunct="1"/>
            <a:endParaRPr lang="en-GB" sz="2000" dirty="0">
              <a:solidFill>
                <a:srgbClr val="9A044B"/>
              </a:solidFill>
              <a:latin typeface="Arial" charset="0"/>
            </a:endParaRPr>
          </a:p>
          <a:p>
            <a:pPr eaLnBrk="1" hangingPunct="1"/>
            <a:r>
              <a:rPr lang="en-GB" sz="2000" dirty="0" smtClean="0">
                <a:solidFill>
                  <a:srgbClr val="9A044B"/>
                </a:solidFill>
                <a:latin typeface="Arial" charset="0"/>
              </a:rPr>
              <a:t>…catering for situations where fMRI signal does not reflect same activity as in M/EEG signal (</a:t>
            </a:r>
            <a:r>
              <a:rPr lang="en-GB" sz="2000" dirty="0" err="1" smtClean="0">
                <a:solidFill>
                  <a:srgbClr val="9A044B"/>
                </a:solidFill>
                <a:latin typeface="Arial" charset="0"/>
              </a:rPr>
              <a:t>e.g</a:t>
            </a:r>
            <a:r>
              <a:rPr lang="en-GB" sz="2000" dirty="0" smtClean="0">
                <a:solidFill>
                  <a:srgbClr val="9A044B"/>
                </a:solidFill>
                <a:latin typeface="Arial" charset="0"/>
              </a:rPr>
              <a:t>, occurring later than time-window than M/EEG data)</a:t>
            </a:r>
            <a:endParaRPr lang="en-GB" sz="2000" dirty="0">
              <a:solidFill>
                <a:srgbClr val="9A044B"/>
              </a:solidFill>
              <a:latin typeface="Arial" charset="0"/>
            </a:endParaRPr>
          </a:p>
        </p:txBody>
      </p:sp>
      <p:sp>
        <p:nvSpPr>
          <p:cNvPr id="35" name="Text Box 28"/>
          <p:cNvSpPr txBox="1">
            <a:spLocks noChangeArrowheads="1"/>
          </p:cNvSpPr>
          <p:nvPr/>
        </p:nvSpPr>
        <p:spPr bwMode="auto">
          <a:xfrm>
            <a:off x="-91547" y="2995244"/>
            <a:ext cx="89614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000" dirty="0">
                <a:solidFill>
                  <a:srgbClr val="9A044B"/>
                </a:solidFill>
                <a:latin typeface="Arial" charset="0"/>
              </a:rPr>
              <a:t> </a:t>
            </a:r>
            <a:r>
              <a:rPr lang="en-GB" sz="2000" dirty="0" smtClean="0">
                <a:solidFill>
                  <a:srgbClr val="9A044B"/>
                </a:solidFill>
                <a:latin typeface="Arial" charset="0"/>
              </a:rPr>
              <a:t> Now source covariance expressed as number of fMRI clusters:</a:t>
            </a:r>
            <a:endParaRPr lang="en-GB" sz="2000" dirty="0">
              <a:solidFill>
                <a:srgbClr val="9A044B"/>
              </a:solidFill>
              <a:latin typeface="Arial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0687647"/>
              </p:ext>
            </p:extLst>
          </p:nvPr>
        </p:nvGraphicFramePr>
        <p:xfrm>
          <a:off x="1349818" y="2103179"/>
          <a:ext cx="4243542" cy="509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69" name="Equation" r:id="rId10" imgW="1905000" imgH="228600" progId="">
                  <p:embed/>
                </p:oleObj>
              </mc:Choice>
              <mc:Fallback>
                <p:oleObj name="Equation" r:id="rId10" imgW="1905000" imgH="228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9818" y="2103179"/>
                        <a:ext cx="4243542" cy="5093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-1" y="152400"/>
            <a:ext cx="6341424" cy="576263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680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sz="2800" dirty="0" smtClean="0">
                <a:solidFill>
                  <a:srgbClr val="91695F"/>
                </a:solidFill>
                <a:latin typeface="Arial" charset="0"/>
              </a:rPr>
              <a:t>Asymmetric Integration of </a:t>
            </a:r>
            <a:r>
              <a:rPr lang="en-GB" sz="2800" dirty="0" err="1" smtClean="0">
                <a:solidFill>
                  <a:srgbClr val="91695F"/>
                </a:solidFill>
                <a:latin typeface="Arial" charset="0"/>
              </a:rPr>
              <a:t>MEG+fMRI</a:t>
            </a:r>
            <a:endParaRPr lang="en-GB" sz="2800" dirty="0" smtClean="0">
              <a:solidFill>
                <a:srgbClr val="91695F"/>
              </a:solidFill>
              <a:latin typeface="Arial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1410479"/>
              </p:ext>
            </p:extLst>
          </p:nvPr>
        </p:nvGraphicFramePr>
        <p:xfrm>
          <a:off x="5967074" y="4619496"/>
          <a:ext cx="1091588" cy="480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70" name="Equation" r:id="rId12" imgW="558720" imgH="241200" progId="">
                  <p:embed/>
                </p:oleObj>
              </mc:Choice>
              <mc:Fallback>
                <p:oleObj name="Equation" r:id="rId12" imgW="558720" imgH="241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7074" y="4619496"/>
                        <a:ext cx="1091588" cy="48078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5884656"/>
              </p:ext>
            </p:extLst>
          </p:nvPr>
        </p:nvGraphicFramePr>
        <p:xfrm>
          <a:off x="878774" y="4596056"/>
          <a:ext cx="538246" cy="474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71" name="Equation" r:id="rId14" imgW="279360" imgH="241200" progId="">
                  <p:embed/>
                </p:oleObj>
              </mc:Choice>
              <mc:Fallback>
                <p:oleObj name="Equation" r:id="rId14" imgW="279360" imgH="241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8774" y="4596056"/>
                        <a:ext cx="538246" cy="474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203907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 bldLvl="5"/>
      <p:bldP spid="3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9" name="Text Box 63"/>
          <p:cNvSpPr txBox="1">
            <a:spLocks noChangeArrowheads="1"/>
          </p:cNvSpPr>
          <p:nvPr/>
        </p:nvSpPr>
        <p:spPr bwMode="auto">
          <a:xfrm>
            <a:off x="5049673" y="6446838"/>
            <a:ext cx="42595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GB" i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Henson et al (2010) Hum Brain Map</a:t>
            </a:r>
          </a:p>
        </p:txBody>
      </p:sp>
      <p:graphicFrame>
        <p:nvGraphicFramePr>
          <p:cNvPr id="22532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034767"/>
              </p:ext>
            </p:extLst>
          </p:nvPr>
        </p:nvGraphicFramePr>
        <p:xfrm>
          <a:off x="2336134" y="3177913"/>
          <a:ext cx="506413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37" name="Equation" r:id="rId3" imgW="266400" imgH="203040" progId="">
                  <p:embed/>
                </p:oleObj>
              </mc:Choice>
              <mc:Fallback>
                <p:oleObj name="Equation" r:id="rId3" imgW="266400" imgH="2030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6134" y="3177913"/>
                        <a:ext cx="506413" cy="385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3" name="Oval 25"/>
          <p:cNvSpPr>
            <a:spLocks noChangeArrowheads="1"/>
          </p:cNvSpPr>
          <p:nvPr/>
        </p:nvSpPr>
        <p:spPr bwMode="auto">
          <a:xfrm>
            <a:off x="2234188" y="3083549"/>
            <a:ext cx="672701" cy="606426"/>
          </a:xfrm>
          <a:prstGeom prst="ellipse">
            <a:avLst/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22534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8353336"/>
              </p:ext>
            </p:extLst>
          </p:nvPr>
        </p:nvGraphicFramePr>
        <p:xfrm>
          <a:off x="6642038" y="3152713"/>
          <a:ext cx="508000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38" name="Equation" r:id="rId5" imgW="266400" imgH="241200" progId="">
                  <p:embed/>
                </p:oleObj>
              </mc:Choice>
              <mc:Fallback>
                <p:oleObj name="Equation" r:id="rId5" imgW="266400" imgH="241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2038" y="3152713"/>
                        <a:ext cx="508000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66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5" name="Oval 28"/>
          <p:cNvSpPr>
            <a:spLocks noChangeArrowheads="1"/>
          </p:cNvSpPr>
          <p:nvPr/>
        </p:nvSpPr>
        <p:spPr bwMode="auto">
          <a:xfrm>
            <a:off x="6547674" y="3039100"/>
            <a:ext cx="646447" cy="644525"/>
          </a:xfrm>
          <a:prstGeom prst="ellips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cxnSp>
        <p:nvCxnSpPr>
          <p:cNvPr id="22542" name="AutoShape 219"/>
          <p:cNvCxnSpPr>
            <a:cxnSpLocks noChangeShapeType="1"/>
            <a:stCxn id="49" idx="2"/>
            <a:endCxn id="22533" idx="0"/>
          </p:cNvCxnSpPr>
          <p:nvPr/>
        </p:nvCxnSpPr>
        <p:spPr bwMode="auto">
          <a:xfrm rot="16200000" flipH="1">
            <a:off x="1594206" y="2107215"/>
            <a:ext cx="619975" cy="1332691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4" name="AutoShape 226"/>
          <p:cNvCxnSpPr>
            <a:cxnSpLocks noChangeShapeType="1"/>
            <a:stCxn id="22587" idx="2"/>
            <a:endCxn id="22535" idx="0"/>
          </p:cNvCxnSpPr>
          <p:nvPr/>
        </p:nvCxnSpPr>
        <p:spPr bwMode="auto">
          <a:xfrm rot="16200000" flipH="1">
            <a:off x="6325841" y="2494042"/>
            <a:ext cx="689299" cy="40081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45" name="Oval 14"/>
          <p:cNvSpPr>
            <a:spLocks noChangeArrowheads="1"/>
          </p:cNvSpPr>
          <p:nvPr/>
        </p:nvSpPr>
        <p:spPr bwMode="auto">
          <a:xfrm>
            <a:off x="3006413" y="4272588"/>
            <a:ext cx="503237" cy="503237"/>
          </a:xfrm>
          <a:prstGeom prst="ellipse">
            <a:avLst/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22546" name="Object 2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7350485"/>
              </p:ext>
            </p:extLst>
          </p:nvPr>
        </p:nvGraphicFramePr>
        <p:xfrm>
          <a:off x="5786738" y="4405938"/>
          <a:ext cx="215900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39" name="Equation" r:id="rId7" imgW="114120" imgH="139680" progId="">
                  <p:embed/>
                </p:oleObj>
              </mc:Choice>
              <mc:Fallback>
                <p:oleObj name="Equation" r:id="rId7" imgW="114120" imgH="1396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6738" y="4405938"/>
                        <a:ext cx="215900" cy="263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7" name="Object 2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0238010"/>
              </p:ext>
            </p:extLst>
          </p:nvPr>
        </p:nvGraphicFramePr>
        <p:xfrm>
          <a:off x="3173100" y="4402763"/>
          <a:ext cx="193675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40" name="Equation" r:id="rId9" imgW="101520" imgH="139680" progId="">
                  <p:embed/>
                </p:oleObj>
              </mc:Choice>
              <mc:Fallback>
                <p:oleObj name="Equation" r:id="rId9" imgW="101520" imgH="1396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3100" y="4402763"/>
                        <a:ext cx="193675" cy="263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8" name="Rectangle 19"/>
          <p:cNvSpPr>
            <a:spLocks noChangeArrowheads="1"/>
          </p:cNvSpPr>
          <p:nvPr/>
        </p:nvSpPr>
        <p:spPr bwMode="auto">
          <a:xfrm rot="2843156">
            <a:off x="4054127" y="5507229"/>
            <a:ext cx="668253" cy="637201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cxnSp>
        <p:nvCxnSpPr>
          <p:cNvPr id="22549" name="AutoShape 20"/>
          <p:cNvCxnSpPr>
            <a:cxnSpLocks noChangeShapeType="1"/>
            <a:stCxn id="22545" idx="5"/>
            <a:endCxn id="22548" idx="1"/>
          </p:cNvCxnSpPr>
          <p:nvPr/>
        </p:nvCxnSpPr>
        <p:spPr bwMode="auto">
          <a:xfrm>
            <a:off x="3435953" y="4702128"/>
            <a:ext cx="726078" cy="87780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50" name="Oval 21"/>
          <p:cNvSpPr>
            <a:spLocks noChangeArrowheads="1"/>
          </p:cNvSpPr>
          <p:nvPr/>
        </p:nvSpPr>
        <p:spPr bwMode="auto">
          <a:xfrm>
            <a:off x="5644627" y="4286876"/>
            <a:ext cx="503237" cy="503237"/>
          </a:xfrm>
          <a:prstGeom prst="ellips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cxnSp>
        <p:nvCxnSpPr>
          <p:cNvPr id="22560" name="AutoShape 20"/>
          <p:cNvCxnSpPr>
            <a:cxnSpLocks noChangeShapeType="1"/>
            <a:stCxn id="22550" idx="3"/>
            <a:endCxn id="22548" idx="0"/>
          </p:cNvCxnSpPr>
          <p:nvPr/>
        </p:nvCxnSpPr>
        <p:spPr bwMode="auto">
          <a:xfrm flipH="1">
            <a:off x="4622722" y="4716416"/>
            <a:ext cx="1095602" cy="89370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64" name="AutoShape 226"/>
          <p:cNvCxnSpPr>
            <a:cxnSpLocks noChangeShapeType="1"/>
            <a:stCxn id="22649" idx="2"/>
            <a:endCxn id="22535" idx="0"/>
          </p:cNvCxnSpPr>
          <p:nvPr/>
        </p:nvCxnSpPr>
        <p:spPr bwMode="auto">
          <a:xfrm rot="5400000">
            <a:off x="6716435" y="2504262"/>
            <a:ext cx="689301" cy="380374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67" name="Rectangle 68"/>
          <p:cNvSpPr>
            <a:spLocks noChangeArrowheads="1"/>
          </p:cNvSpPr>
          <p:nvPr/>
        </p:nvSpPr>
        <p:spPr bwMode="auto">
          <a:xfrm>
            <a:off x="2488888" y="5393363"/>
            <a:ext cx="453627" cy="396875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cxnSp>
        <p:nvCxnSpPr>
          <p:cNvPr id="22568" name="AutoShape 20"/>
          <p:cNvCxnSpPr>
            <a:cxnSpLocks noChangeShapeType="1"/>
            <a:stCxn id="22567" idx="3"/>
          </p:cNvCxnSpPr>
          <p:nvPr/>
        </p:nvCxnSpPr>
        <p:spPr bwMode="auto">
          <a:xfrm flipV="1">
            <a:off x="2942515" y="5130140"/>
            <a:ext cx="833838" cy="461661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71" name="AutoShape 20"/>
          <p:cNvCxnSpPr>
            <a:cxnSpLocks noChangeShapeType="1"/>
            <a:stCxn id="22533" idx="4"/>
            <a:endCxn id="22545" idx="1"/>
          </p:cNvCxnSpPr>
          <p:nvPr/>
        </p:nvCxnSpPr>
        <p:spPr bwMode="auto">
          <a:xfrm>
            <a:off x="2570539" y="3689975"/>
            <a:ext cx="509571" cy="65631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72" name="AutoShape 20"/>
          <p:cNvCxnSpPr>
            <a:cxnSpLocks noChangeShapeType="1"/>
            <a:stCxn id="22535" idx="4"/>
            <a:endCxn id="22550" idx="7"/>
          </p:cNvCxnSpPr>
          <p:nvPr/>
        </p:nvCxnSpPr>
        <p:spPr bwMode="auto">
          <a:xfrm flipH="1">
            <a:off x="6074167" y="3683625"/>
            <a:ext cx="796731" cy="67694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75" name="Rectangle 78"/>
          <p:cNvSpPr>
            <a:spLocks noChangeArrowheads="1"/>
          </p:cNvSpPr>
          <p:nvPr/>
        </p:nvSpPr>
        <p:spPr bwMode="auto">
          <a:xfrm rot="2843156">
            <a:off x="319881" y="6019007"/>
            <a:ext cx="301625" cy="293688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/>
          <a:p>
            <a:endParaRPr lang="en-GB"/>
          </a:p>
        </p:txBody>
      </p:sp>
      <p:sp>
        <p:nvSpPr>
          <p:cNvPr id="22576" name="Oval 80"/>
          <p:cNvSpPr>
            <a:spLocks noChangeArrowheads="1"/>
          </p:cNvSpPr>
          <p:nvPr/>
        </p:nvSpPr>
        <p:spPr bwMode="auto">
          <a:xfrm>
            <a:off x="215900" y="5372100"/>
            <a:ext cx="431800" cy="431800"/>
          </a:xfrm>
          <a:prstGeom prst="ellipse">
            <a:avLst/>
          </a:prstGeom>
          <a:noFill/>
          <a:ln w="25400" algn="ctr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577" name="Rectangle 81"/>
          <p:cNvSpPr>
            <a:spLocks noChangeArrowheads="1"/>
          </p:cNvSpPr>
          <p:nvPr/>
        </p:nvSpPr>
        <p:spPr bwMode="auto">
          <a:xfrm>
            <a:off x="250825" y="4724400"/>
            <a:ext cx="358775" cy="396875"/>
          </a:xfrm>
          <a:prstGeom prst="rect">
            <a:avLst/>
          </a:prstGeom>
          <a:noFill/>
          <a:ln w="25400" algn="ctr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578" name="Text Box 82"/>
          <p:cNvSpPr txBox="1">
            <a:spLocks noChangeArrowheads="1"/>
          </p:cNvSpPr>
          <p:nvPr/>
        </p:nvSpPr>
        <p:spPr bwMode="auto">
          <a:xfrm>
            <a:off x="622300" y="4730750"/>
            <a:ext cx="742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latin typeface="Arial" charset="0"/>
              </a:rPr>
              <a:t>Fixed</a:t>
            </a:r>
          </a:p>
        </p:txBody>
      </p:sp>
      <p:sp>
        <p:nvSpPr>
          <p:cNvPr id="22579" name="Text Box 83"/>
          <p:cNvSpPr txBox="1">
            <a:spLocks noChangeArrowheads="1"/>
          </p:cNvSpPr>
          <p:nvPr/>
        </p:nvSpPr>
        <p:spPr bwMode="auto">
          <a:xfrm>
            <a:off x="622300" y="5378450"/>
            <a:ext cx="1022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latin typeface="Arial" charset="0"/>
              </a:rPr>
              <a:t>Variable</a:t>
            </a:r>
          </a:p>
        </p:txBody>
      </p:sp>
      <p:sp>
        <p:nvSpPr>
          <p:cNvPr id="22580" name="Text Box 84"/>
          <p:cNvSpPr txBox="1">
            <a:spLocks noChangeArrowheads="1"/>
          </p:cNvSpPr>
          <p:nvPr/>
        </p:nvSpPr>
        <p:spPr bwMode="auto">
          <a:xfrm>
            <a:off x="658813" y="5984875"/>
            <a:ext cx="666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latin typeface="Arial" charset="0"/>
              </a:rPr>
              <a:t>Data</a:t>
            </a:r>
          </a:p>
        </p:txBody>
      </p:sp>
      <p:pic>
        <p:nvPicPr>
          <p:cNvPr id="22587" name="Picture 3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279" y="1888306"/>
            <a:ext cx="465607" cy="461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49" name="Picture 121" descr="C:\Users\rh01\Desktop\tmp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399" y="1918168"/>
            <a:ext cx="461745" cy="43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5862692"/>
              </p:ext>
            </p:extLst>
          </p:nvPr>
        </p:nvGraphicFramePr>
        <p:xfrm>
          <a:off x="4254500" y="5654675"/>
          <a:ext cx="242888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41" name="Equation" r:id="rId13" imgW="126720" imgH="177480" progId="">
                  <p:embed/>
                </p:oleObj>
              </mc:Choice>
              <mc:Fallback>
                <p:oleObj name="Equation" r:id="rId13" imgW="126720" imgH="1774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4500" y="5654675"/>
                        <a:ext cx="242888" cy="334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25" name="Object 226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7809886"/>
              </p:ext>
            </p:extLst>
          </p:nvPr>
        </p:nvGraphicFramePr>
        <p:xfrm>
          <a:off x="2620963" y="5476875"/>
          <a:ext cx="228600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42" name="Equation" r:id="rId15" imgW="152280" imgH="164880" progId="">
                  <p:embed/>
                </p:oleObj>
              </mc:Choice>
              <mc:Fallback>
                <p:oleObj name="Equation" r:id="rId15" imgW="152280" imgH="1648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0963" y="5476875"/>
                        <a:ext cx="228600" cy="247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1263926"/>
              </p:ext>
            </p:extLst>
          </p:nvPr>
        </p:nvGraphicFramePr>
        <p:xfrm>
          <a:off x="1142142" y="3155687"/>
          <a:ext cx="46037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43" name="Equation" r:id="rId17" imgW="241200" imgH="241200" progId="">
                  <p:embed/>
                </p:oleObj>
              </mc:Choice>
              <mc:Fallback>
                <p:oleObj name="Equation" r:id="rId17" imgW="241200" imgH="241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2142" y="3155687"/>
                        <a:ext cx="460375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" name="Oval 62"/>
          <p:cNvSpPr>
            <a:spLocks noChangeArrowheads="1"/>
          </p:cNvSpPr>
          <p:nvPr/>
        </p:nvSpPr>
        <p:spPr bwMode="auto">
          <a:xfrm>
            <a:off x="1026442" y="3077199"/>
            <a:ext cx="672702" cy="606425"/>
          </a:xfrm>
          <a:prstGeom prst="ellipse">
            <a:avLst/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cxnSp>
        <p:nvCxnSpPr>
          <p:cNvPr id="125" name="AutoShape 20"/>
          <p:cNvCxnSpPr>
            <a:cxnSpLocks noChangeShapeType="1"/>
            <a:stCxn id="124" idx="6"/>
            <a:endCxn id="22533" idx="2"/>
          </p:cNvCxnSpPr>
          <p:nvPr/>
        </p:nvCxnSpPr>
        <p:spPr bwMode="auto">
          <a:xfrm>
            <a:off x="1699144" y="3380412"/>
            <a:ext cx="535044" cy="6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46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7186220"/>
              </p:ext>
            </p:extLst>
          </p:nvPr>
        </p:nvGraphicFramePr>
        <p:xfrm>
          <a:off x="7856538" y="3124200"/>
          <a:ext cx="458787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44" name="Equation" r:id="rId19" imgW="241200" imgH="241200" progId="">
                  <p:embed/>
                </p:oleObj>
              </mc:Choice>
              <mc:Fallback>
                <p:oleObj name="Equation" r:id="rId19" imgW="241200" imgH="241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6538" y="3124200"/>
                        <a:ext cx="458787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Oval 69"/>
          <p:cNvSpPr>
            <a:spLocks noChangeArrowheads="1"/>
          </p:cNvSpPr>
          <p:nvPr/>
        </p:nvSpPr>
        <p:spPr bwMode="auto">
          <a:xfrm>
            <a:off x="7738503" y="3059675"/>
            <a:ext cx="680010" cy="604838"/>
          </a:xfrm>
          <a:prstGeom prst="ellips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cxnSp>
        <p:nvCxnSpPr>
          <p:cNvPr id="48" name="AutoShape 20"/>
          <p:cNvCxnSpPr>
            <a:cxnSpLocks noChangeShapeType="1"/>
            <a:stCxn id="47" idx="2"/>
            <a:endCxn id="22535" idx="6"/>
          </p:cNvCxnSpPr>
          <p:nvPr/>
        </p:nvCxnSpPr>
        <p:spPr bwMode="auto">
          <a:xfrm flipH="1" flipV="1">
            <a:off x="7194121" y="3361363"/>
            <a:ext cx="544382" cy="73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5473416"/>
              </p:ext>
            </p:extLst>
          </p:nvPr>
        </p:nvGraphicFramePr>
        <p:xfrm>
          <a:off x="923618" y="1060522"/>
          <a:ext cx="5302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45" name="Equation" r:id="rId21" imgW="279360" imgH="241200" progId="Equation.DSMT4">
                  <p:embed/>
                </p:oleObj>
              </mc:Choice>
              <mc:Fallback>
                <p:oleObj name="Equation" r:id="rId21" imgW="2793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3618" y="1060522"/>
                        <a:ext cx="530225" cy="4572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0801009"/>
              </p:ext>
            </p:extLst>
          </p:nvPr>
        </p:nvGraphicFramePr>
        <p:xfrm>
          <a:off x="6190434" y="1363461"/>
          <a:ext cx="5302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46" name="Equation" r:id="rId23" imgW="279360" imgH="241200" progId="">
                  <p:embed/>
                </p:oleObj>
              </mc:Choice>
              <mc:Fallback>
                <p:oleObj name="Equation" r:id="rId23" imgW="279360" imgH="241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0434" y="1363461"/>
                        <a:ext cx="53022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4683982"/>
              </p:ext>
            </p:extLst>
          </p:nvPr>
        </p:nvGraphicFramePr>
        <p:xfrm>
          <a:off x="7007337" y="1363461"/>
          <a:ext cx="5302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47" name="Equation" r:id="rId25" imgW="279360" imgH="241200" progId="">
                  <p:embed/>
                </p:oleObj>
              </mc:Choice>
              <mc:Fallback>
                <p:oleObj name="Equation" r:id="rId25" imgW="279360" imgH="241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7337" y="1363461"/>
                        <a:ext cx="53022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ZoneTexte 30"/>
          <p:cNvSpPr txBox="1">
            <a:spLocks noChangeArrowheads="1"/>
          </p:cNvSpPr>
          <p:nvPr/>
        </p:nvSpPr>
        <p:spPr bwMode="auto">
          <a:xfrm rot="16200000">
            <a:off x="5635213" y="1993467"/>
            <a:ext cx="8429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FR" sz="1200" dirty="0">
                <a:latin typeface="Arial" charset="0"/>
              </a:rPr>
              <a:t># </a:t>
            </a:r>
            <a:r>
              <a:rPr lang="fr-FR" sz="1200" dirty="0" err="1">
                <a:latin typeface="Arial" charset="0"/>
              </a:rPr>
              <a:t>sensors</a:t>
            </a:r>
            <a:endParaRPr lang="fr-FR" sz="1200" dirty="0">
              <a:latin typeface="Arial" charset="0"/>
            </a:endParaRPr>
          </a:p>
        </p:txBody>
      </p:sp>
      <p:pic>
        <p:nvPicPr>
          <p:cNvPr id="49" name="Picture 3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54" y="1532086"/>
            <a:ext cx="939788" cy="93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ZoneTexte 30"/>
          <p:cNvSpPr txBox="1">
            <a:spLocks noChangeArrowheads="1"/>
          </p:cNvSpPr>
          <p:nvPr/>
        </p:nvSpPr>
        <p:spPr bwMode="auto">
          <a:xfrm rot="16200000">
            <a:off x="250268" y="1835928"/>
            <a:ext cx="8499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FR" sz="1200" dirty="0">
                <a:latin typeface="Arial" charset="0"/>
              </a:rPr>
              <a:t># </a:t>
            </a:r>
            <a:r>
              <a:rPr lang="fr-FR" sz="1200" dirty="0" smtClean="0">
                <a:latin typeface="Arial" charset="0"/>
              </a:rPr>
              <a:t>sources</a:t>
            </a:r>
            <a:endParaRPr lang="fr-FR" sz="1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9503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2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7490797"/>
              </p:ext>
            </p:extLst>
          </p:nvPr>
        </p:nvGraphicFramePr>
        <p:xfrm>
          <a:off x="2336134" y="3177913"/>
          <a:ext cx="506413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57" name="Equation" r:id="rId3" imgW="266400" imgH="203040" progId="">
                  <p:embed/>
                </p:oleObj>
              </mc:Choice>
              <mc:Fallback>
                <p:oleObj name="Equation" r:id="rId3" imgW="266400" imgH="2030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6134" y="3177913"/>
                        <a:ext cx="506413" cy="385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3" name="Oval 25"/>
          <p:cNvSpPr>
            <a:spLocks noChangeArrowheads="1"/>
          </p:cNvSpPr>
          <p:nvPr/>
        </p:nvSpPr>
        <p:spPr bwMode="auto">
          <a:xfrm>
            <a:off x="2234188" y="3083549"/>
            <a:ext cx="672701" cy="606426"/>
          </a:xfrm>
          <a:prstGeom prst="ellipse">
            <a:avLst/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22534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8024828"/>
              </p:ext>
            </p:extLst>
          </p:nvPr>
        </p:nvGraphicFramePr>
        <p:xfrm>
          <a:off x="6642038" y="3152713"/>
          <a:ext cx="508000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58" name="Equation" r:id="rId5" imgW="266400" imgH="241200" progId="">
                  <p:embed/>
                </p:oleObj>
              </mc:Choice>
              <mc:Fallback>
                <p:oleObj name="Equation" r:id="rId5" imgW="266400" imgH="241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2038" y="3152713"/>
                        <a:ext cx="508000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66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5" name="Oval 28"/>
          <p:cNvSpPr>
            <a:spLocks noChangeArrowheads="1"/>
          </p:cNvSpPr>
          <p:nvPr/>
        </p:nvSpPr>
        <p:spPr bwMode="auto">
          <a:xfrm>
            <a:off x="6547674" y="3039100"/>
            <a:ext cx="646447" cy="644525"/>
          </a:xfrm>
          <a:prstGeom prst="ellips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cxnSp>
        <p:nvCxnSpPr>
          <p:cNvPr id="22544" name="AutoShape 226"/>
          <p:cNvCxnSpPr>
            <a:cxnSpLocks noChangeShapeType="1"/>
            <a:stCxn id="22587" idx="2"/>
            <a:endCxn id="22535" idx="0"/>
          </p:cNvCxnSpPr>
          <p:nvPr/>
        </p:nvCxnSpPr>
        <p:spPr bwMode="auto">
          <a:xfrm rot="16200000" flipH="1">
            <a:off x="6325841" y="2494042"/>
            <a:ext cx="689299" cy="40081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45" name="Oval 14"/>
          <p:cNvSpPr>
            <a:spLocks noChangeArrowheads="1"/>
          </p:cNvSpPr>
          <p:nvPr/>
        </p:nvSpPr>
        <p:spPr bwMode="auto">
          <a:xfrm>
            <a:off x="3006413" y="4272588"/>
            <a:ext cx="503237" cy="503237"/>
          </a:xfrm>
          <a:prstGeom prst="ellipse">
            <a:avLst/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22546" name="Object 2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5419246"/>
              </p:ext>
            </p:extLst>
          </p:nvPr>
        </p:nvGraphicFramePr>
        <p:xfrm>
          <a:off x="5786738" y="4405938"/>
          <a:ext cx="215900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59" name="Equation" r:id="rId7" imgW="114120" imgH="139680" progId="">
                  <p:embed/>
                </p:oleObj>
              </mc:Choice>
              <mc:Fallback>
                <p:oleObj name="Equation" r:id="rId7" imgW="114120" imgH="1396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6738" y="4405938"/>
                        <a:ext cx="215900" cy="263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7" name="Object 2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3949511"/>
              </p:ext>
            </p:extLst>
          </p:nvPr>
        </p:nvGraphicFramePr>
        <p:xfrm>
          <a:off x="3173100" y="4402763"/>
          <a:ext cx="193675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60" name="Equation" r:id="rId9" imgW="101520" imgH="139680" progId="">
                  <p:embed/>
                </p:oleObj>
              </mc:Choice>
              <mc:Fallback>
                <p:oleObj name="Equation" r:id="rId9" imgW="101520" imgH="1396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3100" y="4402763"/>
                        <a:ext cx="193675" cy="263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8" name="Rectangle 19"/>
          <p:cNvSpPr>
            <a:spLocks noChangeArrowheads="1"/>
          </p:cNvSpPr>
          <p:nvPr/>
        </p:nvSpPr>
        <p:spPr bwMode="auto">
          <a:xfrm rot="2843156">
            <a:off x="4054127" y="5507229"/>
            <a:ext cx="668253" cy="637201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cxnSp>
        <p:nvCxnSpPr>
          <p:cNvPr id="22549" name="AutoShape 20"/>
          <p:cNvCxnSpPr>
            <a:cxnSpLocks noChangeShapeType="1"/>
            <a:stCxn id="22545" idx="5"/>
            <a:endCxn id="22548" idx="1"/>
          </p:cNvCxnSpPr>
          <p:nvPr/>
        </p:nvCxnSpPr>
        <p:spPr bwMode="auto">
          <a:xfrm>
            <a:off x="3435953" y="4702128"/>
            <a:ext cx="726078" cy="87780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50" name="Oval 21"/>
          <p:cNvSpPr>
            <a:spLocks noChangeArrowheads="1"/>
          </p:cNvSpPr>
          <p:nvPr/>
        </p:nvSpPr>
        <p:spPr bwMode="auto">
          <a:xfrm>
            <a:off x="5644627" y="4286876"/>
            <a:ext cx="503237" cy="503237"/>
          </a:xfrm>
          <a:prstGeom prst="ellips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cxnSp>
        <p:nvCxnSpPr>
          <p:cNvPr id="22560" name="AutoShape 20"/>
          <p:cNvCxnSpPr>
            <a:cxnSpLocks noChangeShapeType="1"/>
            <a:stCxn id="22550" idx="3"/>
            <a:endCxn id="22548" idx="0"/>
          </p:cNvCxnSpPr>
          <p:nvPr/>
        </p:nvCxnSpPr>
        <p:spPr bwMode="auto">
          <a:xfrm flipH="1">
            <a:off x="4622722" y="4716416"/>
            <a:ext cx="1095602" cy="89370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64" name="AutoShape 226"/>
          <p:cNvCxnSpPr>
            <a:cxnSpLocks noChangeShapeType="1"/>
            <a:stCxn id="22649" idx="2"/>
            <a:endCxn id="22535" idx="0"/>
          </p:cNvCxnSpPr>
          <p:nvPr/>
        </p:nvCxnSpPr>
        <p:spPr bwMode="auto">
          <a:xfrm rot="5400000">
            <a:off x="6716435" y="2504262"/>
            <a:ext cx="689301" cy="380374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67" name="Rectangle 68"/>
          <p:cNvSpPr>
            <a:spLocks noChangeArrowheads="1"/>
          </p:cNvSpPr>
          <p:nvPr/>
        </p:nvSpPr>
        <p:spPr bwMode="auto">
          <a:xfrm>
            <a:off x="2488888" y="5393363"/>
            <a:ext cx="453627" cy="396875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cxnSp>
        <p:nvCxnSpPr>
          <p:cNvPr id="22568" name="AutoShape 20"/>
          <p:cNvCxnSpPr>
            <a:cxnSpLocks noChangeShapeType="1"/>
            <a:stCxn id="22567" idx="3"/>
          </p:cNvCxnSpPr>
          <p:nvPr/>
        </p:nvCxnSpPr>
        <p:spPr bwMode="auto">
          <a:xfrm flipV="1">
            <a:off x="2942515" y="5130140"/>
            <a:ext cx="833838" cy="461661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71" name="AutoShape 20"/>
          <p:cNvCxnSpPr>
            <a:cxnSpLocks noChangeShapeType="1"/>
            <a:stCxn id="22533" idx="4"/>
            <a:endCxn id="22545" idx="1"/>
          </p:cNvCxnSpPr>
          <p:nvPr/>
        </p:nvCxnSpPr>
        <p:spPr bwMode="auto">
          <a:xfrm>
            <a:off x="2570539" y="3689975"/>
            <a:ext cx="509571" cy="65631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72" name="AutoShape 20"/>
          <p:cNvCxnSpPr>
            <a:cxnSpLocks noChangeShapeType="1"/>
            <a:stCxn id="22535" idx="4"/>
            <a:endCxn id="22550" idx="7"/>
          </p:cNvCxnSpPr>
          <p:nvPr/>
        </p:nvCxnSpPr>
        <p:spPr bwMode="auto">
          <a:xfrm flipH="1">
            <a:off x="6074167" y="3683625"/>
            <a:ext cx="796731" cy="67694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75" name="Rectangle 78"/>
          <p:cNvSpPr>
            <a:spLocks noChangeArrowheads="1"/>
          </p:cNvSpPr>
          <p:nvPr/>
        </p:nvSpPr>
        <p:spPr bwMode="auto">
          <a:xfrm rot="2843156">
            <a:off x="319881" y="6019007"/>
            <a:ext cx="301625" cy="293688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/>
          <a:p>
            <a:endParaRPr lang="en-GB"/>
          </a:p>
        </p:txBody>
      </p:sp>
      <p:sp>
        <p:nvSpPr>
          <p:cNvPr id="22576" name="Oval 80"/>
          <p:cNvSpPr>
            <a:spLocks noChangeArrowheads="1"/>
          </p:cNvSpPr>
          <p:nvPr/>
        </p:nvSpPr>
        <p:spPr bwMode="auto">
          <a:xfrm>
            <a:off x="215900" y="5372100"/>
            <a:ext cx="431800" cy="431800"/>
          </a:xfrm>
          <a:prstGeom prst="ellipse">
            <a:avLst/>
          </a:prstGeom>
          <a:noFill/>
          <a:ln w="25400" algn="ctr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577" name="Rectangle 81"/>
          <p:cNvSpPr>
            <a:spLocks noChangeArrowheads="1"/>
          </p:cNvSpPr>
          <p:nvPr/>
        </p:nvSpPr>
        <p:spPr bwMode="auto">
          <a:xfrm>
            <a:off x="250825" y="4724400"/>
            <a:ext cx="358775" cy="396875"/>
          </a:xfrm>
          <a:prstGeom prst="rect">
            <a:avLst/>
          </a:prstGeom>
          <a:noFill/>
          <a:ln w="25400" algn="ctr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578" name="Text Box 82"/>
          <p:cNvSpPr txBox="1">
            <a:spLocks noChangeArrowheads="1"/>
          </p:cNvSpPr>
          <p:nvPr/>
        </p:nvSpPr>
        <p:spPr bwMode="auto">
          <a:xfrm>
            <a:off x="622300" y="4730750"/>
            <a:ext cx="742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latin typeface="Arial" charset="0"/>
              </a:rPr>
              <a:t>Fixed</a:t>
            </a:r>
          </a:p>
        </p:txBody>
      </p:sp>
      <p:sp>
        <p:nvSpPr>
          <p:cNvPr id="22579" name="Text Box 83"/>
          <p:cNvSpPr txBox="1">
            <a:spLocks noChangeArrowheads="1"/>
          </p:cNvSpPr>
          <p:nvPr/>
        </p:nvSpPr>
        <p:spPr bwMode="auto">
          <a:xfrm>
            <a:off x="622300" y="5378450"/>
            <a:ext cx="1022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latin typeface="Arial" charset="0"/>
              </a:rPr>
              <a:t>Variable</a:t>
            </a:r>
          </a:p>
        </p:txBody>
      </p:sp>
      <p:sp>
        <p:nvSpPr>
          <p:cNvPr id="22580" name="Text Box 84"/>
          <p:cNvSpPr txBox="1">
            <a:spLocks noChangeArrowheads="1"/>
          </p:cNvSpPr>
          <p:nvPr/>
        </p:nvSpPr>
        <p:spPr bwMode="auto">
          <a:xfrm>
            <a:off x="658813" y="5984875"/>
            <a:ext cx="666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latin typeface="Arial" charset="0"/>
              </a:rPr>
              <a:t>Data</a:t>
            </a:r>
          </a:p>
        </p:txBody>
      </p:sp>
      <p:pic>
        <p:nvPicPr>
          <p:cNvPr id="22587" name="Picture 3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279" y="1888306"/>
            <a:ext cx="465607" cy="461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49" name="Picture 121" descr="C:\Users\rh01\Desktop\tmp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399" y="1918168"/>
            <a:ext cx="461745" cy="43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0355113"/>
              </p:ext>
            </p:extLst>
          </p:nvPr>
        </p:nvGraphicFramePr>
        <p:xfrm>
          <a:off x="4254500" y="5654675"/>
          <a:ext cx="242888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61" name="Equation" r:id="rId13" imgW="126720" imgH="177480" progId="">
                  <p:embed/>
                </p:oleObj>
              </mc:Choice>
              <mc:Fallback>
                <p:oleObj name="Equation" r:id="rId13" imgW="126720" imgH="1774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4500" y="5654675"/>
                        <a:ext cx="242888" cy="334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25" name="Object 226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209232"/>
              </p:ext>
            </p:extLst>
          </p:nvPr>
        </p:nvGraphicFramePr>
        <p:xfrm>
          <a:off x="2620963" y="5476875"/>
          <a:ext cx="228600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62" name="Equation" r:id="rId15" imgW="152280" imgH="164880" progId="">
                  <p:embed/>
                </p:oleObj>
              </mc:Choice>
              <mc:Fallback>
                <p:oleObj name="Equation" r:id="rId15" imgW="152280" imgH="1648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0963" y="5476875"/>
                        <a:ext cx="228600" cy="247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857018"/>
              </p:ext>
            </p:extLst>
          </p:nvPr>
        </p:nvGraphicFramePr>
        <p:xfrm>
          <a:off x="1142142" y="3155687"/>
          <a:ext cx="46037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63" name="Equation" r:id="rId17" imgW="241200" imgH="241200" progId="">
                  <p:embed/>
                </p:oleObj>
              </mc:Choice>
              <mc:Fallback>
                <p:oleObj name="Equation" r:id="rId17" imgW="241200" imgH="241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2142" y="3155687"/>
                        <a:ext cx="460375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" name="Oval 62"/>
          <p:cNvSpPr>
            <a:spLocks noChangeArrowheads="1"/>
          </p:cNvSpPr>
          <p:nvPr/>
        </p:nvSpPr>
        <p:spPr bwMode="auto">
          <a:xfrm>
            <a:off x="1026442" y="3077199"/>
            <a:ext cx="672702" cy="606425"/>
          </a:xfrm>
          <a:prstGeom prst="ellipse">
            <a:avLst/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cxnSp>
        <p:nvCxnSpPr>
          <p:cNvPr id="125" name="AutoShape 20"/>
          <p:cNvCxnSpPr>
            <a:cxnSpLocks noChangeShapeType="1"/>
            <a:stCxn id="124" idx="6"/>
            <a:endCxn id="22533" idx="2"/>
          </p:cNvCxnSpPr>
          <p:nvPr/>
        </p:nvCxnSpPr>
        <p:spPr bwMode="auto">
          <a:xfrm>
            <a:off x="1699144" y="3380412"/>
            <a:ext cx="535044" cy="6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46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4905315"/>
              </p:ext>
            </p:extLst>
          </p:nvPr>
        </p:nvGraphicFramePr>
        <p:xfrm>
          <a:off x="7856538" y="3124200"/>
          <a:ext cx="458787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64" name="Equation" r:id="rId19" imgW="241200" imgH="241200" progId="">
                  <p:embed/>
                </p:oleObj>
              </mc:Choice>
              <mc:Fallback>
                <p:oleObj name="Equation" r:id="rId19" imgW="241200" imgH="241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6538" y="3124200"/>
                        <a:ext cx="458787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Oval 69"/>
          <p:cNvSpPr>
            <a:spLocks noChangeArrowheads="1"/>
          </p:cNvSpPr>
          <p:nvPr/>
        </p:nvSpPr>
        <p:spPr bwMode="auto">
          <a:xfrm>
            <a:off x="7738503" y="3059675"/>
            <a:ext cx="680010" cy="604838"/>
          </a:xfrm>
          <a:prstGeom prst="ellips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cxnSp>
        <p:nvCxnSpPr>
          <p:cNvPr id="48" name="AutoShape 20"/>
          <p:cNvCxnSpPr>
            <a:cxnSpLocks noChangeShapeType="1"/>
            <a:stCxn id="47" idx="2"/>
            <a:endCxn id="22535" idx="6"/>
          </p:cNvCxnSpPr>
          <p:nvPr/>
        </p:nvCxnSpPr>
        <p:spPr bwMode="auto">
          <a:xfrm flipH="1" flipV="1">
            <a:off x="7194121" y="3361363"/>
            <a:ext cx="544382" cy="73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494240"/>
              </p:ext>
            </p:extLst>
          </p:nvPr>
        </p:nvGraphicFramePr>
        <p:xfrm>
          <a:off x="6190434" y="1363461"/>
          <a:ext cx="5302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65" name="Equation" r:id="rId21" imgW="279360" imgH="241200" progId="">
                  <p:embed/>
                </p:oleObj>
              </mc:Choice>
              <mc:Fallback>
                <p:oleObj name="Equation" r:id="rId21" imgW="279360" imgH="241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0434" y="1363461"/>
                        <a:ext cx="53022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0532976"/>
              </p:ext>
            </p:extLst>
          </p:nvPr>
        </p:nvGraphicFramePr>
        <p:xfrm>
          <a:off x="7007337" y="1363461"/>
          <a:ext cx="5302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66" name="Equation" r:id="rId23" imgW="279360" imgH="241200" progId="">
                  <p:embed/>
                </p:oleObj>
              </mc:Choice>
              <mc:Fallback>
                <p:oleObj name="Equation" r:id="rId23" imgW="279360" imgH="241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7337" y="1363461"/>
                        <a:ext cx="53022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ZoneTexte 30"/>
          <p:cNvSpPr txBox="1">
            <a:spLocks noChangeArrowheads="1"/>
          </p:cNvSpPr>
          <p:nvPr/>
        </p:nvSpPr>
        <p:spPr bwMode="auto">
          <a:xfrm rot="16200000">
            <a:off x="5635213" y="1993467"/>
            <a:ext cx="8429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FR" sz="1200" dirty="0">
                <a:latin typeface="Arial" charset="0"/>
              </a:rPr>
              <a:t># </a:t>
            </a:r>
            <a:r>
              <a:rPr lang="fr-FR" sz="1200" dirty="0" err="1">
                <a:latin typeface="Arial" charset="0"/>
              </a:rPr>
              <a:t>sensors</a:t>
            </a:r>
            <a:endParaRPr lang="fr-FR" sz="1200" dirty="0">
              <a:latin typeface="Arial" charset="0"/>
            </a:endParaRPr>
          </a:p>
        </p:txBody>
      </p:sp>
      <p:pic>
        <p:nvPicPr>
          <p:cNvPr id="49" name="Picture 3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54" y="1532086"/>
            <a:ext cx="939788" cy="93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9104073"/>
              </p:ext>
            </p:extLst>
          </p:nvPr>
        </p:nvGraphicFramePr>
        <p:xfrm>
          <a:off x="2384250" y="537400"/>
          <a:ext cx="769938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67" name="Equation" r:id="rId25" imgW="393480" imgH="241200" progId="">
                  <p:embed/>
                </p:oleObj>
              </mc:Choice>
              <mc:Fallback>
                <p:oleObj name="Equation" r:id="rId25" imgW="393480" imgH="241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4250" y="537400"/>
                        <a:ext cx="769938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Rectangle 19"/>
          <p:cNvSpPr>
            <a:spLocks noChangeArrowheads="1"/>
          </p:cNvSpPr>
          <p:nvPr/>
        </p:nvSpPr>
        <p:spPr bwMode="auto">
          <a:xfrm rot="2843156">
            <a:off x="2434575" y="411882"/>
            <a:ext cx="691138" cy="660171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54" name="Picture 3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957" y="1535630"/>
            <a:ext cx="939788" cy="93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3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594" y="1539174"/>
            <a:ext cx="939788" cy="93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6" name="AutoShape 226"/>
          <p:cNvCxnSpPr>
            <a:cxnSpLocks noChangeShapeType="1"/>
            <a:endCxn id="54" idx="0"/>
          </p:cNvCxnSpPr>
          <p:nvPr/>
        </p:nvCxnSpPr>
        <p:spPr bwMode="auto">
          <a:xfrm rot="5400000">
            <a:off x="2114987" y="1113450"/>
            <a:ext cx="548045" cy="29631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AutoShape 226"/>
          <p:cNvCxnSpPr>
            <a:cxnSpLocks noChangeShapeType="1"/>
            <a:stCxn id="53" idx="3"/>
            <a:endCxn id="55" idx="0"/>
          </p:cNvCxnSpPr>
          <p:nvPr/>
        </p:nvCxnSpPr>
        <p:spPr bwMode="auto">
          <a:xfrm rot="16200000" flipH="1">
            <a:off x="2862855" y="1147540"/>
            <a:ext cx="542891" cy="24037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" name="Rectangle 38"/>
          <p:cNvSpPr>
            <a:spLocks noChangeArrowheads="1"/>
          </p:cNvSpPr>
          <p:nvPr/>
        </p:nvSpPr>
        <p:spPr bwMode="auto">
          <a:xfrm>
            <a:off x="1811799" y="1586622"/>
            <a:ext cx="255857" cy="23753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9" name="Rectangle 38"/>
          <p:cNvSpPr>
            <a:spLocks noChangeArrowheads="1"/>
          </p:cNvSpPr>
          <p:nvPr/>
        </p:nvSpPr>
        <p:spPr bwMode="auto">
          <a:xfrm>
            <a:off x="2189692" y="1947915"/>
            <a:ext cx="471378" cy="49264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0" name="Rectangle 38"/>
          <p:cNvSpPr>
            <a:spLocks noChangeArrowheads="1"/>
          </p:cNvSpPr>
          <p:nvPr/>
        </p:nvSpPr>
        <p:spPr bwMode="auto">
          <a:xfrm>
            <a:off x="2823715" y="1590601"/>
            <a:ext cx="475597" cy="52107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" name="Rectangle 38"/>
          <p:cNvSpPr>
            <a:spLocks noChangeArrowheads="1"/>
          </p:cNvSpPr>
          <p:nvPr/>
        </p:nvSpPr>
        <p:spPr bwMode="auto">
          <a:xfrm>
            <a:off x="3539496" y="2312310"/>
            <a:ext cx="135355" cy="12766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2" name="ZoneTexte 30"/>
          <p:cNvSpPr txBox="1">
            <a:spLocks noChangeArrowheads="1"/>
          </p:cNvSpPr>
          <p:nvPr/>
        </p:nvSpPr>
        <p:spPr bwMode="auto">
          <a:xfrm rot="16200000">
            <a:off x="250268" y="1835928"/>
            <a:ext cx="8499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FR" sz="1200" dirty="0">
                <a:latin typeface="Arial" charset="0"/>
              </a:rPr>
              <a:t># </a:t>
            </a:r>
            <a:r>
              <a:rPr lang="fr-FR" sz="1200" dirty="0" smtClean="0">
                <a:latin typeface="Arial" charset="0"/>
              </a:rPr>
              <a:t>sources</a:t>
            </a:r>
            <a:endParaRPr lang="fr-FR" sz="1200" dirty="0">
              <a:latin typeface="Arial" charset="0"/>
            </a:endParaRPr>
          </a:p>
        </p:txBody>
      </p:sp>
      <p:cxnSp>
        <p:nvCxnSpPr>
          <p:cNvPr id="63" name="AutoShape 220"/>
          <p:cNvCxnSpPr>
            <a:cxnSpLocks noChangeShapeType="1"/>
          </p:cNvCxnSpPr>
          <p:nvPr/>
        </p:nvCxnSpPr>
        <p:spPr bwMode="auto">
          <a:xfrm rot="5400000">
            <a:off x="2581517" y="2374953"/>
            <a:ext cx="577263" cy="768681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" name="AutoShape 259"/>
          <p:cNvCxnSpPr>
            <a:cxnSpLocks noChangeShapeType="1"/>
          </p:cNvCxnSpPr>
          <p:nvPr/>
        </p:nvCxnSpPr>
        <p:spPr bwMode="auto">
          <a:xfrm rot="16200000" flipH="1">
            <a:off x="2055113" y="2652855"/>
            <a:ext cx="604557" cy="233081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5" name="Rectangle 38"/>
          <p:cNvSpPr>
            <a:spLocks noChangeArrowheads="1"/>
          </p:cNvSpPr>
          <p:nvPr/>
        </p:nvSpPr>
        <p:spPr bwMode="auto">
          <a:xfrm>
            <a:off x="3539496" y="2312310"/>
            <a:ext cx="135355" cy="12766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cxnSp>
        <p:nvCxnSpPr>
          <p:cNvPr id="66" name="AutoShape 259"/>
          <p:cNvCxnSpPr>
            <a:cxnSpLocks noChangeShapeType="1"/>
          </p:cNvCxnSpPr>
          <p:nvPr/>
        </p:nvCxnSpPr>
        <p:spPr bwMode="auto">
          <a:xfrm rot="16200000" flipH="1">
            <a:off x="1569652" y="2131769"/>
            <a:ext cx="584351" cy="1247959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7" name="Text Box 63"/>
          <p:cNvSpPr txBox="1">
            <a:spLocks noChangeArrowheads="1"/>
          </p:cNvSpPr>
          <p:nvPr/>
        </p:nvSpPr>
        <p:spPr bwMode="auto">
          <a:xfrm>
            <a:off x="5049673" y="6446838"/>
            <a:ext cx="42595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GB" i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Henson et al (2010) Hum Brain Map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8826955"/>
              </p:ext>
            </p:extLst>
          </p:nvPr>
        </p:nvGraphicFramePr>
        <p:xfrm>
          <a:off x="923925" y="1060450"/>
          <a:ext cx="5302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68" name="Equation" r:id="rId27" imgW="279360" imgH="241200" progId="Equation.DSMT4">
                  <p:embed/>
                </p:oleObj>
              </mc:Choice>
              <mc:Fallback>
                <p:oleObj name="Equation" r:id="rId27" imgW="279360" imgH="241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3925" y="1060450"/>
                        <a:ext cx="53022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53943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aMR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175" y="949325"/>
            <a:ext cx="915988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65" name="Picture 5" descr="aMRI_segm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757488"/>
            <a:ext cx="915987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66" name="Picture 6" descr="mes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8" y="2905125"/>
            <a:ext cx="1128712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67" name="Picture 7" descr="cluster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100" y="2963863"/>
            <a:ext cx="671513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68" name="Picture 8" descr="cluster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575" y="2963863"/>
            <a:ext cx="671513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69" name="Picture 9" descr="cluster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700" y="2963863"/>
            <a:ext cx="679450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2" name="Text Box 10"/>
          <p:cNvSpPr txBox="1">
            <a:spLocks noChangeArrowheads="1"/>
          </p:cNvSpPr>
          <p:nvPr/>
        </p:nvSpPr>
        <p:spPr bwMode="auto">
          <a:xfrm>
            <a:off x="2525713" y="765175"/>
            <a:ext cx="11477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000">
                <a:latin typeface="Arial" charset="0"/>
              </a:rPr>
              <a:t>T1-weighted MRI</a:t>
            </a:r>
          </a:p>
        </p:txBody>
      </p:sp>
      <p:sp>
        <p:nvSpPr>
          <p:cNvPr id="31753" name="Text Box 11"/>
          <p:cNvSpPr txBox="1">
            <a:spLocks noChangeArrowheads="1"/>
          </p:cNvSpPr>
          <p:nvPr/>
        </p:nvSpPr>
        <p:spPr bwMode="auto">
          <a:xfrm>
            <a:off x="2535238" y="2089150"/>
            <a:ext cx="10890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000">
                <a:latin typeface="Arial" charset="0"/>
              </a:rPr>
              <a:t>Anatomical data</a:t>
            </a:r>
          </a:p>
        </p:txBody>
      </p:sp>
      <p:sp>
        <p:nvSpPr>
          <p:cNvPr id="706572" name="Text Box 12"/>
          <p:cNvSpPr txBox="1">
            <a:spLocks noChangeArrowheads="1"/>
          </p:cNvSpPr>
          <p:nvPr/>
        </p:nvSpPr>
        <p:spPr bwMode="auto">
          <a:xfrm>
            <a:off x="5086350" y="765175"/>
            <a:ext cx="8905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000">
                <a:latin typeface="Arial" charset="0"/>
              </a:rPr>
              <a:t>{T,F,Z}-SPM</a:t>
            </a:r>
          </a:p>
        </p:txBody>
      </p:sp>
      <p:sp>
        <p:nvSpPr>
          <p:cNvPr id="706573" name="Line 13"/>
          <p:cNvSpPr>
            <a:spLocks noChangeShapeType="1"/>
          </p:cNvSpPr>
          <p:nvPr/>
        </p:nvSpPr>
        <p:spPr bwMode="auto">
          <a:xfrm flipH="1">
            <a:off x="2417763" y="2293938"/>
            <a:ext cx="501650" cy="4270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06574" name="Line 14"/>
          <p:cNvSpPr>
            <a:spLocks noChangeShapeType="1"/>
          </p:cNvSpPr>
          <p:nvPr/>
        </p:nvSpPr>
        <p:spPr bwMode="auto">
          <a:xfrm>
            <a:off x="3043238" y="2293938"/>
            <a:ext cx="501650" cy="4270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06575" name="Line 15"/>
          <p:cNvSpPr>
            <a:spLocks noChangeShapeType="1"/>
          </p:cNvSpPr>
          <p:nvPr/>
        </p:nvSpPr>
        <p:spPr bwMode="auto">
          <a:xfrm>
            <a:off x="2481263" y="4187825"/>
            <a:ext cx="500062" cy="4270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06576" name="Line 16"/>
          <p:cNvSpPr>
            <a:spLocks noChangeShapeType="1"/>
          </p:cNvSpPr>
          <p:nvPr/>
        </p:nvSpPr>
        <p:spPr bwMode="auto">
          <a:xfrm flipH="1">
            <a:off x="3043238" y="4186238"/>
            <a:ext cx="501650" cy="4270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06577" name="Text Box 17"/>
          <p:cNvSpPr txBox="1">
            <a:spLocks noChangeArrowheads="1"/>
          </p:cNvSpPr>
          <p:nvPr/>
        </p:nvSpPr>
        <p:spPr bwMode="auto">
          <a:xfrm>
            <a:off x="2038350" y="3851275"/>
            <a:ext cx="9413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000">
                <a:latin typeface="Arial" charset="0"/>
              </a:rPr>
              <a:t>Gray matter </a:t>
            </a:r>
            <a:br>
              <a:rPr lang="en-GB" sz="1000">
                <a:latin typeface="Arial" charset="0"/>
              </a:rPr>
            </a:br>
            <a:r>
              <a:rPr lang="en-GB" sz="1000">
                <a:latin typeface="Arial" charset="0"/>
              </a:rPr>
              <a:t>segmentation</a:t>
            </a:r>
          </a:p>
        </p:txBody>
      </p:sp>
      <p:sp>
        <p:nvSpPr>
          <p:cNvPr id="706578" name="Text Box 18"/>
          <p:cNvSpPr txBox="1">
            <a:spLocks noChangeArrowheads="1"/>
          </p:cNvSpPr>
          <p:nvPr/>
        </p:nvSpPr>
        <p:spPr bwMode="auto">
          <a:xfrm>
            <a:off x="3114675" y="3821113"/>
            <a:ext cx="1063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000">
                <a:latin typeface="Arial" charset="0"/>
              </a:rPr>
              <a:t>Cortical surface</a:t>
            </a:r>
            <a:br>
              <a:rPr lang="en-GB" sz="1000">
                <a:latin typeface="Arial" charset="0"/>
              </a:rPr>
            </a:br>
            <a:r>
              <a:rPr lang="en-GB" sz="1000">
                <a:latin typeface="Arial" charset="0"/>
              </a:rPr>
              <a:t>extraction</a:t>
            </a:r>
          </a:p>
        </p:txBody>
      </p:sp>
      <p:sp>
        <p:nvSpPr>
          <p:cNvPr id="706579" name="Text Box 19"/>
          <p:cNvSpPr txBox="1">
            <a:spLocks noChangeArrowheads="1"/>
          </p:cNvSpPr>
          <p:nvPr/>
        </p:nvSpPr>
        <p:spPr bwMode="auto">
          <a:xfrm>
            <a:off x="2563813" y="5900738"/>
            <a:ext cx="1117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000">
                <a:latin typeface="Arial" charset="0"/>
              </a:rPr>
              <a:t>3D geodesic</a:t>
            </a:r>
            <a:br>
              <a:rPr lang="en-GB" sz="1000">
                <a:latin typeface="Arial" charset="0"/>
              </a:rPr>
            </a:br>
            <a:r>
              <a:rPr lang="en-GB" sz="1000">
                <a:latin typeface="Arial" charset="0"/>
              </a:rPr>
              <a:t>Voronoï diagram</a:t>
            </a:r>
          </a:p>
        </p:txBody>
      </p:sp>
      <p:sp>
        <p:nvSpPr>
          <p:cNvPr id="706580" name="Text Box 20"/>
          <p:cNvSpPr txBox="1">
            <a:spLocks noChangeArrowheads="1"/>
          </p:cNvSpPr>
          <p:nvPr/>
        </p:nvSpPr>
        <p:spPr bwMode="auto">
          <a:xfrm>
            <a:off x="5048250" y="2089150"/>
            <a:ext cx="10461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000">
                <a:latin typeface="Arial" charset="0"/>
              </a:rPr>
              <a:t>Functional data</a:t>
            </a:r>
          </a:p>
        </p:txBody>
      </p:sp>
      <p:sp>
        <p:nvSpPr>
          <p:cNvPr id="706581" name="Line 21"/>
          <p:cNvSpPr>
            <a:spLocks noChangeShapeType="1"/>
          </p:cNvSpPr>
          <p:nvPr/>
        </p:nvSpPr>
        <p:spPr bwMode="auto">
          <a:xfrm flipH="1">
            <a:off x="4857750" y="2293938"/>
            <a:ext cx="501650" cy="5508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06582" name="Line 22"/>
          <p:cNvSpPr>
            <a:spLocks noChangeShapeType="1"/>
          </p:cNvSpPr>
          <p:nvPr/>
        </p:nvSpPr>
        <p:spPr bwMode="auto">
          <a:xfrm>
            <a:off x="5486400" y="2293938"/>
            <a:ext cx="60325" cy="5508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06583" name="Line 23"/>
          <p:cNvSpPr>
            <a:spLocks noChangeShapeType="1"/>
          </p:cNvSpPr>
          <p:nvPr/>
        </p:nvSpPr>
        <p:spPr bwMode="auto">
          <a:xfrm>
            <a:off x="5735638" y="2293938"/>
            <a:ext cx="812800" cy="5492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06584" name="Line 24"/>
          <p:cNvSpPr>
            <a:spLocks noChangeShapeType="1"/>
          </p:cNvSpPr>
          <p:nvPr/>
        </p:nvSpPr>
        <p:spPr bwMode="auto">
          <a:xfrm>
            <a:off x="5610225" y="2293938"/>
            <a:ext cx="438150" cy="550862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06585" name="Text Box 25"/>
          <p:cNvSpPr txBox="1">
            <a:spLocks noChangeArrowheads="1"/>
          </p:cNvSpPr>
          <p:nvPr/>
        </p:nvSpPr>
        <p:spPr bwMode="auto">
          <a:xfrm>
            <a:off x="5924550" y="3087688"/>
            <a:ext cx="311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000">
                <a:latin typeface="Arial" charset="0"/>
              </a:rPr>
              <a:t>…</a:t>
            </a:r>
          </a:p>
        </p:txBody>
      </p:sp>
      <p:sp>
        <p:nvSpPr>
          <p:cNvPr id="706586" name="Text Box 26"/>
          <p:cNvSpPr txBox="1">
            <a:spLocks noChangeArrowheads="1"/>
          </p:cNvSpPr>
          <p:nvPr/>
        </p:nvSpPr>
        <p:spPr bwMode="auto">
          <a:xfrm>
            <a:off x="4421188" y="3429000"/>
            <a:ext cx="30718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000">
                <a:latin typeface="Arial" charset="0"/>
              </a:rPr>
              <a:t>1. Thresholding and connected component labelling</a:t>
            </a:r>
          </a:p>
        </p:txBody>
      </p:sp>
      <p:sp>
        <p:nvSpPr>
          <p:cNvPr id="706587" name="Line 27"/>
          <p:cNvSpPr>
            <a:spLocks noChangeShapeType="1"/>
          </p:cNvSpPr>
          <p:nvPr/>
        </p:nvSpPr>
        <p:spPr bwMode="auto">
          <a:xfrm flipH="1">
            <a:off x="4857750" y="3638550"/>
            <a:ext cx="1588" cy="4905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06588" name="Line 28"/>
          <p:cNvSpPr>
            <a:spLocks noChangeShapeType="1"/>
          </p:cNvSpPr>
          <p:nvPr/>
        </p:nvSpPr>
        <p:spPr bwMode="auto">
          <a:xfrm flipH="1">
            <a:off x="5608638" y="3638550"/>
            <a:ext cx="1587" cy="4905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06589" name="Line 29"/>
          <p:cNvSpPr>
            <a:spLocks noChangeShapeType="1"/>
          </p:cNvSpPr>
          <p:nvPr/>
        </p:nvSpPr>
        <p:spPr bwMode="auto">
          <a:xfrm flipH="1">
            <a:off x="6610350" y="3638550"/>
            <a:ext cx="1588" cy="4905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706590" name="Picture 30" descr="cov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388" y="5578475"/>
            <a:ext cx="612775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91" name="Picture 31" descr="cov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363" y="5578475"/>
            <a:ext cx="611187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92" name="Picture 32" descr="cov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5578475"/>
            <a:ext cx="61277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93" name="Text Box 33"/>
          <p:cNvSpPr txBox="1">
            <a:spLocks noChangeArrowheads="1"/>
          </p:cNvSpPr>
          <p:nvPr/>
        </p:nvSpPr>
        <p:spPr bwMode="auto">
          <a:xfrm>
            <a:off x="5965825" y="5737225"/>
            <a:ext cx="311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000">
                <a:latin typeface="Arial" charset="0"/>
              </a:rPr>
              <a:t>…</a:t>
            </a:r>
          </a:p>
        </p:txBody>
      </p:sp>
      <p:sp>
        <p:nvSpPr>
          <p:cNvPr id="706594" name="Line 34"/>
          <p:cNvSpPr>
            <a:spLocks noChangeShapeType="1"/>
          </p:cNvSpPr>
          <p:nvPr/>
        </p:nvSpPr>
        <p:spPr bwMode="auto">
          <a:xfrm flipH="1">
            <a:off x="6110288" y="3640138"/>
            <a:ext cx="1587" cy="4889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06595" name="Text Box 35"/>
          <p:cNvSpPr txBox="1">
            <a:spLocks noChangeArrowheads="1"/>
          </p:cNvSpPr>
          <p:nvPr/>
        </p:nvSpPr>
        <p:spPr bwMode="auto">
          <a:xfrm>
            <a:off x="4586288" y="4675188"/>
            <a:ext cx="2295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000">
                <a:latin typeface="Arial" charset="0"/>
              </a:rPr>
              <a:t>2. Projection onto the cortical surface </a:t>
            </a:r>
            <a:br>
              <a:rPr lang="en-GB" sz="1000">
                <a:latin typeface="Arial" charset="0"/>
              </a:rPr>
            </a:br>
            <a:r>
              <a:rPr lang="en-GB" sz="1000">
                <a:latin typeface="Arial" charset="0"/>
              </a:rPr>
              <a:t>using the Voronoï diagram</a:t>
            </a:r>
          </a:p>
        </p:txBody>
      </p:sp>
      <p:pic>
        <p:nvPicPr>
          <p:cNvPr id="706596" name="Picture 36" descr="prior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700" y="4187825"/>
            <a:ext cx="728663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97" name="Picture 37" descr="prior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488" y="4165600"/>
            <a:ext cx="6889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98" name="Picture 38" descr="prior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725" y="4187825"/>
            <a:ext cx="703263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99" name="Text Box 39"/>
          <p:cNvSpPr txBox="1">
            <a:spLocks noChangeArrowheads="1"/>
          </p:cNvSpPr>
          <p:nvPr/>
        </p:nvSpPr>
        <p:spPr bwMode="auto">
          <a:xfrm>
            <a:off x="5965825" y="4310063"/>
            <a:ext cx="311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000">
                <a:latin typeface="Arial" charset="0"/>
              </a:rPr>
              <a:t>…</a:t>
            </a:r>
          </a:p>
        </p:txBody>
      </p:sp>
      <p:sp>
        <p:nvSpPr>
          <p:cNvPr id="706600" name="Line 40"/>
          <p:cNvSpPr>
            <a:spLocks noChangeShapeType="1"/>
          </p:cNvSpPr>
          <p:nvPr/>
        </p:nvSpPr>
        <p:spPr bwMode="auto">
          <a:xfrm flipH="1">
            <a:off x="4857750" y="5041900"/>
            <a:ext cx="1588" cy="4905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06601" name="Line 41"/>
          <p:cNvSpPr>
            <a:spLocks noChangeShapeType="1"/>
          </p:cNvSpPr>
          <p:nvPr/>
        </p:nvSpPr>
        <p:spPr bwMode="auto">
          <a:xfrm flipH="1">
            <a:off x="5608638" y="5041900"/>
            <a:ext cx="1587" cy="4905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06602" name="Line 42"/>
          <p:cNvSpPr>
            <a:spLocks noChangeShapeType="1"/>
          </p:cNvSpPr>
          <p:nvPr/>
        </p:nvSpPr>
        <p:spPr bwMode="auto">
          <a:xfrm flipH="1">
            <a:off x="6610350" y="5041900"/>
            <a:ext cx="1588" cy="4905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06603" name="Line 43"/>
          <p:cNvSpPr>
            <a:spLocks noChangeShapeType="1"/>
          </p:cNvSpPr>
          <p:nvPr/>
        </p:nvSpPr>
        <p:spPr bwMode="auto">
          <a:xfrm flipH="1">
            <a:off x="6110288" y="5043488"/>
            <a:ext cx="1587" cy="4889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06604" name="Text Box 44"/>
          <p:cNvSpPr txBox="1">
            <a:spLocks noChangeArrowheads="1"/>
          </p:cNvSpPr>
          <p:nvPr/>
        </p:nvSpPr>
        <p:spPr bwMode="auto">
          <a:xfrm>
            <a:off x="4638675" y="6207125"/>
            <a:ext cx="19605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000">
                <a:latin typeface="Arial" charset="0"/>
              </a:rPr>
              <a:t>3. Prior covariance components</a:t>
            </a:r>
          </a:p>
        </p:txBody>
      </p:sp>
      <p:graphicFrame>
        <p:nvGraphicFramePr>
          <p:cNvPr id="706605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2895480"/>
              </p:ext>
            </p:extLst>
          </p:nvPr>
        </p:nvGraphicFramePr>
        <p:xfrm>
          <a:off x="6569853" y="6237288"/>
          <a:ext cx="242887" cy="204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62" name="Equation" r:id="rId15" imgW="279360" imgH="241200" progId="">
                  <p:embed/>
                </p:oleObj>
              </mc:Choice>
              <mc:Fallback>
                <p:oleObj name="Equation" r:id="rId15" imgW="279360" imgH="241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9853" y="6237288"/>
                        <a:ext cx="242887" cy="204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06606" name="Picture 46" descr="mesh_voronoi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" t="13318" r="1607" b="17392"/>
          <a:stretch>
            <a:fillRect/>
          </a:stretch>
        </p:blipFill>
        <p:spPr bwMode="auto">
          <a:xfrm>
            <a:off x="1979613" y="4616450"/>
            <a:ext cx="225425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07" name="Line 47"/>
          <p:cNvSpPr>
            <a:spLocks noChangeShapeType="1"/>
          </p:cNvSpPr>
          <p:nvPr/>
        </p:nvSpPr>
        <p:spPr bwMode="auto">
          <a:xfrm flipV="1">
            <a:off x="3794125" y="4494213"/>
            <a:ext cx="627063" cy="428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aphicFrame>
        <p:nvGraphicFramePr>
          <p:cNvPr id="706608" name="Object 48"/>
          <p:cNvGraphicFramePr>
            <a:graphicFrameLocks noChangeAspect="1"/>
          </p:cNvGraphicFramePr>
          <p:nvPr/>
        </p:nvGraphicFramePr>
        <p:xfrm>
          <a:off x="4976813" y="947738"/>
          <a:ext cx="977900" cy="1131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63" name="Image" r:id="rId18" imgW="2717460" imgH="3225397" progId="">
                  <p:embed/>
                </p:oleObj>
              </mc:Choice>
              <mc:Fallback>
                <p:oleObj name="Image" r:id="rId18" imgW="2717460" imgH="322539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6813" y="947738"/>
                        <a:ext cx="977900" cy="1131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16" name="Oval 56"/>
          <p:cNvSpPr>
            <a:spLocks noChangeArrowheads="1"/>
          </p:cNvSpPr>
          <p:nvPr/>
        </p:nvSpPr>
        <p:spPr bwMode="auto">
          <a:xfrm>
            <a:off x="6480175" y="6165850"/>
            <a:ext cx="396875" cy="32385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529" name="Text Box 74"/>
          <p:cNvSpPr txBox="1">
            <a:spLocks noChangeArrowheads="1"/>
          </p:cNvSpPr>
          <p:nvPr/>
        </p:nvSpPr>
        <p:spPr bwMode="auto">
          <a:xfrm>
            <a:off x="5111750" y="6480175"/>
            <a:ext cx="42846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GB" i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Henson et al (2010) Hum. Brain Map.</a:t>
            </a:r>
          </a:p>
        </p:txBody>
      </p:sp>
      <p:sp>
        <p:nvSpPr>
          <p:cNvPr id="31793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07950" y="260350"/>
            <a:ext cx="6156325" cy="576263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2400" smtClean="0">
                <a:solidFill>
                  <a:srgbClr val="91695F"/>
                </a:solidFill>
                <a:latin typeface="Arial" charset="0"/>
              </a:rPr>
              <a:t> Asymmetric Integration of M/EEG+fMRI</a:t>
            </a:r>
          </a:p>
        </p:txBody>
      </p:sp>
    </p:spTree>
    <p:extLst>
      <p:ext uri="{BB962C8B-B14F-4D97-AF65-F5344CB8AC3E}">
        <p14:creationId xmlns:p14="http://schemas.microsoft.com/office/powerpoint/2010/main" val="396567528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72" grpId="0"/>
      <p:bldP spid="706573" grpId="0" animBg="1"/>
      <p:bldP spid="706574" grpId="0" animBg="1"/>
      <p:bldP spid="706575" grpId="0" animBg="1"/>
      <p:bldP spid="706576" grpId="0" animBg="1"/>
      <p:bldP spid="706577" grpId="0"/>
      <p:bldP spid="706578" grpId="0"/>
      <p:bldP spid="706579" grpId="0"/>
      <p:bldP spid="706580" grpId="0"/>
      <p:bldP spid="706581" grpId="0" animBg="1"/>
      <p:bldP spid="706582" grpId="0" animBg="1"/>
      <p:bldP spid="706583" grpId="0" animBg="1"/>
      <p:bldP spid="706584" grpId="0" animBg="1"/>
      <p:bldP spid="706585" grpId="0"/>
      <p:bldP spid="706586" grpId="0"/>
      <p:bldP spid="706587" grpId="0" animBg="1"/>
      <p:bldP spid="706588" grpId="0" animBg="1"/>
      <p:bldP spid="706589" grpId="0" animBg="1"/>
      <p:bldP spid="706593" grpId="0"/>
      <p:bldP spid="706594" grpId="0" animBg="1"/>
      <p:bldP spid="706595" grpId="0"/>
      <p:bldP spid="706599" grpId="0"/>
      <p:bldP spid="706600" grpId="0" animBg="1"/>
      <p:bldP spid="706601" grpId="0" animBg="1"/>
      <p:bldP spid="706602" grpId="0" animBg="1"/>
      <p:bldP spid="706603" grpId="0" animBg="1"/>
      <p:bldP spid="706604" grpId="0"/>
      <p:bldP spid="706607" grpId="0" animBg="1"/>
      <p:bldP spid="70661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758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1016000"/>
            <a:ext cx="2732087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7589" name="Picture 5" descr="prior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25" y="1354138"/>
            <a:ext cx="2192338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7590" name="Picture 6" descr="prior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913" y="3789363"/>
            <a:ext cx="2192337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7591" name="Picture 7" descr="prior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50" y="3802063"/>
            <a:ext cx="2192338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7592" name="Picture 8" descr="prior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8" y="1341438"/>
            <a:ext cx="2192337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7597" name="Text Box 13"/>
          <p:cNvSpPr txBox="1">
            <a:spLocks noChangeArrowheads="1"/>
          </p:cNvSpPr>
          <p:nvPr/>
        </p:nvSpPr>
        <p:spPr bwMode="auto">
          <a:xfrm>
            <a:off x="2195513" y="2708275"/>
            <a:ext cx="1582737" cy="549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000">
                <a:latin typeface="Arial" charset="0"/>
              </a:rPr>
              <a:t>SPM{F} for faces versus scrambled faces, </a:t>
            </a:r>
          </a:p>
          <a:p>
            <a:pPr eaLnBrk="1" hangingPunct="1"/>
            <a:r>
              <a:rPr lang="en-GB" sz="1000">
                <a:latin typeface="Arial" charset="0"/>
              </a:rPr>
              <a:t>15 voxels, p&lt;.05 FWE</a:t>
            </a:r>
          </a:p>
        </p:txBody>
      </p:sp>
      <p:pic>
        <p:nvPicPr>
          <p:cNvPr id="707598" name="Picture 14" descr="prior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3802063"/>
            <a:ext cx="2192338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Text Box 22"/>
          <p:cNvSpPr txBox="1">
            <a:spLocks noChangeArrowheads="1"/>
          </p:cNvSpPr>
          <p:nvPr/>
        </p:nvSpPr>
        <p:spPr bwMode="auto">
          <a:xfrm>
            <a:off x="900113" y="5661025"/>
            <a:ext cx="73437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000">
                <a:solidFill>
                  <a:srgbClr val="9A044B"/>
                </a:solidFill>
                <a:latin typeface="Arial" charset="0"/>
              </a:rPr>
              <a:t>5 clusters from SPM of fMRI data from separate group of (18) subjects in MNI space</a:t>
            </a:r>
          </a:p>
        </p:txBody>
      </p:sp>
      <p:sp>
        <p:nvSpPr>
          <p:cNvPr id="707607" name="Text Box 23"/>
          <p:cNvSpPr txBox="1">
            <a:spLocks noChangeArrowheads="1"/>
          </p:cNvSpPr>
          <p:nvPr/>
        </p:nvSpPr>
        <p:spPr bwMode="auto">
          <a:xfrm>
            <a:off x="3803650" y="13335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latin typeface="Arial" charset="0"/>
              </a:rPr>
              <a:t>1</a:t>
            </a:r>
          </a:p>
        </p:txBody>
      </p:sp>
      <p:sp>
        <p:nvSpPr>
          <p:cNvPr id="707608" name="Text Box 24"/>
          <p:cNvSpPr txBox="1">
            <a:spLocks noChangeArrowheads="1"/>
          </p:cNvSpPr>
          <p:nvPr/>
        </p:nvSpPr>
        <p:spPr bwMode="auto">
          <a:xfrm>
            <a:off x="6529388" y="13335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latin typeface="Arial" charset="0"/>
              </a:rPr>
              <a:t>2</a:t>
            </a:r>
          </a:p>
        </p:txBody>
      </p:sp>
      <p:sp>
        <p:nvSpPr>
          <p:cNvPr id="707609" name="Text Box 25"/>
          <p:cNvSpPr txBox="1">
            <a:spLocks noChangeArrowheads="1"/>
          </p:cNvSpPr>
          <p:nvPr/>
        </p:nvSpPr>
        <p:spPr bwMode="auto">
          <a:xfrm>
            <a:off x="947738" y="38608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latin typeface="Arial" charset="0"/>
              </a:rPr>
              <a:t>3</a:t>
            </a:r>
          </a:p>
        </p:txBody>
      </p:sp>
      <p:sp>
        <p:nvSpPr>
          <p:cNvPr id="707610" name="Text Box 26"/>
          <p:cNvSpPr txBox="1">
            <a:spLocks noChangeArrowheads="1"/>
          </p:cNvSpPr>
          <p:nvPr/>
        </p:nvSpPr>
        <p:spPr bwMode="auto">
          <a:xfrm>
            <a:off x="3743325" y="38973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latin typeface="Arial" charset="0"/>
              </a:rPr>
              <a:t>4</a:t>
            </a:r>
          </a:p>
        </p:txBody>
      </p:sp>
      <p:sp>
        <p:nvSpPr>
          <p:cNvPr id="707611" name="Text Box 27"/>
          <p:cNvSpPr txBox="1">
            <a:spLocks noChangeArrowheads="1"/>
          </p:cNvSpPr>
          <p:nvPr/>
        </p:nvSpPr>
        <p:spPr bwMode="auto">
          <a:xfrm>
            <a:off x="6529388" y="38973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latin typeface="Arial" charset="0"/>
              </a:rPr>
              <a:t>5</a:t>
            </a:r>
          </a:p>
        </p:txBody>
      </p:sp>
      <p:sp>
        <p:nvSpPr>
          <p:cNvPr id="37904" name="Text Box 74"/>
          <p:cNvSpPr txBox="1">
            <a:spLocks noChangeArrowheads="1"/>
          </p:cNvSpPr>
          <p:nvPr/>
        </p:nvSpPr>
        <p:spPr bwMode="auto">
          <a:xfrm>
            <a:off x="5040313" y="6453188"/>
            <a:ext cx="42846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GB" i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Henson et al (2010) Hum. Brain Map.</a:t>
            </a:r>
          </a:p>
        </p:txBody>
      </p:sp>
      <p:sp>
        <p:nvSpPr>
          <p:cNvPr id="32784" name="Rectangle 2"/>
          <p:cNvSpPr txBox="1">
            <a:spLocks noChangeArrowheads="1"/>
          </p:cNvSpPr>
          <p:nvPr/>
        </p:nvSpPr>
        <p:spPr bwMode="auto">
          <a:xfrm>
            <a:off x="107950" y="260350"/>
            <a:ext cx="6156325" cy="5762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2400">
                <a:solidFill>
                  <a:srgbClr val="91695F"/>
                </a:solidFill>
                <a:latin typeface="Arial" charset="0"/>
              </a:rPr>
              <a:t> Asymmetric Integration of M/EEG+fMRI</a:t>
            </a:r>
          </a:p>
        </p:txBody>
      </p:sp>
    </p:spTree>
    <p:extLst>
      <p:ext uri="{BB962C8B-B14F-4D97-AF65-F5344CB8AC3E}">
        <p14:creationId xmlns:p14="http://schemas.microsoft.com/office/powerpoint/2010/main" val="11121144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597" grpId="0" animBg="1"/>
      <p:bldP spid="707608" grpId="0"/>
      <p:bldP spid="707609" grpId="0"/>
      <p:bldP spid="707610" grpId="0"/>
      <p:bldP spid="7076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16" descr="bar_IIDNoneoGlobValsInvs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73238"/>
            <a:ext cx="731520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 Box 17"/>
          <p:cNvSpPr txBox="1">
            <a:spLocks noChangeArrowheads="1"/>
          </p:cNvSpPr>
          <p:nvPr/>
        </p:nvSpPr>
        <p:spPr bwMode="auto">
          <a:xfrm>
            <a:off x="1943100" y="1881188"/>
            <a:ext cx="3778250" cy="1825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200">
                <a:latin typeface="Arial" charset="0"/>
              </a:rPr>
              <a:t>Magnetometers (MEG)</a:t>
            </a:r>
          </a:p>
        </p:txBody>
      </p:sp>
      <p:sp>
        <p:nvSpPr>
          <p:cNvPr id="33797" name="Line 18"/>
          <p:cNvSpPr>
            <a:spLocks noChangeShapeType="1"/>
          </p:cNvSpPr>
          <p:nvPr/>
        </p:nvSpPr>
        <p:spPr bwMode="auto">
          <a:xfrm flipV="1">
            <a:off x="2490788" y="2257425"/>
            <a:ext cx="1152525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798" name="Line 19"/>
          <p:cNvSpPr>
            <a:spLocks noChangeShapeType="1"/>
          </p:cNvSpPr>
          <p:nvPr/>
        </p:nvSpPr>
        <p:spPr bwMode="auto">
          <a:xfrm flipH="1">
            <a:off x="2490788" y="2257425"/>
            <a:ext cx="0" cy="71438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799" name="Text Box 20"/>
          <p:cNvSpPr txBox="1">
            <a:spLocks noChangeArrowheads="1"/>
          </p:cNvSpPr>
          <p:nvPr/>
        </p:nvSpPr>
        <p:spPr bwMode="auto">
          <a:xfrm>
            <a:off x="2995613" y="2212975"/>
            <a:ext cx="714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B2B2B2"/>
                </a:solidFill>
                <a:latin typeface="Arial" charset="0"/>
              </a:rPr>
              <a:t>*</a:t>
            </a:r>
          </a:p>
        </p:txBody>
      </p:sp>
      <p:sp>
        <p:nvSpPr>
          <p:cNvPr id="33800" name="Line 21"/>
          <p:cNvSpPr>
            <a:spLocks noChangeShapeType="1"/>
          </p:cNvSpPr>
          <p:nvPr/>
        </p:nvSpPr>
        <p:spPr bwMode="auto">
          <a:xfrm flipH="1">
            <a:off x="3643313" y="2259013"/>
            <a:ext cx="0" cy="6985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801" name="Line 22"/>
          <p:cNvSpPr>
            <a:spLocks noChangeShapeType="1"/>
          </p:cNvSpPr>
          <p:nvPr/>
        </p:nvSpPr>
        <p:spPr bwMode="auto">
          <a:xfrm flipV="1">
            <a:off x="3643313" y="2128838"/>
            <a:ext cx="1116012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802" name="Line 23"/>
          <p:cNvSpPr>
            <a:spLocks noChangeShapeType="1"/>
          </p:cNvSpPr>
          <p:nvPr/>
        </p:nvSpPr>
        <p:spPr bwMode="auto">
          <a:xfrm flipH="1">
            <a:off x="3643313" y="2128838"/>
            <a:ext cx="0" cy="71437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803" name="Line 24"/>
          <p:cNvSpPr>
            <a:spLocks noChangeShapeType="1"/>
          </p:cNvSpPr>
          <p:nvPr/>
        </p:nvSpPr>
        <p:spPr bwMode="auto">
          <a:xfrm flipH="1">
            <a:off x="4759325" y="2130425"/>
            <a:ext cx="0" cy="6985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804" name="Text Box 25"/>
          <p:cNvSpPr txBox="1">
            <a:spLocks noChangeArrowheads="1"/>
          </p:cNvSpPr>
          <p:nvPr/>
        </p:nvSpPr>
        <p:spPr bwMode="auto">
          <a:xfrm>
            <a:off x="4148138" y="2105025"/>
            <a:ext cx="714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B2B2B2"/>
                </a:solidFill>
                <a:latin typeface="Arial" charset="0"/>
              </a:rPr>
              <a:t>*</a:t>
            </a:r>
          </a:p>
        </p:txBody>
      </p:sp>
      <p:sp>
        <p:nvSpPr>
          <p:cNvPr id="33805" name="Line 26"/>
          <p:cNvSpPr>
            <a:spLocks noChangeShapeType="1"/>
          </p:cNvSpPr>
          <p:nvPr/>
        </p:nvSpPr>
        <p:spPr bwMode="auto">
          <a:xfrm flipV="1">
            <a:off x="2490788" y="3251200"/>
            <a:ext cx="1152525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806" name="Line 27"/>
          <p:cNvSpPr>
            <a:spLocks noChangeShapeType="1"/>
          </p:cNvSpPr>
          <p:nvPr/>
        </p:nvSpPr>
        <p:spPr bwMode="auto">
          <a:xfrm flipH="1">
            <a:off x="2490788" y="3251200"/>
            <a:ext cx="0" cy="71438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807" name="Text Box 28"/>
          <p:cNvSpPr txBox="1">
            <a:spLocks noChangeArrowheads="1"/>
          </p:cNvSpPr>
          <p:nvPr/>
        </p:nvSpPr>
        <p:spPr bwMode="auto">
          <a:xfrm>
            <a:off x="2995613" y="3206750"/>
            <a:ext cx="714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B2B2B2"/>
                </a:solidFill>
                <a:latin typeface="Arial" charset="0"/>
              </a:rPr>
              <a:t>*</a:t>
            </a:r>
          </a:p>
        </p:txBody>
      </p:sp>
      <p:sp>
        <p:nvSpPr>
          <p:cNvPr id="33808" name="Line 29"/>
          <p:cNvSpPr>
            <a:spLocks noChangeShapeType="1"/>
          </p:cNvSpPr>
          <p:nvPr/>
        </p:nvSpPr>
        <p:spPr bwMode="auto">
          <a:xfrm flipH="1">
            <a:off x="3643313" y="3252788"/>
            <a:ext cx="0" cy="6985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809" name="Line 30"/>
          <p:cNvSpPr>
            <a:spLocks noChangeShapeType="1"/>
          </p:cNvSpPr>
          <p:nvPr/>
        </p:nvSpPr>
        <p:spPr bwMode="auto">
          <a:xfrm flipV="1">
            <a:off x="3643313" y="3122613"/>
            <a:ext cx="1116012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810" name="Line 31"/>
          <p:cNvSpPr>
            <a:spLocks noChangeShapeType="1"/>
          </p:cNvSpPr>
          <p:nvPr/>
        </p:nvSpPr>
        <p:spPr bwMode="auto">
          <a:xfrm flipH="1">
            <a:off x="3643313" y="3122613"/>
            <a:ext cx="0" cy="71437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811" name="Line 32"/>
          <p:cNvSpPr>
            <a:spLocks noChangeShapeType="1"/>
          </p:cNvSpPr>
          <p:nvPr/>
        </p:nvSpPr>
        <p:spPr bwMode="auto">
          <a:xfrm flipH="1">
            <a:off x="4759325" y="3124200"/>
            <a:ext cx="0" cy="6985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812" name="Text Box 33"/>
          <p:cNvSpPr txBox="1">
            <a:spLocks noChangeArrowheads="1"/>
          </p:cNvSpPr>
          <p:nvPr/>
        </p:nvSpPr>
        <p:spPr bwMode="auto">
          <a:xfrm>
            <a:off x="4148138" y="3098800"/>
            <a:ext cx="714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B2B2B2"/>
                </a:solidFill>
                <a:latin typeface="Arial" charset="0"/>
              </a:rPr>
              <a:t>*</a:t>
            </a:r>
          </a:p>
        </p:txBody>
      </p:sp>
      <p:sp>
        <p:nvSpPr>
          <p:cNvPr id="33813" name="Text Box 34"/>
          <p:cNvSpPr txBox="1">
            <a:spLocks noChangeArrowheads="1"/>
          </p:cNvSpPr>
          <p:nvPr/>
        </p:nvSpPr>
        <p:spPr bwMode="auto">
          <a:xfrm>
            <a:off x="2022475" y="2762250"/>
            <a:ext cx="5465763" cy="271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rgbClr val="B2B2B2"/>
                </a:solidFill>
                <a:latin typeface="Arial" charset="0"/>
              </a:rPr>
              <a:t>                                                                                </a:t>
            </a:r>
          </a:p>
        </p:txBody>
      </p:sp>
      <p:sp>
        <p:nvSpPr>
          <p:cNvPr id="33814" name="Text Box 36"/>
          <p:cNvSpPr txBox="1">
            <a:spLocks noChangeArrowheads="1"/>
          </p:cNvSpPr>
          <p:nvPr/>
        </p:nvSpPr>
        <p:spPr bwMode="auto">
          <a:xfrm>
            <a:off x="1979613" y="4706938"/>
            <a:ext cx="5624512" cy="206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000" b="1">
                <a:latin typeface="Arial" charset="0"/>
              </a:rPr>
              <a:t>         None                       Global                Local (Valid)          Local (Invalid)         Valid+Invalid         </a:t>
            </a:r>
          </a:p>
        </p:txBody>
      </p:sp>
      <p:sp>
        <p:nvSpPr>
          <p:cNvPr id="33815" name="Text Box 37"/>
          <p:cNvSpPr txBox="1">
            <a:spLocks noChangeArrowheads="1"/>
          </p:cNvSpPr>
          <p:nvPr/>
        </p:nvSpPr>
        <p:spPr bwMode="auto">
          <a:xfrm>
            <a:off x="1908175" y="3733800"/>
            <a:ext cx="5508625" cy="271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rgbClr val="B2B2B2"/>
                </a:solidFill>
                <a:latin typeface="Arial" charset="0"/>
              </a:rPr>
              <a:t>                                                                                </a:t>
            </a:r>
          </a:p>
        </p:txBody>
      </p:sp>
      <p:sp>
        <p:nvSpPr>
          <p:cNvPr id="33816" name="Text Box 38"/>
          <p:cNvSpPr txBox="1">
            <a:spLocks noChangeArrowheads="1"/>
          </p:cNvSpPr>
          <p:nvPr/>
        </p:nvSpPr>
        <p:spPr bwMode="auto">
          <a:xfrm>
            <a:off x="1908175" y="3860800"/>
            <a:ext cx="1446213" cy="180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200">
                <a:latin typeface="Arial" charset="0"/>
              </a:rPr>
              <a:t>Electrodes (EEG)    </a:t>
            </a:r>
          </a:p>
        </p:txBody>
      </p:sp>
      <p:sp>
        <p:nvSpPr>
          <p:cNvPr id="33817" name="Text Box 39"/>
          <p:cNvSpPr txBox="1">
            <a:spLocks noChangeArrowheads="1"/>
          </p:cNvSpPr>
          <p:nvPr/>
        </p:nvSpPr>
        <p:spPr bwMode="auto">
          <a:xfrm rot="-5400000">
            <a:off x="-109537" y="3154363"/>
            <a:ext cx="2508250" cy="488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600" dirty="0">
                <a:latin typeface="Arial" charset="0"/>
              </a:rPr>
              <a:t>Negative Free Energy (</a:t>
            </a:r>
            <a:r>
              <a:rPr lang="en-GB" sz="1600" dirty="0" err="1">
                <a:latin typeface="Arial" charset="0"/>
              </a:rPr>
              <a:t>a.u</a:t>
            </a:r>
            <a:r>
              <a:rPr lang="en-GB" sz="1600" dirty="0">
                <a:latin typeface="Arial" charset="0"/>
              </a:rPr>
              <a:t>.)</a:t>
            </a:r>
          </a:p>
          <a:p>
            <a:pPr eaLnBrk="1" hangingPunct="1"/>
            <a:r>
              <a:rPr lang="en-GB" sz="1600" dirty="0">
                <a:latin typeface="Arial" charset="0"/>
              </a:rPr>
              <a:t>(model evidence)</a:t>
            </a:r>
          </a:p>
        </p:txBody>
      </p:sp>
      <p:sp>
        <p:nvSpPr>
          <p:cNvPr id="33818" name="Line 40"/>
          <p:cNvSpPr>
            <a:spLocks noChangeShapeType="1"/>
          </p:cNvSpPr>
          <p:nvPr/>
        </p:nvSpPr>
        <p:spPr bwMode="auto">
          <a:xfrm flipV="1">
            <a:off x="2536825" y="4192588"/>
            <a:ext cx="1152525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819" name="Line 41"/>
          <p:cNvSpPr>
            <a:spLocks noChangeShapeType="1"/>
          </p:cNvSpPr>
          <p:nvPr/>
        </p:nvSpPr>
        <p:spPr bwMode="auto">
          <a:xfrm flipH="1">
            <a:off x="2536825" y="4192588"/>
            <a:ext cx="0" cy="71437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820" name="Line 42"/>
          <p:cNvSpPr>
            <a:spLocks noChangeShapeType="1"/>
          </p:cNvSpPr>
          <p:nvPr/>
        </p:nvSpPr>
        <p:spPr bwMode="auto">
          <a:xfrm flipH="1">
            <a:off x="3689350" y="4194175"/>
            <a:ext cx="0" cy="6985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821" name="Line 43"/>
          <p:cNvSpPr>
            <a:spLocks noChangeShapeType="1"/>
          </p:cNvSpPr>
          <p:nvPr/>
        </p:nvSpPr>
        <p:spPr bwMode="auto">
          <a:xfrm flipV="1">
            <a:off x="4813300" y="2263775"/>
            <a:ext cx="1116013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822" name="Line 44"/>
          <p:cNvSpPr>
            <a:spLocks noChangeShapeType="1"/>
          </p:cNvSpPr>
          <p:nvPr/>
        </p:nvSpPr>
        <p:spPr bwMode="auto">
          <a:xfrm flipH="1">
            <a:off x="4813300" y="2263775"/>
            <a:ext cx="0" cy="71438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823" name="Line 45"/>
          <p:cNvSpPr>
            <a:spLocks noChangeShapeType="1"/>
          </p:cNvSpPr>
          <p:nvPr/>
        </p:nvSpPr>
        <p:spPr bwMode="auto">
          <a:xfrm flipH="1">
            <a:off x="5929313" y="2265363"/>
            <a:ext cx="0" cy="6985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824" name="Text Box 46"/>
          <p:cNvSpPr txBox="1">
            <a:spLocks noChangeArrowheads="1"/>
          </p:cNvSpPr>
          <p:nvPr/>
        </p:nvSpPr>
        <p:spPr bwMode="auto">
          <a:xfrm>
            <a:off x="5318125" y="2239963"/>
            <a:ext cx="714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B2B2B2"/>
                </a:solidFill>
                <a:latin typeface="Arial" charset="0"/>
              </a:rPr>
              <a:t>*</a:t>
            </a:r>
          </a:p>
        </p:txBody>
      </p:sp>
      <p:sp>
        <p:nvSpPr>
          <p:cNvPr id="33825" name="Line 47"/>
          <p:cNvSpPr>
            <a:spLocks noChangeShapeType="1"/>
          </p:cNvSpPr>
          <p:nvPr/>
        </p:nvSpPr>
        <p:spPr bwMode="auto">
          <a:xfrm flipV="1">
            <a:off x="4813300" y="3257550"/>
            <a:ext cx="1116013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826" name="Line 48"/>
          <p:cNvSpPr>
            <a:spLocks noChangeShapeType="1"/>
          </p:cNvSpPr>
          <p:nvPr/>
        </p:nvSpPr>
        <p:spPr bwMode="auto">
          <a:xfrm flipH="1">
            <a:off x="4813300" y="3257550"/>
            <a:ext cx="0" cy="71438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827" name="Line 49"/>
          <p:cNvSpPr>
            <a:spLocks noChangeShapeType="1"/>
          </p:cNvSpPr>
          <p:nvPr/>
        </p:nvSpPr>
        <p:spPr bwMode="auto">
          <a:xfrm flipH="1">
            <a:off x="5929313" y="3259138"/>
            <a:ext cx="0" cy="6985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828" name="Text Box 50"/>
          <p:cNvSpPr txBox="1">
            <a:spLocks noChangeArrowheads="1"/>
          </p:cNvSpPr>
          <p:nvPr/>
        </p:nvSpPr>
        <p:spPr bwMode="auto">
          <a:xfrm>
            <a:off x="5318125" y="3233738"/>
            <a:ext cx="714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B2B2B2"/>
                </a:solidFill>
                <a:latin typeface="Arial" charset="0"/>
              </a:rPr>
              <a:t>*</a:t>
            </a:r>
          </a:p>
        </p:txBody>
      </p:sp>
      <p:sp>
        <p:nvSpPr>
          <p:cNvPr id="33829" name="Line 51"/>
          <p:cNvSpPr>
            <a:spLocks noChangeShapeType="1"/>
          </p:cNvSpPr>
          <p:nvPr/>
        </p:nvSpPr>
        <p:spPr bwMode="auto">
          <a:xfrm flipV="1">
            <a:off x="4808538" y="4330700"/>
            <a:ext cx="1116012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830" name="Line 52"/>
          <p:cNvSpPr>
            <a:spLocks noChangeShapeType="1"/>
          </p:cNvSpPr>
          <p:nvPr/>
        </p:nvSpPr>
        <p:spPr bwMode="auto">
          <a:xfrm flipH="1">
            <a:off x="4808538" y="4330700"/>
            <a:ext cx="0" cy="71438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831" name="Line 53"/>
          <p:cNvSpPr>
            <a:spLocks noChangeShapeType="1"/>
          </p:cNvSpPr>
          <p:nvPr/>
        </p:nvSpPr>
        <p:spPr bwMode="auto">
          <a:xfrm flipH="1">
            <a:off x="5924550" y="4332288"/>
            <a:ext cx="0" cy="6985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832" name="Text Box 54"/>
          <p:cNvSpPr txBox="1">
            <a:spLocks noChangeArrowheads="1"/>
          </p:cNvSpPr>
          <p:nvPr/>
        </p:nvSpPr>
        <p:spPr bwMode="auto">
          <a:xfrm>
            <a:off x="3048000" y="4167188"/>
            <a:ext cx="714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B2B2B2"/>
                </a:solidFill>
                <a:latin typeface="Arial" charset="0"/>
              </a:rPr>
              <a:t>*</a:t>
            </a:r>
          </a:p>
        </p:txBody>
      </p:sp>
      <p:sp>
        <p:nvSpPr>
          <p:cNvPr id="33833" name="Text Box 55"/>
          <p:cNvSpPr txBox="1">
            <a:spLocks noChangeArrowheads="1"/>
          </p:cNvSpPr>
          <p:nvPr/>
        </p:nvSpPr>
        <p:spPr bwMode="auto">
          <a:xfrm>
            <a:off x="5351463" y="4306888"/>
            <a:ext cx="71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B2B2B2"/>
                </a:solidFill>
                <a:latin typeface="Arial" charset="0"/>
              </a:rPr>
              <a:t>*</a:t>
            </a:r>
          </a:p>
        </p:txBody>
      </p:sp>
      <p:sp>
        <p:nvSpPr>
          <p:cNvPr id="33834" name="Line 56"/>
          <p:cNvSpPr>
            <a:spLocks noChangeShapeType="1"/>
          </p:cNvSpPr>
          <p:nvPr/>
        </p:nvSpPr>
        <p:spPr bwMode="auto">
          <a:xfrm flipV="1">
            <a:off x="5922963" y="2138363"/>
            <a:ext cx="1116012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835" name="Line 57"/>
          <p:cNvSpPr>
            <a:spLocks noChangeShapeType="1"/>
          </p:cNvSpPr>
          <p:nvPr/>
        </p:nvSpPr>
        <p:spPr bwMode="auto">
          <a:xfrm flipH="1">
            <a:off x="5922963" y="2138363"/>
            <a:ext cx="0" cy="71437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836" name="Line 58"/>
          <p:cNvSpPr>
            <a:spLocks noChangeShapeType="1"/>
          </p:cNvSpPr>
          <p:nvPr/>
        </p:nvSpPr>
        <p:spPr bwMode="auto">
          <a:xfrm flipH="1">
            <a:off x="7038975" y="2139950"/>
            <a:ext cx="0" cy="6985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837" name="Text Box 59"/>
          <p:cNvSpPr txBox="1">
            <a:spLocks noChangeArrowheads="1"/>
          </p:cNvSpPr>
          <p:nvPr/>
        </p:nvSpPr>
        <p:spPr bwMode="auto">
          <a:xfrm>
            <a:off x="6427788" y="2114550"/>
            <a:ext cx="714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B2B2B2"/>
                </a:solidFill>
                <a:latin typeface="Arial" charset="0"/>
              </a:rPr>
              <a:t>*</a:t>
            </a:r>
          </a:p>
        </p:txBody>
      </p:sp>
      <p:sp>
        <p:nvSpPr>
          <p:cNvPr id="33838" name="Line 60"/>
          <p:cNvSpPr>
            <a:spLocks noChangeShapeType="1"/>
          </p:cNvSpPr>
          <p:nvPr/>
        </p:nvSpPr>
        <p:spPr bwMode="auto">
          <a:xfrm flipV="1">
            <a:off x="5922963" y="3132138"/>
            <a:ext cx="1116012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839" name="Line 61"/>
          <p:cNvSpPr>
            <a:spLocks noChangeShapeType="1"/>
          </p:cNvSpPr>
          <p:nvPr/>
        </p:nvSpPr>
        <p:spPr bwMode="auto">
          <a:xfrm flipH="1">
            <a:off x="5922963" y="3132138"/>
            <a:ext cx="0" cy="71437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840" name="Line 62"/>
          <p:cNvSpPr>
            <a:spLocks noChangeShapeType="1"/>
          </p:cNvSpPr>
          <p:nvPr/>
        </p:nvSpPr>
        <p:spPr bwMode="auto">
          <a:xfrm flipH="1">
            <a:off x="7038975" y="3133725"/>
            <a:ext cx="0" cy="6985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841" name="Text Box 63"/>
          <p:cNvSpPr txBox="1">
            <a:spLocks noChangeArrowheads="1"/>
          </p:cNvSpPr>
          <p:nvPr/>
        </p:nvSpPr>
        <p:spPr bwMode="auto">
          <a:xfrm>
            <a:off x="6427788" y="3108325"/>
            <a:ext cx="714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B2B2B2"/>
                </a:solidFill>
                <a:latin typeface="Arial" charset="0"/>
              </a:rPr>
              <a:t>*</a:t>
            </a:r>
          </a:p>
        </p:txBody>
      </p:sp>
      <p:sp>
        <p:nvSpPr>
          <p:cNvPr id="33842" name="Line 64"/>
          <p:cNvSpPr>
            <a:spLocks noChangeShapeType="1"/>
          </p:cNvSpPr>
          <p:nvPr/>
        </p:nvSpPr>
        <p:spPr bwMode="auto">
          <a:xfrm flipV="1">
            <a:off x="5918200" y="4208463"/>
            <a:ext cx="1116013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843" name="Line 65"/>
          <p:cNvSpPr>
            <a:spLocks noChangeShapeType="1"/>
          </p:cNvSpPr>
          <p:nvPr/>
        </p:nvSpPr>
        <p:spPr bwMode="auto">
          <a:xfrm flipH="1">
            <a:off x="5918200" y="4208463"/>
            <a:ext cx="0" cy="71437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844" name="Line 66"/>
          <p:cNvSpPr>
            <a:spLocks noChangeShapeType="1"/>
          </p:cNvSpPr>
          <p:nvPr/>
        </p:nvSpPr>
        <p:spPr bwMode="auto">
          <a:xfrm flipH="1">
            <a:off x="7034213" y="4210050"/>
            <a:ext cx="0" cy="6985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845" name="Text Box 67"/>
          <p:cNvSpPr txBox="1">
            <a:spLocks noChangeArrowheads="1"/>
          </p:cNvSpPr>
          <p:nvPr/>
        </p:nvSpPr>
        <p:spPr bwMode="auto">
          <a:xfrm>
            <a:off x="6461125" y="4186238"/>
            <a:ext cx="714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B2B2B2"/>
                </a:solidFill>
                <a:latin typeface="Arial" charset="0"/>
              </a:rPr>
              <a:t>*</a:t>
            </a:r>
          </a:p>
        </p:txBody>
      </p:sp>
      <p:sp>
        <p:nvSpPr>
          <p:cNvPr id="33846" name="Rectangle 70"/>
          <p:cNvSpPr>
            <a:spLocks noChangeArrowheads="1"/>
          </p:cNvSpPr>
          <p:nvPr/>
        </p:nvSpPr>
        <p:spPr bwMode="auto">
          <a:xfrm>
            <a:off x="3132138" y="2060575"/>
            <a:ext cx="4608512" cy="29162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3847" name="Text Box 35"/>
          <p:cNvSpPr txBox="1">
            <a:spLocks noChangeArrowheads="1"/>
          </p:cNvSpPr>
          <p:nvPr/>
        </p:nvSpPr>
        <p:spPr bwMode="auto">
          <a:xfrm>
            <a:off x="1914525" y="2852738"/>
            <a:ext cx="1541463" cy="1825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200">
                <a:latin typeface="Arial" charset="0"/>
              </a:rPr>
              <a:t>Gradiometers (MEG)   </a:t>
            </a:r>
          </a:p>
        </p:txBody>
      </p:sp>
      <p:sp>
        <p:nvSpPr>
          <p:cNvPr id="38969" name="Text Box 74"/>
          <p:cNvSpPr txBox="1">
            <a:spLocks noChangeArrowheads="1"/>
          </p:cNvSpPr>
          <p:nvPr/>
        </p:nvSpPr>
        <p:spPr bwMode="auto">
          <a:xfrm>
            <a:off x="5040313" y="6453188"/>
            <a:ext cx="42846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GB" i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Henson et al (2010) Hum. Brain Map.</a:t>
            </a:r>
          </a:p>
        </p:txBody>
      </p:sp>
      <p:sp>
        <p:nvSpPr>
          <p:cNvPr id="33849" name="Rectangle 2"/>
          <p:cNvSpPr txBox="1">
            <a:spLocks noChangeArrowheads="1"/>
          </p:cNvSpPr>
          <p:nvPr/>
        </p:nvSpPr>
        <p:spPr bwMode="auto">
          <a:xfrm>
            <a:off x="107950" y="260350"/>
            <a:ext cx="6156325" cy="5762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2400">
                <a:solidFill>
                  <a:srgbClr val="91695F"/>
                </a:solidFill>
                <a:latin typeface="Arial" charset="0"/>
              </a:rPr>
              <a:t> Asymmetric Integration of M/EEG+fMRI</a:t>
            </a:r>
          </a:p>
        </p:txBody>
      </p:sp>
    </p:spTree>
    <p:extLst>
      <p:ext uri="{BB962C8B-B14F-4D97-AF65-F5344CB8AC3E}">
        <p14:creationId xmlns:p14="http://schemas.microsoft.com/office/powerpoint/2010/main" val="29454076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7" descr="bar_IIDNoneoGlobValsInvs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73238"/>
            <a:ext cx="731520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 Box 8"/>
          <p:cNvSpPr txBox="1">
            <a:spLocks noChangeArrowheads="1"/>
          </p:cNvSpPr>
          <p:nvPr/>
        </p:nvSpPr>
        <p:spPr bwMode="auto">
          <a:xfrm>
            <a:off x="1943100" y="1881188"/>
            <a:ext cx="3778250" cy="1825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200">
                <a:latin typeface="Arial" charset="0"/>
              </a:rPr>
              <a:t>Magnetometers (MEG)</a:t>
            </a:r>
          </a:p>
        </p:txBody>
      </p:sp>
      <p:sp>
        <p:nvSpPr>
          <p:cNvPr id="34821" name="Line 9"/>
          <p:cNvSpPr>
            <a:spLocks noChangeShapeType="1"/>
          </p:cNvSpPr>
          <p:nvPr/>
        </p:nvSpPr>
        <p:spPr bwMode="auto">
          <a:xfrm flipV="1">
            <a:off x="2490788" y="2257425"/>
            <a:ext cx="1152525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822" name="Line 10"/>
          <p:cNvSpPr>
            <a:spLocks noChangeShapeType="1"/>
          </p:cNvSpPr>
          <p:nvPr/>
        </p:nvSpPr>
        <p:spPr bwMode="auto">
          <a:xfrm flipH="1">
            <a:off x="2490788" y="2257425"/>
            <a:ext cx="0" cy="71438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823" name="Text Box 11"/>
          <p:cNvSpPr txBox="1">
            <a:spLocks noChangeArrowheads="1"/>
          </p:cNvSpPr>
          <p:nvPr/>
        </p:nvSpPr>
        <p:spPr bwMode="auto">
          <a:xfrm>
            <a:off x="2995613" y="2212975"/>
            <a:ext cx="714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B2B2B2"/>
                </a:solidFill>
                <a:latin typeface="Arial" charset="0"/>
              </a:rPr>
              <a:t>*</a:t>
            </a:r>
          </a:p>
        </p:txBody>
      </p:sp>
      <p:sp>
        <p:nvSpPr>
          <p:cNvPr id="34824" name="Line 12"/>
          <p:cNvSpPr>
            <a:spLocks noChangeShapeType="1"/>
          </p:cNvSpPr>
          <p:nvPr/>
        </p:nvSpPr>
        <p:spPr bwMode="auto">
          <a:xfrm flipH="1">
            <a:off x="3643313" y="2259013"/>
            <a:ext cx="0" cy="6985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825" name="Line 13"/>
          <p:cNvSpPr>
            <a:spLocks noChangeShapeType="1"/>
          </p:cNvSpPr>
          <p:nvPr/>
        </p:nvSpPr>
        <p:spPr bwMode="auto">
          <a:xfrm flipV="1">
            <a:off x="3643313" y="2128838"/>
            <a:ext cx="1116012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826" name="Line 14"/>
          <p:cNvSpPr>
            <a:spLocks noChangeShapeType="1"/>
          </p:cNvSpPr>
          <p:nvPr/>
        </p:nvSpPr>
        <p:spPr bwMode="auto">
          <a:xfrm flipH="1">
            <a:off x="3643313" y="2128838"/>
            <a:ext cx="0" cy="71437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827" name="Line 15"/>
          <p:cNvSpPr>
            <a:spLocks noChangeShapeType="1"/>
          </p:cNvSpPr>
          <p:nvPr/>
        </p:nvSpPr>
        <p:spPr bwMode="auto">
          <a:xfrm flipH="1">
            <a:off x="4759325" y="2130425"/>
            <a:ext cx="0" cy="6985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828" name="Text Box 16"/>
          <p:cNvSpPr txBox="1">
            <a:spLocks noChangeArrowheads="1"/>
          </p:cNvSpPr>
          <p:nvPr/>
        </p:nvSpPr>
        <p:spPr bwMode="auto">
          <a:xfrm>
            <a:off x="4148138" y="2105025"/>
            <a:ext cx="714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B2B2B2"/>
                </a:solidFill>
                <a:latin typeface="Arial" charset="0"/>
              </a:rPr>
              <a:t>*</a:t>
            </a:r>
          </a:p>
        </p:txBody>
      </p:sp>
      <p:sp>
        <p:nvSpPr>
          <p:cNvPr id="34829" name="Line 17"/>
          <p:cNvSpPr>
            <a:spLocks noChangeShapeType="1"/>
          </p:cNvSpPr>
          <p:nvPr/>
        </p:nvSpPr>
        <p:spPr bwMode="auto">
          <a:xfrm flipV="1">
            <a:off x="2490788" y="3251200"/>
            <a:ext cx="1152525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830" name="Line 18"/>
          <p:cNvSpPr>
            <a:spLocks noChangeShapeType="1"/>
          </p:cNvSpPr>
          <p:nvPr/>
        </p:nvSpPr>
        <p:spPr bwMode="auto">
          <a:xfrm flipH="1">
            <a:off x="2490788" y="3251200"/>
            <a:ext cx="0" cy="71438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831" name="Text Box 19"/>
          <p:cNvSpPr txBox="1">
            <a:spLocks noChangeArrowheads="1"/>
          </p:cNvSpPr>
          <p:nvPr/>
        </p:nvSpPr>
        <p:spPr bwMode="auto">
          <a:xfrm>
            <a:off x="2995613" y="3206750"/>
            <a:ext cx="714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B2B2B2"/>
                </a:solidFill>
                <a:latin typeface="Arial" charset="0"/>
              </a:rPr>
              <a:t>*</a:t>
            </a:r>
          </a:p>
        </p:txBody>
      </p:sp>
      <p:sp>
        <p:nvSpPr>
          <p:cNvPr id="34832" name="Line 20"/>
          <p:cNvSpPr>
            <a:spLocks noChangeShapeType="1"/>
          </p:cNvSpPr>
          <p:nvPr/>
        </p:nvSpPr>
        <p:spPr bwMode="auto">
          <a:xfrm flipH="1">
            <a:off x="3643313" y="3252788"/>
            <a:ext cx="0" cy="6985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833" name="Line 21"/>
          <p:cNvSpPr>
            <a:spLocks noChangeShapeType="1"/>
          </p:cNvSpPr>
          <p:nvPr/>
        </p:nvSpPr>
        <p:spPr bwMode="auto">
          <a:xfrm flipV="1">
            <a:off x="3643313" y="3122613"/>
            <a:ext cx="1116012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834" name="Line 22"/>
          <p:cNvSpPr>
            <a:spLocks noChangeShapeType="1"/>
          </p:cNvSpPr>
          <p:nvPr/>
        </p:nvSpPr>
        <p:spPr bwMode="auto">
          <a:xfrm flipH="1">
            <a:off x="3643313" y="3122613"/>
            <a:ext cx="0" cy="71437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835" name="Line 23"/>
          <p:cNvSpPr>
            <a:spLocks noChangeShapeType="1"/>
          </p:cNvSpPr>
          <p:nvPr/>
        </p:nvSpPr>
        <p:spPr bwMode="auto">
          <a:xfrm flipH="1">
            <a:off x="4759325" y="3124200"/>
            <a:ext cx="0" cy="6985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836" name="Text Box 24"/>
          <p:cNvSpPr txBox="1">
            <a:spLocks noChangeArrowheads="1"/>
          </p:cNvSpPr>
          <p:nvPr/>
        </p:nvSpPr>
        <p:spPr bwMode="auto">
          <a:xfrm>
            <a:off x="4148138" y="3098800"/>
            <a:ext cx="714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B2B2B2"/>
                </a:solidFill>
                <a:latin typeface="Arial" charset="0"/>
              </a:rPr>
              <a:t>*</a:t>
            </a:r>
          </a:p>
        </p:txBody>
      </p:sp>
      <p:sp>
        <p:nvSpPr>
          <p:cNvPr id="34837" name="Text Box 25"/>
          <p:cNvSpPr txBox="1">
            <a:spLocks noChangeArrowheads="1"/>
          </p:cNvSpPr>
          <p:nvPr/>
        </p:nvSpPr>
        <p:spPr bwMode="auto">
          <a:xfrm>
            <a:off x="2022475" y="2762250"/>
            <a:ext cx="5465763" cy="271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rgbClr val="B2B2B2"/>
                </a:solidFill>
                <a:latin typeface="Arial" charset="0"/>
              </a:rPr>
              <a:t>                                                                                </a:t>
            </a:r>
          </a:p>
        </p:txBody>
      </p:sp>
      <p:sp>
        <p:nvSpPr>
          <p:cNvPr id="34838" name="Text Box 26"/>
          <p:cNvSpPr txBox="1">
            <a:spLocks noChangeArrowheads="1"/>
          </p:cNvSpPr>
          <p:nvPr/>
        </p:nvSpPr>
        <p:spPr bwMode="auto">
          <a:xfrm>
            <a:off x="1914525" y="2852738"/>
            <a:ext cx="1541463" cy="1825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200">
                <a:latin typeface="Arial" charset="0"/>
              </a:rPr>
              <a:t>Gradiometers (MEG)   </a:t>
            </a:r>
          </a:p>
        </p:txBody>
      </p:sp>
      <p:sp>
        <p:nvSpPr>
          <p:cNvPr id="34839" name="Text Box 27"/>
          <p:cNvSpPr txBox="1">
            <a:spLocks noChangeArrowheads="1"/>
          </p:cNvSpPr>
          <p:nvPr/>
        </p:nvSpPr>
        <p:spPr bwMode="auto">
          <a:xfrm>
            <a:off x="1979613" y="4706938"/>
            <a:ext cx="5624512" cy="206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000" b="1">
                <a:latin typeface="Arial" charset="0"/>
              </a:rPr>
              <a:t>         None                       Global                Local (Valid)          Local (Invalid)         Valid+Invalid         </a:t>
            </a:r>
          </a:p>
        </p:txBody>
      </p:sp>
      <p:sp>
        <p:nvSpPr>
          <p:cNvPr id="34840" name="Text Box 28"/>
          <p:cNvSpPr txBox="1">
            <a:spLocks noChangeArrowheads="1"/>
          </p:cNvSpPr>
          <p:nvPr/>
        </p:nvSpPr>
        <p:spPr bwMode="auto">
          <a:xfrm>
            <a:off x="1908175" y="3733800"/>
            <a:ext cx="5508625" cy="271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rgbClr val="B2B2B2"/>
                </a:solidFill>
                <a:latin typeface="Arial" charset="0"/>
              </a:rPr>
              <a:t>                                                                                </a:t>
            </a:r>
          </a:p>
        </p:txBody>
      </p:sp>
      <p:sp>
        <p:nvSpPr>
          <p:cNvPr id="34841" name="Text Box 29"/>
          <p:cNvSpPr txBox="1">
            <a:spLocks noChangeArrowheads="1"/>
          </p:cNvSpPr>
          <p:nvPr/>
        </p:nvSpPr>
        <p:spPr bwMode="auto">
          <a:xfrm>
            <a:off x="1908175" y="3860800"/>
            <a:ext cx="1446213" cy="180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200">
                <a:latin typeface="Arial" charset="0"/>
              </a:rPr>
              <a:t>Electrodes (EEG)    </a:t>
            </a:r>
          </a:p>
        </p:txBody>
      </p:sp>
      <p:sp>
        <p:nvSpPr>
          <p:cNvPr id="34842" name="Text Box 30"/>
          <p:cNvSpPr txBox="1">
            <a:spLocks noChangeArrowheads="1"/>
          </p:cNvSpPr>
          <p:nvPr/>
        </p:nvSpPr>
        <p:spPr bwMode="auto">
          <a:xfrm rot="-5400000">
            <a:off x="-109537" y="3154363"/>
            <a:ext cx="2508250" cy="488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600">
                <a:latin typeface="Arial" charset="0"/>
              </a:rPr>
              <a:t>Negative Free Energy (a.u.)</a:t>
            </a:r>
          </a:p>
          <a:p>
            <a:pPr eaLnBrk="1" hangingPunct="1"/>
            <a:r>
              <a:rPr lang="en-GB" sz="1600">
                <a:latin typeface="Arial" charset="0"/>
              </a:rPr>
              <a:t>(model evidence)</a:t>
            </a:r>
          </a:p>
        </p:txBody>
      </p:sp>
      <p:sp>
        <p:nvSpPr>
          <p:cNvPr id="34843" name="Line 31"/>
          <p:cNvSpPr>
            <a:spLocks noChangeShapeType="1"/>
          </p:cNvSpPr>
          <p:nvPr/>
        </p:nvSpPr>
        <p:spPr bwMode="auto">
          <a:xfrm flipV="1">
            <a:off x="2536825" y="4192588"/>
            <a:ext cx="1152525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844" name="Line 32"/>
          <p:cNvSpPr>
            <a:spLocks noChangeShapeType="1"/>
          </p:cNvSpPr>
          <p:nvPr/>
        </p:nvSpPr>
        <p:spPr bwMode="auto">
          <a:xfrm flipH="1">
            <a:off x="2536825" y="4192588"/>
            <a:ext cx="0" cy="71437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845" name="Line 33"/>
          <p:cNvSpPr>
            <a:spLocks noChangeShapeType="1"/>
          </p:cNvSpPr>
          <p:nvPr/>
        </p:nvSpPr>
        <p:spPr bwMode="auto">
          <a:xfrm flipH="1">
            <a:off x="3689350" y="4194175"/>
            <a:ext cx="0" cy="6985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846" name="Line 34"/>
          <p:cNvSpPr>
            <a:spLocks noChangeShapeType="1"/>
          </p:cNvSpPr>
          <p:nvPr/>
        </p:nvSpPr>
        <p:spPr bwMode="auto">
          <a:xfrm flipV="1">
            <a:off x="4813300" y="2263775"/>
            <a:ext cx="1116013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847" name="Line 35"/>
          <p:cNvSpPr>
            <a:spLocks noChangeShapeType="1"/>
          </p:cNvSpPr>
          <p:nvPr/>
        </p:nvSpPr>
        <p:spPr bwMode="auto">
          <a:xfrm flipH="1">
            <a:off x="4813300" y="2263775"/>
            <a:ext cx="0" cy="71438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848" name="Line 36"/>
          <p:cNvSpPr>
            <a:spLocks noChangeShapeType="1"/>
          </p:cNvSpPr>
          <p:nvPr/>
        </p:nvSpPr>
        <p:spPr bwMode="auto">
          <a:xfrm flipH="1">
            <a:off x="5929313" y="2265363"/>
            <a:ext cx="0" cy="6985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849" name="Text Box 37"/>
          <p:cNvSpPr txBox="1">
            <a:spLocks noChangeArrowheads="1"/>
          </p:cNvSpPr>
          <p:nvPr/>
        </p:nvSpPr>
        <p:spPr bwMode="auto">
          <a:xfrm>
            <a:off x="5318125" y="2239963"/>
            <a:ext cx="714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B2B2B2"/>
                </a:solidFill>
                <a:latin typeface="Arial" charset="0"/>
              </a:rPr>
              <a:t>*</a:t>
            </a:r>
          </a:p>
        </p:txBody>
      </p:sp>
      <p:sp>
        <p:nvSpPr>
          <p:cNvPr id="34850" name="Line 38"/>
          <p:cNvSpPr>
            <a:spLocks noChangeShapeType="1"/>
          </p:cNvSpPr>
          <p:nvPr/>
        </p:nvSpPr>
        <p:spPr bwMode="auto">
          <a:xfrm flipV="1">
            <a:off x="4813300" y="3257550"/>
            <a:ext cx="1116013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851" name="Line 39"/>
          <p:cNvSpPr>
            <a:spLocks noChangeShapeType="1"/>
          </p:cNvSpPr>
          <p:nvPr/>
        </p:nvSpPr>
        <p:spPr bwMode="auto">
          <a:xfrm flipH="1">
            <a:off x="4813300" y="3257550"/>
            <a:ext cx="0" cy="71438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852" name="Line 40"/>
          <p:cNvSpPr>
            <a:spLocks noChangeShapeType="1"/>
          </p:cNvSpPr>
          <p:nvPr/>
        </p:nvSpPr>
        <p:spPr bwMode="auto">
          <a:xfrm flipH="1">
            <a:off x="5929313" y="3259138"/>
            <a:ext cx="0" cy="6985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853" name="Text Box 41"/>
          <p:cNvSpPr txBox="1">
            <a:spLocks noChangeArrowheads="1"/>
          </p:cNvSpPr>
          <p:nvPr/>
        </p:nvSpPr>
        <p:spPr bwMode="auto">
          <a:xfrm>
            <a:off x="5318125" y="3233738"/>
            <a:ext cx="714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B2B2B2"/>
                </a:solidFill>
                <a:latin typeface="Arial" charset="0"/>
              </a:rPr>
              <a:t>*</a:t>
            </a:r>
          </a:p>
        </p:txBody>
      </p:sp>
      <p:sp>
        <p:nvSpPr>
          <p:cNvPr id="34854" name="Line 42"/>
          <p:cNvSpPr>
            <a:spLocks noChangeShapeType="1"/>
          </p:cNvSpPr>
          <p:nvPr/>
        </p:nvSpPr>
        <p:spPr bwMode="auto">
          <a:xfrm flipV="1">
            <a:off x="4808538" y="4330700"/>
            <a:ext cx="1116012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855" name="Line 43"/>
          <p:cNvSpPr>
            <a:spLocks noChangeShapeType="1"/>
          </p:cNvSpPr>
          <p:nvPr/>
        </p:nvSpPr>
        <p:spPr bwMode="auto">
          <a:xfrm flipH="1">
            <a:off x="4808538" y="4330700"/>
            <a:ext cx="0" cy="71438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856" name="Line 44"/>
          <p:cNvSpPr>
            <a:spLocks noChangeShapeType="1"/>
          </p:cNvSpPr>
          <p:nvPr/>
        </p:nvSpPr>
        <p:spPr bwMode="auto">
          <a:xfrm flipH="1">
            <a:off x="5924550" y="4332288"/>
            <a:ext cx="0" cy="6985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857" name="Text Box 45"/>
          <p:cNvSpPr txBox="1">
            <a:spLocks noChangeArrowheads="1"/>
          </p:cNvSpPr>
          <p:nvPr/>
        </p:nvSpPr>
        <p:spPr bwMode="auto">
          <a:xfrm>
            <a:off x="3048000" y="4167188"/>
            <a:ext cx="714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B2B2B2"/>
                </a:solidFill>
                <a:latin typeface="Arial" charset="0"/>
              </a:rPr>
              <a:t>*</a:t>
            </a:r>
          </a:p>
        </p:txBody>
      </p:sp>
      <p:sp>
        <p:nvSpPr>
          <p:cNvPr id="34858" name="Text Box 46"/>
          <p:cNvSpPr txBox="1">
            <a:spLocks noChangeArrowheads="1"/>
          </p:cNvSpPr>
          <p:nvPr/>
        </p:nvSpPr>
        <p:spPr bwMode="auto">
          <a:xfrm>
            <a:off x="5351463" y="4306888"/>
            <a:ext cx="71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B2B2B2"/>
                </a:solidFill>
                <a:latin typeface="Arial" charset="0"/>
              </a:rPr>
              <a:t>*</a:t>
            </a:r>
          </a:p>
        </p:txBody>
      </p:sp>
      <p:sp>
        <p:nvSpPr>
          <p:cNvPr id="34859" name="Line 47"/>
          <p:cNvSpPr>
            <a:spLocks noChangeShapeType="1"/>
          </p:cNvSpPr>
          <p:nvPr/>
        </p:nvSpPr>
        <p:spPr bwMode="auto">
          <a:xfrm flipV="1">
            <a:off x="5922963" y="2138363"/>
            <a:ext cx="1116012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860" name="Line 48"/>
          <p:cNvSpPr>
            <a:spLocks noChangeShapeType="1"/>
          </p:cNvSpPr>
          <p:nvPr/>
        </p:nvSpPr>
        <p:spPr bwMode="auto">
          <a:xfrm flipH="1">
            <a:off x="5922963" y="2138363"/>
            <a:ext cx="0" cy="71437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861" name="Line 49"/>
          <p:cNvSpPr>
            <a:spLocks noChangeShapeType="1"/>
          </p:cNvSpPr>
          <p:nvPr/>
        </p:nvSpPr>
        <p:spPr bwMode="auto">
          <a:xfrm flipH="1">
            <a:off x="7038975" y="2139950"/>
            <a:ext cx="0" cy="6985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862" name="Text Box 50"/>
          <p:cNvSpPr txBox="1">
            <a:spLocks noChangeArrowheads="1"/>
          </p:cNvSpPr>
          <p:nvPr/>
        </p:nvSpPr>
        <p:spPr bwMode="auto">
          <a:xfrm>
            <a:off x="6427788" y="2114550"/>
            <a:ext cx="714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B2B2B2"/>
                </a:solidFill>
                <a:latin typeface="Arial" charset="0"/>
              </a:rPr>
              <a:t>*</a:t>
            </a:r>
          </a:p>
        </p:txBody>
      </p:sp>
      <p:sp>
        <p:nvSpPr>
          <p:cNvPr id="34863" name="Line 51"/>
          <p:cNvSpPr>
            <a:spLocks noChangeShapeType="1"/>
          </p:cNvSpPr>
          <p:nvPr/>
        </p:nvSpPr>
        <p:spPr bwMode="auto">
          <a:xfrm flipV="1">
            <a:off x="5922963" y="3132138"/>
            <a:ext cx="1116012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864" name="Line 52"/>
          <p:cNvSpPr>
            <a:spLocks noChangeShapeType="1"/>
          </p:cNvSpPr>
          <p:nvPr/>
        </p:nvSpPr>
        <p:spPr bwMode="auto">
          <a:xfrm flipH="1">
            <a:off x="5922963" y="3132138"/>
            <a:ext cx="0" cy="71437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865" name="Line 53"/>
          <p:cNvSpPr>
            <a:spLocks noChangeShapeType="1"/>
          </p:cNvSpPr>
          <p:nvPr/>
        </p:nvSpPr>
        <p:spPr bwMode="auto">
          <a:xfrm flipH="1">
            <a:off x="7038975" y="3133725"/>
            <a:ext cx="0" cy="6985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866" name="Text Box 54"/>
          <p:cNvSpPr txBox="1">
            <a:spLocks noChangeArrowheads="1"/>
          </p:cNvSpPr>
          <p:nvPr/>
        </p:nvSpPr>
        <p:spPr bwMode="auto">
          <a:xfrm>
            <a:off x="6427788" y="3108325"/>
            <a:ext cx="714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B2B2B2"/>
                </a:solidFill>
                <a:latin typeface="Arial" charset="0"/>
              </a:rPr>
              <a:t>*</a:t>
            </a:r>
          </a:p>
        </p:txBody>
      </p:sp>
      <p:sp>
        <p:nvSpPr>
          <p:cNvPr id="34867" name="Line 55"/>
          <p:cNvSpPr>
            <a:spLocks noChangeShapeType="1"/>
          </p:cNvSpPr>
          <p:nvPr/>
        </p:nvSpPr>
        <p:spPr bwMode="auto">
          <a:xfrm flipV="1">
            <a:off x="5918200" y="4208463"/>
            <a:ext cx="1116013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868" name="Line 56"/>
          <p:cNvSpPr>
            <a:spLocks noChangeShapeType="1"/>
          </p:cNvSpPr>
          <p:nvPr/>
        </p:nvSpPr>
        <p:spPr bwMode="auto">
          <a:xfrm flipH="1">
            <a:off x="5918200" y="4208463"/>
            <a:ext cx="0" cy="71437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869" name="Line 57"/>
          <p:cNvSpPr>
            <a:spLocks noChangeShapeType="1"/>
          </p:cNvSpPr>
          <p:nvPr/>
        </p:nvSpPr>
        <p:spPr bwMode="auto">
          <a:xfrm flipH="1">
            <a:off x="7034213" y="4210050"/>
            <a:ext cx="0" cy="6985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870" name="Text Box 58"/>
          <p:cNvSpPr txBox="1">
            <a:spLocks noChangeArrowheads="1"/>
          </p:cNvSpPr>
          <p:nvPr/>
        </p:nvSpPr>
        <p:spPr bwMode="auto">
          <a:xfrm>
            <a:off x="6461125" y="4186238"/>
            <a:ext cx="714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B2B2B2"/>
                </a:solidFill>
                <a:latin typeface="Arial" charset="0"/>
              </a:rPr>
              <a:t>*</a:t>
            </a:r>
          </a:p>
        </p:txBody>
      </p:sp>
      <p:sp>
        <p:nvSpPr>
          <p:cNvPr id="34871" name="Rectangle 59"/>
          <p:cNvSpPr>
            <a:spLocks noChangeArrowheads="1"/>
          </p:cNvSpPr>
          <p:nvPr/>
        </p:nvSpPr>
        <p:spPr bwMode="auto">
          <a:xfrm>
            <a:off x="4248150" y="2060575"/>
            <a:ext cx="3492500" cy="29162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9993" name="Text Box 74"/>
          <p:cNvSpPr txBox="1">
            <a:spLocks noChangeArrowheads="1"/>
          </p:cNvSpPr>
          <p:nvPr/>
        </p:nvSpPr>
        <p:spPr bwMode="auto">
          <a:xfrm>
            <a:off x="5040313" y="6453188"/>
            <a:ext cx="42846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GB" i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Henson et al (2010) Hum. Brain Map.</a:t>
            </a:r>
          </a:p>
        </p:txBody>
      </p:sp>
      <p:sp>
        <p:nvSpPr>
          <p:cNvPr id="34873" name="Rectangle 2"/>
          <p:cNvSpPr txBox="1">
            <a:spLocks noChangeArrowheads="1"/>
          </p:cNvSpPr>
          <p:nvPr/>
        </p:nvSpPr>
        <p:spPr bwMode="auto">
          <a:xfrm>
            <a:off x="107950" y="260350"/>
            <a:ext cx="6156325" cy="5762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2400">
                <a:solidFill>
                  <a:srgbClr val="91695F"/>
                </a:solidFill>
                <a:latin typeface="Arial" charset="0"/>
              </a:rPr>
              <a:t> Asymmetric Integration of M/EEG+fMRI</a:t>
            </a:r>
          </a:p>
        </p:txBody>
      </p:sp>
    </p:spTree>
    <p:extLst>
      <p:ext uri="{BB962C8B-B14F-4D97-AF65-F5344CB8AC3E}">
        <p14:creationId xmlns:p14="http://schemas.microsoft.com/office/powerpoint/2010/main" val="8636497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7" descr="bar_IIDNoneoGlobValsInvs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73238"/>
            <a:ext cx="731520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 Box 8"/>
          <p:cNvSpPr txBox="1">
            <a:spLocks noChangeArrowheads="1"/>
          </p:cNvSpPr>
          <p:nvPr/>
        </p:nvSpPr>
        <p:spPr bwMode="auto">
          <a:xfrm>
            <a:off x="1943100" y="1881188"/>
            <a:ext cx="3778250" cy="1825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200">
                <a:latin typeface="Arial" charset="0"/>
              </a:rPr>
              <a:t>Magnetometers (MEG)</a:t>
            </a:r>
          </a:p>
        </p:txBody>
      </p:sp>
      <p:sp>
        <p:nvSpPr>
          <p:cNvPr id="35845" name="Line 9"/>
          <p:cNvSpPr>
            <a:spLocks noChangeShapeType="1"/>
          </p:cNvSpPr>
          <p:nvPr/>
        </p:nvSpPr>
        <p:spPr bwMode="auto">
          <a:xfrm flipV="1">
            <a:off x="2490788" y="2257425"/>
            <a:ext cx="1152525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46" name="Line 10"/>
          <p:cNvSpPr>
            <a:spLocks noChangeShapeType="1"/>
          </p:cNvSpPr>
          <p:nvPr/>
        </p:nvSpPr>
        <p:spPr bwMode="auto">
          <a:xfrm flipH="1">
            <a:off x="2490788" y="2257425"/>
            <a:ext cx="0" cy="71438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47" name="Text Box 11"/>
          <p:cNvSpPr txBox="1">
            <a:spLocks noChangeArrowheads="1"/>
          </p:cNvSpPr>
          <p:nvPr/>
        </p:nvSpPr>
        <p:spPr bwMode="auto">
          <a:xfrm>
            <a:off x="2995613" y="2212975"/>
            <a:ext cx="714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B2B2B2"/>
                </a:solidFill>
                <a:latin typeface="Arial" charset="0"/>
              </a:rPr>
              <a:t>*</a:t>
            </a:r>
          </a:p>
        </p:txBody>
      </p:sp>
      <p:sp>
        <p:nvSpPr>
          <p:cNvPr id="35848" name="Line 12"/>
          <p:cNvSpPr>
            <a:spLocks noChangeShapeType="1"/>
          </p:cNvSpPr>
          <p:nvPr/>
        </p:nvSpPr>
        <p:spPr bwMode="auto">
          <a:xfrm flipH="1">
            <a:off x="3643313" y="2259013"/>
            <a:ext cx="0" cy="6985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49" name="Line 13"/>
          <p:cNvSpPr>
            <a:spLocks noChangeShapeType="1"/>
          </p:cNvSpPr>
          <p:nvPr/>
        </p:nvSpPr>
        <p:spPr bwMode="auto">
          <a:xfrm flipV="1">
            <a:off x="3643313" y="2128838"/>
            <a:ext cx="1116012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50" name="Line 14"/>
          <p:cNvSpPr>
            <a:spLocks noChangeShapeType="1"/>
          </p:cNvSpPr>
          <p:nvPr/>
        </p:nvSpPr>
        <p:spPr bwMode="auto">
          <a:xfrm flipH="1">
            <a:off x="3643313" y="2128838"/>
            <a:ext cx="0" cy="71437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51" name="Line 15"/>
          <p:cNvSpPr>
            <a:spLocks noChangeShapeType="1"/>
          </p:cNvSpPr>
          <p:nvPr/>
        </p:nvSpPr>
        <p:spPr bwMode="auto">
          <a:xfrm flipH="1">
            <a:off x="4759325" y="2130425"/>
            <a:ext cx="0" cy="6985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52" name="Text Box 16"/>
          <p:cNvSpPr txBox="1">
            <a:spLocks noChangeArrowheads="1"/>
          </p:cNvSpPr>
          <p:nvPr/>
        </p:nvSpPr>
        <p:spPr bwMode="auto">
          <a:xfrm>
            <a:off x="4148138" y="2105025"/>
            <a:ext cx="714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B2B2B2"/>
                </a:solidFill>
                <a:latin typeface="Arial" charset="0"/>
              </a:rPr>
              <a:t>*</a:t>
            </a:r>
          </a:p>
        </p:txBody>
      </p:sp>
      <p:sp>
        <p:nvSpPr>
          <p:cNvPr id="35853" name="Line 17"/>
          <p:cNvSpPr>
            <a:spLocks noChangeShapeType="1"/>
          </p:cNvSpPr>
          <p:nvPr/>
        </p:nvSpPr>
        <p:spPr bwMode="auto">
          <a:xfrm flipV="1">
            <a:off x="2490788" y="3251200"/>
            <a:ext cx="1152525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54" name="Line 18"/>
          <p:cNvSpPr>
            <a:spLocks noChangeShapeType="1"/>
          </p:cNvSpPr>
          <p:nvPr/>
        </p:nvSpPr>
        <p:spPr bwMode="auto">
          <a:xfrm flipH="1">
            <a:off x="2490788" y="3251200"/>
            <a:ext cx="0" cy="71438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55" name="Text Box 19"/>
          <p:cNvSpPr txBox="1">
            <a:spLocks noChangeArrowheads="1"/>
          </p:cNvSpPr>
          <p:nvPr/>
        </p:nvSpPr>
        <p:spPr bwMode="auto">
          <a:xfrm>
            <a:off x="2995613" y="3206750"/>
            <a:ext cx="714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B2B2B2"/>
                </a:solidFill>
                <a:latin typeface="Arial" charset="0"/>
              </a:rPr>
              <a:t>*</a:t>
            </a:r>
          </a:p>
        </p:txBody>
      </p:sp>
      <p:sp>
        <p:nvSpPr>
          <p:cNvPr id="35856" name="Line 20"/>
          <p:cNvSpPr>
            <a:spLocks noChangeShapeType="1"/>
          </p:cNvSpPr>
          <p:nvPr/>
        </p:nvSpPr>
        <p:spPr bwMode="auto">
          <a:xfrm flipH="1">
            <a:off x="3643313" y="3252788"/>
            <a:ext cx="0" cy="6985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57" name="Line 21"/>
          <p:cNvSpPr>
            <a:spLocks noChangeShapeType="1"/>
          </p:cNvSpPr>
          <p:nvPr/>
        </p:nvSpPr>
        <p:spPr bwMode="auto">
          <a:xfrm flipV="1">
            <a:off x="3643313" y="3122613"/>
            <a:ext cx="1116012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58" name="Line 22"/>
          <p:cNvSpPr>
            <a:spLocks noChangeShapeType="1"/>
          </p:cNvSpPr>
          <p:nvPr/>
        </p:nvSpPr>
        <p:spPr bwMode="auto">
          <a:xfrm flipH="1">
            <a:off x="3643313" y="3122613"/>
            <a:ext cx="0" cy="71437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59" name="Line 23"/>
          <p:cNvSpPr>
            <a:spLocks noChangeShapeType="1"/>
          </p:cNvSpPr>
          <p:nvPr/>
        </p:nvSpPr>
        <p:spPr bwMode="auto">
          <a:xfrm flipH="1">
            <a:off x="4759325" y="3124200"/>
            <a:ext cx="0" cy="6985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60" name="Text Box 24"/>
          <p:cNvSpPr txBox="1">
            <a:spLocks noChangeArrowheads="1"/>
          </p:cNvSpPr>
          <p:nvPr/>
        </p:nvSpPr>
        <p:spPr bwMode="auto">
          <a:xfrm>
            <a:off x="4148138" y="3098800"/>
            <a:ext cx="714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B2B2B2"/>
                </a:solidFill>
                <a:latin typeface="Arial" charset="0"/>
              </a:rPr>
              <a:t>*</a:t>
            </a:r>
          </a:p>
        </p:txBody>
      </p:sp>
      <p:sp>
        <p:nvSpPr>
          <p:cNvPr id="35861" name="Text Box 25"/>
          <p:cNvSpPr txBox="1">
            <a:spLocks noChangeArrowheads="1"/>
          </p:cNvSpPr>
          <p:nvPr/>
        </p:nvSpPr>
        <p:spPr bwMode="auto">
          <a:xfrm>
            <a:off x="2022475" y="2762250"/>
            <a:ext cx="5465763" cy="271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rgbClr val="B2B2B2"/>
                </a:solidFill>
                <a:latin typeface="Arial" charset="0"/>
              </a:rPr>
              <a:t>                                                                                </a:t>
            </a:r>
          </a:p>
        </p:txBody>
      </p:sp>
      <p:sp>
        <p:nvSpPr>
          <p:cNvPr id="35862" name="Text Box 26"/>
          <p:cNvSpPr txBox="1">
            <a:spLocks noChangeArrowheads="1"/>
          </p:cNvSpPr>
          <p:nvPr/>
        </p:nvSpPr>
        <p:spPr bwMode="auto">
          <a:xfrm>
            <a:off x="1914525" y="2852738"/>
            <a:ext cx="1541463" cy="1825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200">
                <a:latin typeface="Arial" charset="0"/>
              </a:rPr>
              <a:t>Gradiometers (MEG)   </a:t>
            </a:r>
          </a:p>
        </p:txBody>
      </p:sp>
      <p:sp>
        <p:nvSpPr>
          <p:cNvPr id="35863" name="Text Box 27"/>
          <p:cNvSpPr txBox="1">
            <a:spLocks noChangeArrowheads="1"/>
          </p:cNvSpPr>
          <p:nvPr/>
        </p:nvSpPr>
        <p:spPr bwMode="auto">
          <a:xfrm>
            <a:off x="1979613" y="4706938"/>
            <a:ext cx="5624512" cy="206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000" b="1">
                <a:latin typeface="Arial" charset="0"/>
              </a:rPr>
              <a:t>         None                       Global                Local (Valid)          Local (Invalid)         Valid+Invalid         </a:t>
            </a:r>
          </a:p>
        </p:txBody>
      </p:sp>
      <p:sp>
        <p:nvSpPr>
          <p:cNvPr id="35864" name="Text Box 28"/>
          <p:cNvSpPr txBox="1">
            <a:spLocks noChangeArrowheads="1"/>
          </p:cNvSpPr>
          <p:nvPr/>
        </p:nvSpPr>
        <p:spPr bwMode="auto">
          <a:xfrm>
            <a:off x="1908175" y="3733800"/>
            <a:ext cx="5508625" cy="271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rgbClr val="B2B2B2"/>
                </a:solidFill>
                <a:latin typeface="Arial" charset="0"/>
              </a:rPr>
              <a:t>                                                                                </a:t>
            </a:r>
          </a:p>
        </p:txBody>
      </p:sp>
      <p:sp>
        <p:nvSpPr>
          <p:cNvPr id="35865" name="Text Box 29"/>
          <p:cNvSpPr txBox="1">
            <a:spLocks noChangeArrowheads="1"/>
          </p:cNvSpPr>
          <p:nvPr/>
        </p:nvSpPr>
        <p:spPr bwMode="auto">
          <a:xfrm>
            <a:off x="1908175" y="3860800"/>
            <a:ext cx="1446213" cy="180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200">
                <a:latin typeface="Arial" charset="0"/>
              </a:rPr>
              <a:t>Electrodes (EEG)    </a:t>
            </a:r>
          </a:p>
        </p:txBody>
      </p:sp>
      <p:sp>
        <p:nvSpPr>
          <p:cNvPr id="35866" name="Text Box 30"/>
          <p:cNvSpPr txBox="1">
            <a:spLocks noChangeArrowheads="1"/>
          </p:cNvSpPr>
          <p:nvPr/>
        </p:nvSpPr>
        <p:spPr bwMode="auto">
          <a:xfrm rot="-5400000">
            <a:off x="-109537" y="3154363"/>
            <a:ext cx="2508250" cy="488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600">
                <a:latin typeface="Arial" charset="0"/>
              </a:rPr>
              <a:t>Negative Free Energy (a.u.)</a:t>
            </a:r>
          </a:p>
          <a:p>
            <a:pPr eaLnBrk="1" hangingPunct="1"/>
            <a:r>
              <a:rPr lang="en-GB" sz="1600">
                <a:latin typeface="Arial" charset="0"/>
              </a:rPr>
              <a:t>(model evidence)</a:t>
            </a:r>
          </a:p>
        </p:txBody>
      </p:sp>
      <p:sp>
        <p:nvSpPr>
          <p:cNvPr id="35867" name="Line 31"/>
          <p:cNvSpPr>
            <a:spLocks noChangeShapeType="1"/>
          </p:cNvSpPr>
          <p:nvPr/>
        </p:nvSpPr>
        <p:spPr bwMode="auto">
          <a:xfrm flipV="1">
            <a:off x="2536825" y="4192588"/>
            <a:ext cx="1152525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68" name="Line 32"/>
          <p:cNvSpPr>
            <a:spLocks noChangeShapeType="1"/>
          </p:cNvSpPr>
          <p:nvPr/>
        </p:nvSpPr>
        <p:spPr bwMode="auto">
          <a:xfrm flipH="1">
            <a:off x="2536825" y="4192588"/>
            <a:ext cx="0" cy="71437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69" name="Line 33"/>
          <p:cNvSpPr>
            <a:spLocks noChangeShapeType="1"/>
          </p:cNvSpPr>
          <p:nvPr/>
        </p:nvSpPr>
        <p:spPr bwMode="auto">
          <a:xfrm flipH="1">
            <a:off x="3689350" y="4194175"/>
            <a:ext cx="0" cy="6985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70" name="Line 34"/>
          <p:cNvSpPr>
            <a:spLocks noChangeShapeType="1"/>
          </p:cNvSpPr>
          <p:nvPr/>
        </p:nvSpPr>
        <p:spPr bwMode="auto">
          <a:xfrm flipV="1">
            <a:off x="4813300" y="2263775"/>
            <a:ext cx="1116013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71" name="Line 35"/>
          <p:cNvSpPr>
            <a:spLocks noChangeShapeType="1"/>
          </p:cNvSpPr>
          <p:nvPr/>
        </p:nvSpPr>
        <p:spPr bwMode="auto">
          <a:xfrm flipH="1">
            <a:off x="4813300" y="2263775"/>
            <a:ext cx="0" cy="71438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72" name="Line 36"/>
          <p:cNvSpPr>
            <a:spLocks noChangeShapeType="1"/>
          </p:cNvSpPr>
          <p:nvPr/>
        </p:nvSpPr>
        <p:spPr bwMode="auto">
          <a:xfrm flipH="1">
            <a:off x="5929313" y="2265363"/>
            <a:ext cx="0" cy="6985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73" name="Text Box 37"/>
          <p:cNvSpPr txBox="1">
            <a:spLocks noChangeArrowheads="1"/>
          </p:cNvSpPr>
          <p:nvPr/>
        </p:nvSpPr>
        <p:spPr bwMode="auto">
          <a:xfrm>
            <a:off x="5318125" y="2239963"/>
            <a:ext cx="714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B2B2B2"/>
                </a:solidFill>
                <a:latin typeface="Arial" charset="0"/>
              </a:rPr>
              <a:t>*</a:t>
            </a:r>
          </a:p>
        </p:txBody>
      </p:sp>
      <p:sp>
        <p:nvSpPr>
          <p:cNvPr id="35874" name="Line 38"/>
          <p:cNvSpPr>
            <a:spLocks noChangeShapeType="1"/>
          </p:cNvSpPr>
          <p:nvPr/>
        </p:nvSpPr>
        <p:spPr bwMode="auto">
          <a:xfrm flipV="1">
            <a:off x="4813300" y="3257550"/>
            <a:ext cx="1116013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75" name="Line 39"/>
          <p:cNvSpPr>
            <a:spLocks noChangeShapeType="1"/>
          </p:cNvSpPr>
          <p:nvPr/>
        </p:nvSpPr>
        <p:spPr bwMode="auto">
          <a:xfrm flipH="1">
            <a:off x="4813300" y="3257550"/>
            <a:ext cx="0" cy="71438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76" name="Line 40"/>
          <p:cNvSpPr>
            <a:spLocks noChangeShapeType="1"/>
          </p:cNvSpPr>
          <p:nvPr/>
        </p:nvSpPr>
        <p:spPr bwMode="auto">
          <a:xfrm flipH="1">
            <a:off x="5929313" y="3259138"/>
            <a:ext cx="0" cy="6985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77" name="Text Box 41"/>
          <p:cNvSpPr txBox="1">
            <a:spLocks noChangeArrowheads="1"/>
          </p:cNvSpPr>
          <p:nvPr/>
        </p:nvSpPr>
        <p:spPr bwMode="auto">
          <a:xfrm>
            <a:off x="5318125" y="3233738"/>
            <a:ext cx="714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B2B2B2"/>
                </a:solidFill>
                <a:latin typeface="Arial" charset="0"/>
              </a:rPr>
              <a:t>*</a:t>
            </a:r>
          </a:p>
        </p:txBody>
      </p:sp>
      <p:sp>
        <p:nvSpPr>
          <p:cNvPr id="35878" name="Line 42"/>
          <p:cNvSpPr>
            <a:spLocks noChangeShapeType="1"/>
          </p:cNvSpPr>
          <p:nvPr/>
        </p:nvSpPr>
        <p:spPr bwMode="auto">
          <a:xfrm flipV="1">
            <a:off x="4808538" y="4330700"/>
            <a:ext cx="1116012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79" name="Line 43"/>
          <p:cNvSpPr>
            <a:spLocks noChangeShapeType="1"/>
          </p:cNvSpPr>
          <p:nvPr/>
        </p:nvSpPr>
        <p:spPr bwMode="auto">
          <a:xfrm flipH="1">
            <a:off x="4808538" y="4330700"/>
            <a:ext cx="0" cy="71438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80" name="Line 44"/>
          <p:cNvSpPr>
            <a:spLocks noChangeShapeType="1"/>
          </p:cNvSpPr>
          <p:nvPr/>
        </p:nvSpPr>
        <p:spPr bwMode="auto">
          <a:xfrm flipH="1">
            <a:off x="5924550" y="4332288"/>
            <a:ext cx="0" cy="6985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81" name="Text Box 45"/>
          <p:cNvSpPr txBox="1">
            <a:spLocks noChangeArrowheads="1"/>
          </p:cNvSpPr>
          <p:nvPr/>
        </p:nvSpPr>
        <p:spPr bwMode="auto">
          <a:xfrm>
            <a:off x="3048000" y="4167188"/>
            <a:ext cx="714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B2B2B2"/>
                </a:solidFill>
                <a:latin typeface="Arial" charset="0"/>
              </a:rPr>
              <a:t>*</a:t>
            </a:r>
          </a:p>
        </p:txBody>
      </p:sp>
      <p:sp>
        <p:nvSpPr>
          <p:cNvPr id="35882" name="Text Box 46"/>
          <p:cNvSpPr txBox="1">
            <a:spLocks noChangeArrowheads="1"/>
          </p:cNvSpPr>
          <p:nvPr/>
        </p:nvSpPr>
        <p:spPr bwMode="auto">
          <a:xfrm>
            <a:off x="5351463" y="4306888"/>
            <a:ext cx="71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B2B2B2"/>
                </a:solidFill>
                <a:latin typeface="Arial" charset="0"/>
              </a:rPr>
              <a:t>*</a:t>
            </a:r>
          </a:p>
        </p:txBody>
      </p:sp>
      <p:sp>
        <p:nvSpPr>
          <p:cNvPr id="35883" name="Line 47"/>
          <p:cNvSpPr>
            <a:spLocks noChangeShapeType="1"/>
          </p:cNvSpPr>
          <p:nvPr/>
        </p:nvSpPr>
        <p:spPr bwMode="auto">
          <a:xfrm flipV="1">
            <a:off x="5922963" y="2138363"/>
            <a:ext cx="1116012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84" name="Line 48"/>
          <p:cNvSpPr>
            <a:spLocks noChangeShapeType="1"/>
          </p:cNvSpPr>
          <p:nvPr/>
        </p:nvSpPr>
        <p:spPr bwMode="auto">
          <a:xfrm flipH="1">
            <a:off x="5922963" y="2138363"/>
            <a:ext cx="0" cy="71437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85" name="Line 49"/>
          <p:cNvSpPr>
            <a:spLocks noChangeShapeType="1"/>
          </p:cNvSpPr>
          <p:nvPr/>
        </p:nvSpPr>
        <p:spPr bwMode="auto">
          <a:xfrm flipH="1">
            <a:off x="7038975" y="2139950"/>
            <a:ext cx="0" cy="6985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86" name="Text Box 50"/>
          <p:cNvSpPr txBox="1">
            <a:spLocks noChangeArrowheads="1"/>
          </p:cNvSpPr>
          <p:nvPr/>
        </p:nvSpPr>
        <p:spPr bwMode="auto">
          <a:xfrm>
            <a:off x="6427788" y="2114550"/>
            <a:ext cx="714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B2B2B2"/>
                </a:solidFill>
                <a:latin typeface="Arial" charset="0"/>
              </a:rPr>
              <a:t>*</a:t>
            </a:r>
          </a:p>
        </p:txBody>
      </p:sp>
      <p:sp>
        <p:nvSpPr>
          <p:cNvPr id="35887" name="Line 51"/>
          <p:cNvSpPr>
            <a:spLocks noChangeShapeType="1"/>
          </p:cNvSpPr>
          <p:nvPr/>
        </p:nvSpPr>
        <p:spPr bwMode="auto">
          <a:xfrm flipV="1">
            <a:off x="5922963" y="3132138"/>
            <a:ext cx="1116012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88" name="Line 52"/>
          <p:cNvSpPr>
            <a:spLocks noChangeShapeType="1"/>
          </p:cNvSpPr>
          <p:nvPr/>
        </p:nvSpPr>
        <p:spPr bwMode="auto">
          <a:xfrm flipH="1">
            <a:off x="5922963" y="3132138"/>
            <a:ext cx="0" cy="71437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89" name="Line 53"/>
          <p:cNvSpPr>
            <a:spLocks noChangeShapeType="1"/>
          </p:cNvSpPr>
          <p:nvPr/>
        </p:nvSpPr>
        <p:spPr bwMode="auto">
          <a:xfrm flipH="1">
            <a:off x="7038975" y="3133725"/>
            <a:ext cx="0" cy="6985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90" name="Text Box 54"/>
          <p:cNvSpPr txBox="1">
            <a:spLocks noChangeArrowheads="1"/>
          </p:cNvSpPr>
          <p:nvPr/>
        </p:nvSpPr>
        <p:spPr bwMode="auto">
          <a:xfrm>
            <a:off x="6427788" y="3108325"/>
            <a:ext cx="714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B2B2B2"/>
                </a:solidFill>
                <a:latin typeface="Arial" charset="0"/>
              </a:rPr>
              <a:t>*</a:t>
            </a:r>
          </a:p>
        </p:txBody>
      </p:sp>
      <p:sp>
        <p:nvSpPr>
          <p:cNvPr id="35891" name="Line 55"/>
          <p:cNvSpPr>
            <a:spLocks noChangeShapeType="1"/>
          </p:cNvSpPr>
          <p:nvPr/>
        </p:nvSpPr>
        <p:spPr bwMode="auto">
          <a:xfrm flipV="1">
            <a:off x="5918200" y="4208463"/>
            <a:ext cx="1116013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92" name="Line 56"/>
          <p:cNvSpPr>
            <a:spLocks noChangeShapeType="1"/>
          </p:cNvSpPr>
          <p:nvPr/>
        </p:nvSpPr>
        <p:spPr bwMode="auto">
          <a:xfrm flipH="1">
            <a:off x="5918200" y="4208463"/>
            <a:ext cx="0" cy="71437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93" name="Line 57"/>
          <p:cNvSpPr>
            <a:spLocks noChangeShapeType="1"/>
          </p:cNvSpPr>
          <p:nvPr/>
        </p:nvSpPr>
        <p:spPr bwMode="auto">
          <a:xfrm flipH="1">
            <a:off x="7034213" y="4210050"/>
            <a:ext cx="0" cy="6985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94" name="Text Box 58"/>
          <p:cNvSpPr txBox="1">
            <a:spLocks noChangeArrowheads="1"/>
          </p:cNvSpPr>
          <p:nvPr/>
        </p:nvSpPr>
        <p:spPr bwMode="auto">
          <a:xfrm>
            <a:off x="6461125" y="4186238"/>
            <a:ext cx="714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B2B2B2"/>
                </a:solidFill>
                <a:latin typeface="Arial" charset="0"/>
              </a:rPr>
              <a:t>*</a:t>
            </a:r>
          </a:p>
        </p:txBody>
      </p:sp>
      <p:sp>
        <p:nvSpPr>
          <p:cNvPr id="35895" name="Rectangle 59"/>
          <p:cNvSpPr>
            <a:spLocks noChangeArrowheads="1"/>
          </p:cNvSpPr>
          <p:nvPr/>
        </p:nvSpPr>
        <p:spPr bwMode="auto">
          <a:xfrm>
            <a:off x="5364163" y="2060575"/>
            <a:ext cx="2376487" cy="29162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017" name="Text Box 74"/>
          <p:cNvSpPr txBox="1">
            <a:spLocks noChangeArrowheads="1"/>
          </p:cNvSpPr>
          <p:nvPr/>
        </p:nvSpPr>
        <p:spPr bwMode="auto">
          <a:xfrm>
            <a:off x="5040313" y="6453188"/>
            <a:ext cx="42846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GB" i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Henson et al (2010) Hum. Brain Map.</a:t>
            </a:r>
          </a:p>
        </p:txBody>
      </p:sp>
      <p:sp>
        <p:nvSpPr>
          <p:cNvPr id="35897" name="Rectangle 2"/>
          <p:cNvSpPr txBox="1">
            <a:spLocks noChangeArrowheads="1"/>
          </p:cNvSpPr>
          <p:nvPr/>
        </p:nvSpPr>
        <p:spPr bwMode="auto">
          <a:xfrm>
            <a:off x="107950" y="260350"/>
            <a:ext cx="6156325" cy="5762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2400">
                <a:solidFill>
                  <a:srgbClr val="91695F"/>
                </a:solidFill>
                <a:latin typeface="Arial" charset="0"/>
              </a:rPr>
              <a:t> Asymmetric Integration of M/EEG+fMRI</a:t>
            </a:r>
          </a:p>
        </p:txBody>
      </p:sp>
    </p:spTree>
    <p:extLst>
      <p:ext uri="{BB962C8B-B14F-4D97-AF65-F5344CB8AC3E}">
        <p14:creationId xmlns:p14="http://schemas.microsoft.com/office/powerpoint/2010/main" val="15491881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7" descr="bar_IIDNoneoGlobValsInvs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73238"/>
            <a:ext cx="731520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ext Box 8"/>
          <p:cNvSpPr txBox="1">
            <a:spLocks noChangeArrowheads="1"/>
          </p:cNvSpPr>
          <p:nvPr/>
        </p:nvSpPr>
        <p:spPr bwMode="auto">
          <a:xfrm>
            <a:off x="1943100" y="1881188"/>
            <a:ext cx="3778250" cy="1825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200">
                <a:latin typeface="Arial" charset="0"/>
              </a:rPr>
              <a:t>Magnetometers (MEG)</a:t>
            </a:r>
          </a:p>
        </p:txBody>
      </p:sp>
      <p:sp>
        <p:nvSpPr>
          <p:cNvPr id="36869" name="Line 9"/>
          <p:cNvSpPr>
            <a:spLocks noChangeShapeType="1"/>
          </p:cNvSpPr>
          <p:nvPr/>
        </p:nvSpPr>
        <p:spPr bwMode="auto">
          <a:xfrm flipV="1">
            <a:off x="2490788" y="2257425"/>
            <a:ext cx="1152525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70" name="Line 10"/>
          <p:cNvSpPr>
            <a:spLocks noChangeShapeType="1"/>
          </p:cNvSpPr>
          <p:nvPr/>
        </p:nvSpPr>
        <p:spPr bwMode="auto">
          <a:xfrm flipH="1">
            <a:off x="2490788" y="2257425"/>
            <a:ext cx="0" cy="71438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71" name="Text Box 11"/>
          <p:cNvSpPr txBox="1">
            <a:spLocks noChangeArrowheads="1"/>
          </p:cNvSpPr>
          <p:nvPr/>
        </p:nvSpPr>
        <p:spPr bwMode="auto">
          <a:xfrm>
            <a:off x="2995613" y="2212975"/>
            <a:ext cx="714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B2B2B2"/>
                </a:solidFill>
                <a:latin typeface="Arial" charset="0"/>
              </a:rPr>
              <a:t>*</a:t>
            </a:r>
          </a:p>
        </p:txBody>
      </p:sp>
      <p:sp>
        <p:nvSpPr>
          <p:cNvPr id="36872" name="Line 12"/>
          <p:cNvSpPr>
            <a:spLocks noChangeShapeType="1"/>
          </p:cNvSpPr>
          <p:nvPr/>
        </p:nvSpPr>
        <p:spPr bwMode="auto">
          <a:xfrm flipH="1">
            <a:off x="3643313" y="2259013"/>
            <a:ext cx="0" cy="6985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73" name="Line 13"/>
          <p:cNvSpPr>
            <a:spLocks noChangeShapeType="1"/>
          </p:cNvSpPr>
          <p:nvPr/>
        </p:nvSpPr>
        <p:spPr bwMode="auto">
          <a:xfrm flipV="1">
            <a:off x="3643313" y="2128838"/>
            <a:ext cx="1116012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74" name="Line 14"/>
          <p:cNvSpPr>
            <a:spLocks noChangeShapeType="1"/>
          </p:cNvSpPr>
          <p:nvPr/>
        </p:nvSpPr>
        <p:spPr bwMode="auto">
          <a:xfrm flipH="1">
            <a:off x="3643313" y="2128838"/>
            <a:ext cx="0" cy="71437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75" name="Line 15"/>
          <p:cNvSpPr>
            <a:spLocks noChangeShapeType="1"/>
          </p:cNvSpPr>
          <p:nvPr/>
        </p:nvSpPr>
        <p:spPr bwMode="auto">
          <a:xfrm flipH="1">
            <a:off x="4759325" y="2130425"/>
            <a:ext cx="0" cy="6985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76" name="Text Box 16"/>
          <p:cNvSpPr txBox="1">
            <a:spLocks noChangeArrowheads="1"/>
          </p:cNvSpPr>
          <p:nvPr/>
        </p:nvSpPr>
        <p:spPr bwMode="auto">
          <a:xfrm>
            <a:off x="4148138" y="2105025"/>
            <a:ext cx="714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B2B2B2"/>
                </a:solidFill>
                <a:latin typeface="Arial" charset="0"/>
              </a:rPr>
              <a:t>*</a:t>
            </a:r>
          </a:p>
        </p:txBody>
      </p:sp>
      <p:sp>
        <p:nvSpPr>
          <p:cNvPr id="36877" name="Line 17"/>
          <p:cNvSpPr>
            <a:spLocks noChangeShapeType="1"/>
          </p:cNvSpPr>
          <p:nvPr/>
        </p:nvSpPr>
        <p:spPr bwMode="auto">
          <a:xfrm flipV="1">
            <a:off x="2490788" y="3251200"/>
            <a:ext cx="1152525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78" name="Line 18"/>
          <p:cNvSpPr>
            <a:spLocks noChangeShapeType="1"/>
          </p:cNvSpPr>
          <p:nvPr/>
        </p:nvSpPr>
        <p:spPr bwMode="auto">
          <a:xfrm flipH="1">
            <a:off x="2490788" y="3251200"/>
            <a:ext cx="0" cy="71438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79" name="Text Box 19"/>
          <p:cNvSpPr txBox="1">
            <a:spLocks noChangeArrowheads="1"/>
          </p:cNvSpPr>
          <p:nvPr/>
        </p:nvSpPr>
        <p:spPr bwMode="auto">
          <a:xfrm>
            <a:off x="2995613" y="3206750"/>
            <a:ext cx="714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B2B2B2"/>
                </a:solidFill>
                <a:latin typeface="Arial" charset="0"/>
              </a:rPr>
              <a:t>*</a:t>
            </a:r>
          </a:p>
        </p:txBody>
      </p:sp>
      <p:sp>
        <p:nvSpPr>
          <p:cNvPr id="36880" name="Line 20"/>
          <p:cNvSpPr>
            <a:spLocks noChangeShapeType="1"/>
          </p:cNvSpPr>
          <p:nvPr/>
        </p:nvSpPr>
        <p:spPr bwMode="auto">
          <a:xfrm flipH="1">
            <a:off x="3643313" y="3252788"/>
            <a:ext cx="0" cy="6985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81" name="Line 21"/>
          <p:cNvSpPr>
            <a:spLocks noChangeShapeType="1"/>
          </p:cNvSpPr>
          <p:nvPr/>
        </p:nvSpPr>
        <p:spPr bwMode="auto">
          <a:xfrm flipV="1">
            <a:off x="3643313" y="3122613"/>
            <a:ext cx="1116012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82" name="Line 22"/>
          <p:cNvSpPr>
            <a:spLocks noChangeShapeType="1"/>
          </p:cNvSpPr>
          <p:nvPr/>
        </p:nvSpPr>
        <p:spPr bwMode="auto">
          <a:xfrm flipH="1">
            <a:off x="3643313" y="3122613"/>
            <a:ext cx="0" cy="71437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83" name="Line 23"/>
          <p:cNvSpPr>
            <a:spLocks noChangeShapeType="1"/>
          </p:cNvSpPr>
          <p:nvPr/>
        </p:nvSpPr>
        <p:spPr bwMode="auto">
          <a:xfrm flipH="1">
            <a:off x="4759325" y="3124200"/>
            <a:ext cx="0" cy="6985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84" name="Text Box 24"/>
          <p:cNvSpPr txBox="1">
            <a:spLocks noChangeArrowheads="1"/>
          </p:cNvSpPr>
          <p:nvPr/>
        </p:nvSpPr>
        <p:spPr bwMode="auto">
          <a:xfrm>
            <a:off x="4148138" y="3098800"/>
            <a:ext cx="714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B2B2B2"/>
                </a:solidFill>
                <a:latin typeface="Arial" charset="0"/>
              </a:rPr>
              <a:t>*</a:t>
            </a:r>
          </a:p>
        </p:txBody>
      </p:sp>
      <p:sp>
        <p:nvSpPr>
          <p:cNvPr id="36885" name="Text Box 25"/>
          <p:cNvSpPr txBox="1">
            <a:spLocks noChangeArrowheads="1"/>
          </p:cNvSpPr>
          <p:nvPr/>
        </p:nvSpPr>
        <p:spPr bwMode="auto">
          <a:xfrm>
            <a:off x="2022475" y="2762250"/>
            <a:ext cx="5465763" cy="271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rgbClr val="B2B2B2"/>
                </a:solidFill>
                <a:latin typeface="Arial" charset="0"/>
              </a:rPr>
              <a:t>                                                                                </a:t>
            </a:r>
          </a:p>
        </p:txBody>
      </p:sp>
      <p:sp>
        <p:nvSpPr>
          <p:cNvPr id="36886" name="Text Box 26"/>
          <p:cNvSpPr txBox="1">
            <a:spLocks noChangeArrowheads="1"/>
          </p:cNvSpPr>
          <p:nvPr/>
        </p:nvSpPr>
        <p:spPr bwMode="auto">
          <a:xfrm>
            <a:off x="1914525" y="2852738"/>
            <a:ext cx="1541463" cy="1825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200">
                <a:latin typeface="Arial" charset="0"/>
              </a:rPr>
              <a:t>Gradiometers (MEG)   </a:t>
            </a:r>
          </a:p>
        </p:txBody>
      </p:sp>
      <p:sp>
        <p:nvSpPr>
          <p:cNvPr id="36887" name="Text Box 27"/>
          <p:cNvSpPr txBox="1">
            <a:spLocks noChangeArrowheads="1"/>
          </p:cNvSpPr>
          <p:nvPr/>
        </p:nvSpPr>
        <p:spPr bwMode="auto">
          <a:xfrm>
            <a:off x="1979613" y="4706938"/>
            <a:ext cx="5624512" cy="206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000" b="1">
                <a:latin typeface="Arial" charset="0"/>
              </a:rPr>
              <a:t>         None                       Global                Local (Valid)          Local (Invalid)         Valid+Invalid         </a:t>
            </a:r>
          </a:p>
        </p:txBody>
      </p:sp>
      <p:sp>
        <p:nvSpPr>
          <p:cNvPr id="36888" name="Text Box 28"/>
          <p:cNvSpPr txBox="1">
            <a:spLocks noChangeArrowheads="1"/>
          </p:cNvSpPr>
          <p:nvPr/>
        </p:nvSpPr>
        <p:spPr bwMode="auto">
          <a:xfrm>
            <a:off x="1908175" y="3733800"/>
            <a:ext cx="5508625" cy="271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rgbClr val="B2B2B2"/>
                </a:solidFill>
                <a:latin typeface="Arial" charset="0"/>
              </a:rPr>
              <a:t>                                                                                </a:t>
            </a:r>
          </a:p>
        </p:txBody>
      </p:sp>
      <p:sp>
        <p:nvSpPr>
          <p:cNvPr id="36889" name="Text Box 29"/>
          <p:cNvSpPr txBox="1">
            <a:spLocks noChangeArrowheads="1"/>
          </p:cNvSpPr>
          <p:nvPr/>
        </p:nvSpPr>
        <p:spPr bwMode="auto">
          <a:xfrm>
            <a:off x="1908175" y="3860800"/>
            <a:ext cx="1446213" cy="180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200">
                <a:latin typeface="Arial" charset="0"/>
              </a:rPr>
              <a:t>Electrodes (EEG)    </a:t>
            </a:r>
          </a:p>
        </p:txBody>
      </p:sp>
      <p:sp>
        <p:nvSpPr>
          <p:cNvPr id="36890" name="Text Box 30"/>
          <p:cNvSpPr txBox="1">
            <a:spLocks noChangeArrowheads="1"/>
          </p:cNvSpPr>
          <p:nvPr/>
        </p:nvSpPr>
        <p:spPr bwMode="auto">
          <a:xfrm rot="-5400000">
            <a:off x="-109537" y="3154363"/>
            <a:ext cx="2508250" cy="488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600">
                <a:latin typeface="Arial" charset="0"/>
              </a:rPr>
              <a:t>Negative Free Energy (a.u.)</a:t>
            </a:r>
          </a:p>
          <a:p>
            <a:pPr eaLnBrk="1" hangingPunct="1"/>
            <a:r>
              <a:rPr lang="en-GB" sz="1600">
                <a:latin typeface="Arial" charset="0"/>
              </a:rPr>
              <a:t>(model evidence)</a:t>
            </a:r>
          </a:p>
        </p:txBody>
      </p:sp>
      <p:sp>
        <p:nvSpPr>
          <p:cNvPr id="36891" name="Line 31"/>
          <p:cNvSpPr>
            <a:spLocks noChangeShapeType="1"/>
          </p:cNvSpPr>
          <p:nvPr/>
        </p:nvSpPr>
        <p:spPr bwMode="auto">
          <a:xfrm flipV="1">
            <a:off x="2536825" y="4192588"/>
            <a:ext cx="1152525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92" name="Line 32"/>
          <p:cNvSpPr>
            <a:spLocks noChangeShapeType="1"/>
          </p:cNvSpPr>
          <p:nvPr/>
        </p:nvSpPr>
        <p:spPr bwMode="auto">
          <a:xfrm flipH="1">
            <a:off x="2536825" y="4192588"/>
            <a:ext cx="0" cy="71437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93" name="Line 33"/>
          <p:cNvSpPr>
            <a:spLocks noChangeShapeType="1"/>
          </p:cNvSpPr>
          <p:nvPr/>
        </p:nvSpPr>
        <p:spPr bwMode="auto">
          <a:xfrm flipH="1">
            <a:off x="3689350" y="4194175"/>
            <a:ext cx="0" cy="6985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94" name="Line 34"/>
          <p:cNvSpPr>
            <a:spLocks noChangeShapeType="1"/>
          </p:cNvSpPr>
          <p:nvPr/>
        </p:nvSpPr>
        <p:spPr bwMode="auto">
          <a:xfrm flipV="1">
            <a:off x="4813300" y="2263775"/>
            <a:ext cx="1116013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95" name="Line 35"/>
          <p:cNvSpPr>
            <a:spLocks noChangeShapeType="1"/>
          </p:cNvSpPr>
          <p:nvPr/>
        </p:nvSpPr>
        <p:spPr bwMode="auto">
          <a:xfrm flipH="1">
            <a:off x="4813300" y="2263775"/>
            <a:ext cx="0" cy="71438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96" name="Line 36"/>
          <p:cNvSpPr>
            <a:spLocks noChangeShapeType="1"/>
          </p:cNvSpPr>
          <p:nvPr/>
        </p:nvSpPr>
        <p:spPr bwMode="auto">
          <a:xfrm flipH="1">
            <a:off x="5929313" y="2265363"/>
            <a:ext cx="0" cy="6985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97" name="Text Box 37"/>
          <p:cNvSpPr txBox="1">
            <a:spLocks noChangeArrowheads="1"/>
          </p:cNvSpPr>
          <p:nvPr/>
        </p:nvSpPr>
        <p:spPr bwMode="auto">
          <a:xfrm>
            <a:off x="5318125" y="2239963"/>
            <a:ext cx="714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B2B2B2"/>
                </a:solidFill>
                <a:latin typeface="Arial" charset="0"/>
              </a:rPr>
              <a:t>*</a:t>
            </a:r>
          </a:p>
        </p:txBody>
      </p:sp>
      <p:sp>
        <p:nvSpPr>
          <p:cNvPr id="36898" name="Line 38"/>
          <p:cNvSpPr>
            <a:spLocks noChangeShapeType="1"/>
          </p:cNvSpPr>
          <p:nvPr/>
        </p:nvSpPr>
        <p:spPr bwMode="auto">
          <a:xfrm flipV="1">
            <a:off x="4813300" y="3257550"/>
            <a:ext cx="1116013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99" name="Line 39"/>
          <p:cNvSpPr>
            <a:spLocks noChangeShapeType="1"/>
          </p:cNvSpPr>
          <p:nvPr/>
        </p:nvSpPr>
        <p:spPr bwMode="auto">
          <a:xfrm flipH="1">
            <a:off x="4813300" y="3257550"/>
            <a:ext cx="0" cy="71438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900" name="Line 40"/>
          <p:cNvSpPr>
            <a:spLocks noChangeShapeType="1"/>
          </p:cNvSpPr>
          <p:nvPr/>
        </p:nvSpPr>
        <p:spPr bwMode="auto">
          <a:xfrm flipH="1">
            <a:off x="5929313" y="3259138"/>
            <a:ext cx="0" cy="6985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901" name="Text Box 41"/>
          <p:cNvSpPr txBox="1">
            <a:spLocks noChangeArrowheads="1"/>
          </p:cNvSpPr>
          <p:nvPr/>
        </p:nvSpPr>
        <p:spPr bwMode="auto">
          <a:xfrm>
            <a:off x="5318125" y="3233738"/>
            <a:ext cx="714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B2B2B2"/>
                </a:solidFill>
                <a:latin typeface="Arial" charset="0"/>
              </a:rPr>
              <a:t>*</a:t>
            </a:r>
          </a:p>
        </p:txBody>
      </p:sp>
      <p:sp>
        <p:nvSpPr>
          <p:cNvPr id="36902" name="Line 42"/>
          <p:cNvSpPr>
            <a:spLocks noChangeShapeType="1"/>
          </p:cNvSpPr>
          <p:nvPr/>
        </p:nvSpPr>
        <p:spPr bwMode="auto">
          <a:xfrm flipV="1">
            <a:off x="4808538" y="4330700"/>
            <a:ext cx="1116012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903" name="Line 43"/>
          <p:cNvSpPr>
            <a:spLocks noChangeShapeType="1"/>
          </p:cNvSpPr>
          <p:nvPr/>
        </p:nvSpPr>
        <p:spPr bwMode="auto">
          <a:xfrm flipH="1">
            <a:off x="4808538" y="4330700"/>
            <a:ext cx="0" cy="71438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904" name="Line 44"/>
          <p:cNvSpPr>
            <a:spLocks noChangeShapeType="1"/>
          </p:cNvSpPr>
          <p:nvPr/>
        </p:nvSpPr>
        <p:spPr bwMode="auto">
          <a:xfrm flipH="1">
            <a:off x="5924550" y="4332288"/>
            <a:ext cx="0" cy="6985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905" name="Text Box 45"/>
          <p:cNvSpPr txBox="1">
            <a:spLocks noChangeArrowheads="1"/>
          </p:cNvSpPr>
          <p:nvPr/>
        </p:nvSpPr>
        <p:spPr bwMode="auto">
          <a:xfrm>
            <a:off x="3048000" y="4167188"/>
            <a:ext cx="714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B2B2B2"/>
                </a:solidFill>
                <a:latin typeface="Arial" charset="0"/>
              </a:rPr>
              <a:t>*</a:t>
            </a:r>
          </a:p>
        </p:txBody>
      </p:sp>
      <p:sp>
        <p:nvSpPr>
          <p:cNvPr id="36906" name="Text Box 46"/>
          <p:cNvSpPr txBox="1">
            <a:spLocks noChangeArrowheads="1"/>
          </p:cNvSpPr>
          <p:nvPr/>
        </p:nvSpPr>
        <p:spPr bwMode="auto">
          <a:xfrm>
            <a:off x="5351463" y="4306888"/>
            <a:ext cx="71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B2B2B2"/>
                </a:solidFill>
                <a:latin typeface="Arial" charset="0"/>
              </a:rPr>
              <a:t>*</a:t>
            </a:r>
          </a:p>
        </p:txBody>
      </p:sp>
      <p:sp>
        <p:nvSpPr>
          <p:cNvPr id="36907" name="Line 47"/>
          <p:cNvSpPr>
            <a:spLocks noChangeShapeType="1"/>
          </p:cNvSpPr>
          <p:nvPr/>
        </p:nvSpPr>
        <p:spPr bwMode="auto">
          <a:xfrm flipV="1">
            <a:off x="5922963" y="2138363"/>
            <a:ext cx="1116012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908" name="Line 48"/>
          <p:cNvSpPr>
            <a:spLocks noChangeShapeType="1"/>
          </p:cNvSpPr>
          <p:nvPr/>
        </p:nvSpPr>
        <p:spPr bwMode="auto">
          <a:xfrm flipH="1">
            <a:off x="5922963" y="2138363"/>
            <a:ext cx="0" cy="71437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909" name="Line 49"/>
          <p:cNvSpPr>
            <a:spLocks noChangeShapeType="1"/>
          </p:cNvSpPr>
          <p:nvPr/>
        </p:nvSpPr>
        <p:spPr bwMode="auto">
          <a:xfrm flipH="1">
            <a:off x="7038975" y="2139950"/>
            <a:ext cx="0" cy="6985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910" name="Text Box 50"/>
          <p:cNvSpPr txBox="1">
            <a:spLocks noChangeArrowheads="1"/>
          </p:cNvSpPr>
          <p:nvPr/>
        </p:nvSpPr>
        <p:spPr bwMode="auto">
          <a:xfrm>
            <a:off x="6427788" y="2114550"/>
            <a:ext cx="714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B2B2B2"/>
                </a:solidFill>
                <a:latin typeface="Arial" charset="0"/>
              </a:rPr>
              <a:t>*</a:t>
            </a:r>
          </a:p>
        </p:txBody>
      </p:sp>
      <p:sp>
        <p:nvSpPr>
          <p:cNvPr id="36911" name="Line 51"/>
          <p:cNvSpPr>
            <a:spLocks noChangeShapeType="1"/>
          </p:cNvSpPr>
          <p:nvPr/>
        </p:nvSpPr>
        <p:spPr bwMode="auto">
          <a:xfrm flipV="1">
            <a:off x="5922963" y="3132138"/>
            <a:ext cx="1116012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912" name="Line 52"/>
          <p:cNvSpPr>
            <a:spLocks noChangeShapeType="1"/>
          </p:cNvSpPr>
          <p:nvPr/>
        </p:nvSpPr>
        <p:spPr bwMode="auto">
          <a:xfrm flipH="1">
            <a:off x="5922963" y="3132138"/>
            <a:ext cx="0" cy="71437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913" name="Line 53"/>
          <p:cNvSpPr>
            <a:spLocks noChangeShapeType="1"/>
          </p:cNvSpPr>
          <p:nvPr/>
        </p:nvSpPr>
        <p:spPr bwMode="auto">
          <a:xfrm flipH="1">
            <a:off x="7038975" y="3133725"/>
            <a:ext cx="0" cy="6985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914" name="Text Box 54"/>
          <p:cNvSpPr txBox="1">
            <a:spLocks noChangeArrowheads="1"/>
          </p:cNvSpPr>
          <p:nvPr/>
        </p:nvSpPr>
        <p:spPr bwMode="auto">
          <a:xfrm>
            <a:off x="6427788" y="3108325"/>
            <a:ext cx="714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B2B2B2"/>
                </a:solidFill>
                <a:latin typeface="Arial" charset="0"/>
              </a:rPr>
              <a:t>*</a:t>
            </a:r>
          </a:p>
        </p:txBody>
      </p:sp>
      <p:sp>
        <p:nvSpPr>
          <p:cNvPr id="36915" name="Line 55"/>
          <p:cNvSpPr>
            <a:spLocks noChangeShapeType="1"/>
          </p:cNvSpPr>
          <p:nvPr/>
        </p:nvSpPr>
        <p:spPr bwMode="auto">
          <a:xfrm flipV="1">
            <a:off x="5918200" y="4208463"/>
            <a:ext cx="1116013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916" name="Line 56"/>
          <p:cNvSpPr>
            <a:spLocks noChangeShapeType="1"/>
          </p:cNvSpPr>
          <p:nvPr/>
        </p:nvSpPr>
        <p:spPr bwMode="auto">
          <a:xfrm flipH="1">
            <a:off x="5918200" y="4208463"/>
            <a:ext cx="0" cy="71437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917" name="Line 57"/>
          <p:cNvSpPr>
            <a:spLocks noChangeShapeType="1"/>
          </p:cNvSpPr>
          <p:nvPr/>
        </p:nvSpPr>
        <p:spPr bwMode="auto">
          <a:xfrm flipH="1">
            <a:off x="7034213" y="4210050"/>
            <a:ext cx="0" cy="6985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918" name="Text Box 58"/>
          <p:cNvSpPr txBox="1">
            <a:spLocks noChangeArrowheads="1"/>
          </p:cNvSpPr>
          <p:nvPr/>
        </p:nvSpPr>
        <p:spPr bwMode="auto">
          <a:xfrm>
            <a:off x="6461125" y="4186238"/>
            <a:ext cx="714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B2B2B2"/>
                </a:solidFill>
                <a:latin typeface="Arial" charset="0"/>
              </a:rPr>
              <a:t>*</a:t>
            </a:r>
          </a:p>
        </p:txBody>
      </p:sp>
      <p:sp>
        <p:nvSpPr>
          <p:cNvPr id="36919" name="Rectangle 59"/>
          <p:cNvSpPr>
            <a:spLocks noChangeArrowheads="1"/>
          </p:cNvSpPr>
          <p:nvPr/>
        </p:nvSpPr>
        <p:spPr bwMode="auto">
          <a:xfrm>
            <a:off x="6480175" y="2060575"/>
            <a:ext cx="1260475" cy="29162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2041" name="Text Box 74"/>
          <p:cNvSpPr txBox="1">
            <a:spLocks noChangeArrowheads="1"/>
          </p:cNvSpPr>
          <p:nvPr/>
        </p:nvSpPr>
        <p:spPr bwMode="auto">
          <a:xfrm>
            <a:off x="5040313" y="6453188"/>
            <a:ext cx="42846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GB" i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Henson et al (2010) Hum. Brain Map.</a:t>
            </a:r>
          </a:p>
        </p:txBody>
      </p:sp>
      <p:sp>
        <p:nvSpPr>
          <p:cNvPr id="36922" name="Rectangle 2"/>
          <p:cNvSpPr txBox="1">
            <a:spLocks noChangeArrowheads="1"/>
          </p:cNvSpPr>
          <p:nvPr/>
        </p:nvSpPr>
        <p:spPr bwMode="auto">
          <a:xfrm>
            <a:off x="107950" y="260350"/>
            <a:ext cx="6156325" cy="5762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2400">
                <a:solidFill>
                  <a:srgbClr val="91695F"/>
                </a:solidFill>
                <a:latin typeface="Arial" charset="0"/>
              </a:rPr>
              <a:t> Asymmetric Integration of M/EEG+fMRI</a:t>
            </a:r>
          </a:p>
        </p:txBody>
      </p:sp>
    </p:spTree>
    <p:extLst>
      <p:ext uri="{BB962C8B-B14F-4D97-AF65-F5344CB8AC3E}">
        <p14:creationId xmlns:p14="http://schemas.microsoft.com/office/powerpoint/2010/main" val="41384847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323849" y="290735"/>
            <a:ext cx="8640763" cy="630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Some Data-Driven Methods</a:t>
            </a:r>
            <a:endParaRPr lang="en-GB" sz="3200" dirty="0">
              <a:solidFill>
                <a:schemeClr val="bg1">
                  <a:lumMod val="65000"/>
                </a:schemeClr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2400" dirty="0" smtClean="0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2400" dirty="0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2400" dirty="0" smtClean="0">
              <a:solidFill>
                <a:srgbClr val="9A044B"/>
              </a:solidFill>
              <a:latin typeface="Arial" charset="0"/>
            </a:endParaRPr>
          </a:p>
          <a:p>
            <a:pPr marL="457200" indent="-457200" eaLnBrk="1" hangingPunct="1">
              <a:spcBef>
                <a:spcPct val="50000"/>
              </a:spcBef>
              <a:buAutoNum type="arabicPeriod"/>
            </a:pPr>
            <a:r>
              <a:rPr lang="en-US" sz="2400" dirty="0" smtClean="0">
                <a:solidFill>
                  <a:srgbClr val="9A044B"/>
                </a:solidFill>
                <a:latin typeface="Arial" charset="0"/>
              </a:rPr>
              <a:t>Linked Matrix </a:t>
            </a:r>
            <a:r>
              <a:rPr lang="en-US" sz="2400" dirty="0" err="1" smtClean="0">
                <a:solidFill>
                  <a:srgbClr val="9A044B"/>
                </a:solidFill>
                <a:latin typeface="Arial" charset="0"/>
              </a:rPr>
              <a:t>Factorisation</a:t>
            </a:r>
            <a:r>
              <a:rPr lang="en-US" sz="2400" dirty="0" smtClean="0">
                <a:solidFill>
                  <a:srgbClr val="9A044B"/>
                </a:solidFill>
                <a:latin typeface="Arial" charset="0"/>
              </a:rPr>
              <a:t> methods (ICA, CCA, PLS)</a:t>
            </a:r>
          </a:p>
          <a:p>
            <a:pPr marL="514350" indent="-514350" eaLnBrk="1" hangingPunct="1">
              <a:spcBef>
                <a:spcPct val="50000"/>
              </a:spcBef>
              <a:buAutoNum type="arabicPeriod"/>
            </a:pPr>
            <a:endParaRPr lang="en-US" sz="2400" dirty="0" smtClean="0">
              <a:solidFill>
                <a:srgbClr val="9A044B"/>
              </a:solidFill>
              <a:latin typeface="Arial" charset="0"/>
            </a:endParaRPr>
          </a:p>
          <a:p>
            <a:pPr marL="514350" indent="-514350" eaLnBrk="1" hangingPunct="1">
              <a:spcBef>
                <a:spcPct val="50000"/>
              </a:spcBef>
              <a:buAutoNum type="arabicPeriod"/>
            </a:pPr>
            <a:r>
              <a:rPr lang="en-US" sz="2400" dirty="0" smtClean="0">
                <a:solidFill>
                  <a:srgbClr val="9A044B"/>
                </a:solidFill>
                <a:latin typeface="Arial" charset="0"/>
              </a:rPr>
              <a:t>Representational Similarity Analysis (RSA)</a:t>
            </a:r>
          </a:p>
          <a:p>
            <a:pPr marL="514350" indent="-514350" eaLnBrk="1" hangingPunct="1">
              <a:spcBef>
                <a:spcPct val="50000"/>
              </a:spcBef>
              <a:buAutoNum type="arabicPeriod"/>
            </a:pPr>
            <a:endParaRPr lang="en-US" sz="2400" dirty="0">
              <a:solidFill>
                <a:srgbClr val="9A044B"/>
              </a:solidFill>
              <a:latin typeface="Arial" charset="0"/>
            </a:endParaRPr>
          </a:p>
          <a:p>
            <a:pPr marL="514350" indent="-514350" eaLnBrk="1" hangingPunct="1">
              <a:spcBef>
                <a:spcPct val="50000"/>
              </a:spcBef>
              <a:buAutoNum type="arabicPeriod"/>
            </a:pPr>
            <a:r>
              <a:rPr lang="en-US" sz="2400" dirty="0" smtClean="0">
                <a:solidFill>
                  <a:srgbClr val="9A044B"/>
                </a:solidFill>
                <a:latin typeface="Arial" charset="0"/>
              </a:rPr>
              <a:t>Graph Theory</a:t>
            </a:r>
          </a:p>
          <a:p>
            <a:pPr marL="514350" indent="-514350" eaLnBrk="1" hangingPunct="1">
              <a:spcBef>
                <a:spcPct val="50000"/>
              </a:spcBef>
              <a:buAutoNum type="arabicPeriod"/>
            </a:pPr>
            <a:endParaRPr lang="en-US" sz="2400" dirty="0">
              <a:solidFill>
                <a:srgbClr val="9A044B"/>
              </a:solidFill>
              <a:latin typeface="Arial" charset="0"/>
            </a:endParaRPr>
          </a:p>
          <a:p>
            <a:pPr marL="514350" indent="-514350" eaLnBrk="1" hangingPunct="1">
              <a:spcBef>
                <a:spcPct val="50000"/>
              </a:spcBef>
              <a:buAutoNum type="arabicPeriod"/>
            </a:pPr>
            <a:endParaRPr lang="en-US" sz="3200" dirty="0">
              <a:solidFill>
                <a:srgbClr val="9A044B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86910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uiExpand="1" build="p" bldLvl="5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7" descr="bar_IIDNoneoGlobValsInvs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73238"/>
            <a:ext cx="731520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 Box 8"/>
          <p:cNvSpPr txBox="1">
            <a:spLocks noChangeArrowheads="1"/>
          </p:cNvSpPr>
          <p:nvPr/>
        </p:nvSpPr>
        <p:spPr bwMode="auto">
          <a:xfrm>
            <a:off x="1943100" y="1881188"/>
            <a:ext cx="3778250" cy="1825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200">
                <a:latin typeface="Arial" charset="0"/>
              </a:rPr>
              <a:t>Magnetometers (MEG)</a:t>
            </a:r>
          </a:p>
        </p:txBody>
      </p:sp>
      <p:sp>
        <p:nvSpPr>
          <p:cNvPr id="37893" name="Line 9"/>
          <p:cNvSpPr>
            <a:spLocks noChangeShapeType="1"/>
          </p:cNvSpPr>
          <p:nvPr/>
        </p:nvSpPr>
        <p:spPr bwMode="auto">
          <a:xfrm flipV="1">
            <a:off x="2490788" y="2257425"/>
            <a:ext cx="1152525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894" name="Line 10"/>
          <p:cNvSpPr>
            <a:spLocks noChangeShapeType="1"/>
          </p:cNvSpPr>
          <p:nvPr/>
        </p:nvSpPr>
        <p:spPr bwMode="auto">
          <a:xfrm flipH="1">
            <a:off x="2490788" y="2257425"/>
            <a:ext cx="0" cy="71438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895" name="Text Box 11"/>
          <p:cNvSpPr txBox="1">
            <a:spLocks noChangeArrowheads="1"/>
          </p:cNvSpPr>
          <p:nvPr/>
        </p:nvSpPr>
        <p:spPr bwMode="auto">
          <a:xfrm>
            <a:off x="2995613" y="2212975"/>
            <a:ext cx="714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B2B2B2"/>
                </a:solidFill>
                <a:latin typeface="Arial" charset="0"/>
              </a:rPr>
              <a:t>*</a:t>
            </a:r>
          </a:p>
        </p:txBody>
      </p:sp>
      <p:sp>
        <p:nvSpPr>
          <p:cNvPr id="37896" name="Line 12"/>
          <p:cNvSpPr>
            <a:spLocks noChangeShapeType="1"/>
          </p:cNvSpPr>
          <p:nvPr/>
        </p:nvSpPr>
        <p:spPr bwMode="auto">
          <a:xfrm flipH="1">
            <a:off x="3643313" y="2259013"/>
            <a:ext cx="0" cy="6985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897" name="Line 13"/>
          <p:cNvSpPr>
            <a:spLocks noChangeShapeType="1"/>
          </p:cNvSpPr>
          <p:nvPr/>
        </p:nvSpPr>
        <p:spPr bwMode="auto">
          <a:xfrm flipV="1">
            <a:off x="3643313" y="2128838"/>
            <a:ext cx="1116012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898" name="Line 14"/>
          <p:cNvSpPr>
            <a:spLocks noChangeShapeType="1"/>
          </p:cNvSpPr>
          <p:nvPr/>
        </p:nvSpPr>
        <p:spPr bwMode="auto">
          <a:xfrm flipH="1">
            <a:off x="3643313" y="2128838"/>
            <a:ext cx="0" cy="71437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899" name="Line 15"/>
          <p:cNvSpPr>
            <a:spLocks noChangeShapeType="1"/>
          </p:cNvSpPr>
          <p:nvPr/>
        </p:nvSpPr>
        <p:spPr bwMode="auto">
          <a:xfrm flipH="1">
            <a:off x="4759325" y="2130425"/>
            <a:ext cx="0" cy="6985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00" name="Text Box 16"/>
          <p:cNvSpPr txBox="1">
            <a:spLocks noChangeArrowheads="1"/>
          </p:cNvSpPr>
          <p:nvPr/>
        </p:nvSpPr>
        <p:spPr bwMode="auto">
          <a:xfrm>
            <a:off x="4148138" y="2105025"/>
            <a:ext cx="714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B2B2B2"/>
                </a:solidFill>
                <a:latin typeface="Arial" charset="0"/>
              </a:rPr>
              <a:t>*</a:t>
            </a:r>
          </a:p>
        </p:txBody>
      </p:sp>
      <p:sp>
        <p:nvSpPr>
          <p:cNvPr id="37901" name="Line 17"/>
          <p:cNvSpPr>
            <a:spLocks noChangeShapeType="1"/>
          </p:cNvSpPr>
          <p:nvPr/>
        </p:nvSpPr>
        <p:spPr bwMode="auto">
          <a:xfrm flipV="1">
            <a:off x="2490788" y="3251200"/>
            <a:ext cx="1152525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02" name="Line 18"/>
          <p:cNvSpPr>
            <a:spLocks noChangeShapeType="1"/>
          </p:cNvSpPr>
          <p:nvPr/>
        </p:nvSpPr>
        <p:spPr bwMode="auto">
          <a:xfrm flipH="1">
            <a:off x="2490788" y="3251200"/>
            <a:ext cx="0" cy="71438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03" name="Text Box 19"/>
          <p:cNvSpPr txBox="1">
            <a:spLocks noChangeArrowheads="1"/>
          </p:cNvSpPr>
          <p:nvPr/>
        </p:nvSpPr>
        <p:spPr bwMode="auto">
          <a:xfrm>
            <a:off x="2995613" y="3206750"/>
            <a:ext cx="714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B2B2B2"/>
                </a:solidFill>
                <a:latin typeface="Arial" charset="0"/>
              </a:rPr>
              <a:t>*</a:t>
            </a:r>
          </a:p>
        </p:txBody>
      </p:sp>
      <p:sp>
        <p:nvSpPr>
          <p:cNvPr id="37904" name="Line 20"/>
          <p:cNvSpPr>
            <a:spLocks noChangeShapeType="1"/>
          </p:cNvSpPr>
          <p:nvPr/>
        </p:nvSpPr>
        <p:spPr bwMode="auto">
          <a:xfrm flipH="1">
            <a:off x="3643313" y="3252788"/>
            <a:ext cx="0" cy="6985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05" name="Line 21"/>
          <p:cNvSpPr>
            <a:spLocks noChangeShapeType="1"/>
          </p:cNvSpPr>
          <p:nvPr/>
        </p:nvSpPr>
        <p:spPr bwMode="auto">
          <a:xfrm flipV="1">
            <a:off x="3643313" y="3122613"/>
            <a:ext cx="1116012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06" name="Line 22"/>
          <p:cNvSpPr>
            <a:spLocks noChangeShapeType="1"/>
          </p:cNvSpPr>
          <p:nvPr/>
        </p:nvSpPr>
        <p:spPr bwMode="auto">
          <a:xfrm flipH="1">
            <a:off x="3643313" y="3122613"/>
            <a:ext cx="0" cy="71437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07" name="Line 23"/>
          <p:cNvSpPr>
            <a:spLocks noChangeShapeType="1"/>
          </p:cNvSpPr>
          <p:nvPr/>
        </p:nvSpPr>
        <p:spPr bwMode="auto">
          <a:xfrm flipH="1">
            <a:off x="4759325" y="3124200"/>
            <a:ext cx="0" cy="6985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08" name="Text Box 24"/>
          <p:cNvSpPr txBox="1">
            <a:spLocks noChangeArrowheads="1"/>
          </p:cNvSpPr>
          <p:nvPr/>
        </p:nvSpPr>
        <p:spPr bwMode="auto">
          <a:xfrm>
            <a:off x="4148138" y="3098800"/>
            <a:ext cx="714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B2B2B2"/>
                </a:solidFill>
                <a:latin typeface="Arial" charset="0"/>
              </a:rPr>
              <a:t>*</a:t>
            </a:r>
          </a:p>
        </p:txBody>
      </p:sp>
      <p:sp>
        <p:nvSpPr>
          <p:cNvPr id="37909" name="Text Box 25"/>
          <p:cNvSpPr txBox="1">
            <a:spLocks noChangeArrowheads="1"/>
          </p:cNvSpPr>
          <p:nvPr/>
        </p:nvSpPr>
        <p:spPr bwMode="auto">
          <a:xfrm>
            <a:off x="2022475" y="2762250"/>
            <a:ext cx="5465763" cy="271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rgbClr val="B2B2B2"/>
                </a:solidFill>
                <a:latin typeface="Arial" charset="0"/>
              </a:rPr>
              <a:t>                                                                                </a:t>
            </a:r>
          </a:p>
        </p:txBody>
      </p:sp>
      <p:sp>
        <p:nvSpPr>
          <p:cNvPr id="37910" name="Text Box 26"/>
          <p:cNvSpPr txBox="1">
            <a:spLocks noChangeArrowheads="1"/>
          </p:cNvSpPr>
          <p:nvPr/>
        </p:nvSpPr>
        <p:spPr bwMode="auto">
          <a:xfrm>
            <a:off x="1914525" y="2852738"/>
            <a:ext cx="1541463" cy="1825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200">
                <a:latin typeface="Arial" charset="0"/>
              </a:rPr>
              <a:t>Gradiometers (MEG)   </a:t>
            </a:r>
          </a:p>
        </p:txBody>
      </p:sp>
      <p:sp>
        <p:nvSpPr>
          <p:cNvPr id="37911" name="Text Box 27"/>
          <p:cNvSpPr txBox="1">
            <a:spLocks noChangeArrowheads="1"/>
          </p:cNvSpPr>
          <p:nvPr/>
        </p:nvSpPr>
        <p:spPr bwMode="auto">
          <a:xfrm>
            <a:off x="1979613" y="4706938"/>
            <a:ext cx="5624512" cy="206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000" b="1">
                <a:latin typeface="Arial" charset="0"/>
              </a:rPr>
              <a:t>         None                       Global                Local (Valid)          Local (Invalid)         Valid+Invalid         </a:t>
            </a:r>
          </a:p>
        </p:txBody>
      </p:sp>
      <p:sp>
        <p:nvSpPr>
          <p:cNvPr id="37912" name="Text Box 28"/>
          <p:cNvSpPr txBox="1">
            <a:spLocks noChangeArrowheads="1"/>
          </p:cNvSpPr>
          <p:nvPr/>
        </p:nvSpPr>
        <p:spPr bwMode="auto">
          <a:xfrm>
            <a:off x="1908175" y="3733800"/>
            <a:ext cx="5508625" cy="271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rgbClr val="B2B2B2"/>
                </a:solidFill>
                <a:latin typeface="Arial" charset="0"/>
              </a:rPr>
              <a:t>                                                                                </a:t>
            </a:r>
          </a:p>
        </p:txBody>
      </p:sp>
      <p:sp>
        <p:nvSpPr>
          <p:cNvPr id="37913" name="Text Box 29"/>
          <p:cNvSpPr txBox="1">
            <a:spLocks noChangeArrowheads="1"/>
          </p:cNvSpPr>
          <p:nvPr/>
        </p:nvSpPr>
        <p:spPr bwMode="auto">
          <a:xfrm>
            <a:off x="1908175" y="3860800"/>
            <a:ext cx="1446213" cy="180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200">
                <a:latin typeface="Arial" charset="0"/>
              </a:rPr>
              <a:t>Electrodes (EEG)    </a:t>
            </a:r>
          </a:p>
        </p:txBody>
      </p:sp>
      <p:sp>
        <p:nvSpPr>
          <p:cNvPr id="37914" name="Text Box 30"/>
          <p:cNvSpPr txBox="1">
            <a:spLocks noChangeArrowheads="1"/>
          </p:cNvSpPr>
          <p:nvPr/>
        </p:nvSpPr>
        <p:spPr bwMode="auto">
          <a:xfrm rot="-5400000">
            <a:off x="-109537" y="3154363"/>
            <a:ext cx="2508250" cy="488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600">
                <a:latin typeface="Arial" charset="0"/>
              </a:rPr>
              <a:t>Negative Free Energy (a.u.)</a:t>
            </a:r>
          </a:p>
          <a:p>
            <a:pPr eaLnBrk="1" hangingPunct="1"/>
            <a:r>
              <a:rPr lang="en-GB" sz="1600">
                <a:latin typeface="Arial" charset="0"/>
              </a:rPr>
              <a:t>(model evidence)</a:t>
            </a:r>
          </a:p>
        </p:txBody>
      </p:sp>
      <p:sp>
        <p:nvSpPr>
          <p:cNvPr id="37915" name="Line 31"/>
          <p:cNvSpPr>
            <a:spLocks noChangeShapeType="1"/>
          </p:cNvSpPr>
          <p:nvPr/>
        </p:nvSpPr>
        <p:spPr bwMode="auto">
          <a:xfrm flipV="1">
            <a:off x="2536825" y="4192588"/>
            <a:ext cx="1152525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16" name="Line 32"/>
          <p:cNvSpPr>
            <a:spLocks noChangeShapeType="1"/>
          </p:cNvSpPr>
          <p:nvPr/>
        </p:nvSpPr>
        <p:spPr bwMode="auto">
          <a:xfrm flipH="1">
            <a:off x="2536825" y="4192588"/>
            <a:ext cx="0" cy="71437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17" name="Line 33"/>
          <p:cNvSpPr>
            <a:spLocks noChangeShapeType="1"/>
          </p:cNvSpPr>
          <p:nvPr/>
        </p:nvSpPr>
        <p:spPr bwMode="auto">
          <a:xfrm flipH="1">
            <a:off x="3689350" y="4194175"/>
            <a:ext cx="0" cy="6985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18" name="Line 34"/>
          <p:cNvSpPr>
            <a:spLocks noChangeShapeType="1"/>
          </p:cNvSpPr>
          <p:nvPr/>
        </p:nvSpPr>
        <p:spPr bwMode="auto">
          <a:xfrm flipV="1">
            <a:off x="4813300" y="2263775"/>
            <a:ext cx="1116013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19" name="Line 35"/>
          <p:cNvSpPr>
            <a:spLocks noChangeShapeType="1"/>
          </p:cNvSpPr>
          <p:nvPr/>
        </p:nvSpPr>
        <p:spPr bwMode="auto">
          <a:xfrm flipH="1">
            <a:off x="4813300" y="2263775"/>
            <a:ext cx="0" cy="71438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20" name="Line 36"/>
          <p:cNvSpPr>
            <a:spLocks noChangeShapeType="1"/>
          </p:cNvSpPr>
          <p:nvPr/>
        </p:nvSpPr>
        <p:spPr bwMode="auto">
          <a:xfrm flipH="1">
            <a:off x="5929313" y="2265363"/>
            <a:ext cx="0" cy="6985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21" name="Text Box 37"/>
          <p:cNvSpPr txBox="1">
            <a:spLocks noChangeArrowheads="1"/>
          </p:cNvSpPr>
          <p:nvPr/>
        </p:nvSpPr>
        <p:spPr bwMode="auto">
          <a:xfrm>
            <a:off x="5318125" y="2239963"/>
            <a:ext cx="714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B2B2B2"/>
                </a:solidFill>
                <a:latin typeface="Arial" charset="0"/>
              </a:rPr>
              <a:t>*</a:t>
            </a:r>
          </a:p>
        </p:txBody>
      </p:sp>
      <p:sp>
        <p:nvSpPr>
          <p:cNvPr id="37922" name="Line 38"/>
          <p:cNvSpPr>
            <a:spLocks noChangeShapeType="1"/>
          </p:cNvSpPr>
          <p:nvPr/>
        </p:nvSpPr>
        <p:spPr bwMode="auto">
          <a:xfrm flipV="1">
            <a:off x="4813300" y="3257550"/>
            <a:ext cx="1116013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23" name="Line 39"/>
          <p:cNvSpPr>
            <a:spLocks noChangeShapeType="1"/>
          </p:cNvSpPr>
          <p:nvPr/>
        </p:nvSpPr>
        <p:spPr bwMode="auto">
          <a:xfrm flipH="1">
            <a:off x="4813300" y="3257550"/>
            <a:ext cx="0" cy="71438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24" name="Line 40"/>
          <p:cNvSpPr>
            <a:spLocks noChangeShapeType="1"/>
          </p:cNvSpPr>
          <p:nvPr/>
        </p:nvSpPr>
        <p:spPr bwMode="auto">
          <a:xfrm flipH="1">
            <a:off x="5929313" y="3259138"/>
            <a:ext cx="0" cy="6985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25" name="Text Box 41"/>
          <p:cNvSpPr txBox="1">
            <a:spLocks noChangeArrowheads="1"/>
          </p:cNvSpPr>
          <p:nvPr/>
        </p:nvSpPr>
        <p:spPr bwMode="auto">
          <a:xfrm>
            <a:off x="5318125" y="3233738"/>
            <a:ext cx="714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B2B2B2"/>
                </a:solidFill>
                <a:latin typeface="Arial" charset="0"/>
              </a:rPr>
              <a:t>*</a:t>
            </a:r>
          </a:p>
        </p:txBody>
      </p:sp>
      <p:sp>
        <p:nvSpPr>
          <p:cNvPr id="37926" name="Line 42"/>
          <p:cNvSpPr>
            <a:spLocks noChangeShapeType="1"/>
          </p:cNvSpPr>
          <p:nvPr/>
        </p:nvSpPr>
        <p:spPr bwMode="auto">
          <a:xfrm flipV="1">
            <a:off x="4808538" y="4330700"/>
            <a:ext cx="1116012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27" name="Line 43"/>
          <p:cNvSpPr>
            <a:spLocks noChangeShapeType="1"/>
          </p:cNvSpPr>
          <p:nvPr/>
        </p:nvSpPr>
        <p:spPr bwMode="auto">
          <a:xfrm flipH="1">
            <a:off x="4808538" y="4330700"/>
            <a:ext cx="0" cy="71438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28" name="Line 44"/>
          <p:cNvSpPr>
            <a:spLocks noChangeShapeType="1"/>
          </p:cNvSpPr>
          <p:nvPr/>
        </p:nvSpPr>
        <p:spPr bwMode="auto">
          <a:xfrm flipH="1">
            <a:off x="5924550" y="4332288"/>
            <a:ext cx="0" cy="6985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29" name="Text Box 45"/>
          <p:cNvSpPr txBox="1">
            <a:spLocks noChangeArrowheads="1"/>
          </p:cNvSpPr>
          <p:nvPr/>
        </p:nvSpPr>
        <p:spPr bwMode="auto">
          <a:xfrm>
            <a:off x="3048000" y="4167188"/>
            <a:ext cx="714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B2B2B2"/>
                </a:solidFill>
                <a:latin typeface="Arial" charset="0"/>
              </a:rPr>
              <a:t>*</a:t>
            </a:r>
          </a:p>
        </p:txBody>
      </p:sp>
      <p:sp>
        <p:nvSpPr>
          <p:cNvPr id="37930" name="Text Box 46"/>
          <p:cNvSpPr txBox="1">
            <a:spLocks noChangeArrowheads="1"/>
          </p:cNvSpPr>
          <p:nvPr/>
        </p:nvSpPr>
        <p:spPr bwMode="auto">
          <a:xfrm>
            <a:off x="5351463" y="4306888"/>
            <a:ext cx="71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B2B2B2"/>
                </a:solidFill>
                <a:latin typeface="Arial" charset="0"/>
              </a:rPr>
              <a:t>*</a:t>
            </a:r>
          </a:p>
        </p:txBody>
      </p:sp>
      <p:sp>
        <p:nvSpPr>
          <p:cNvPr id="37931" name="Line 47"/>
          <p:cNvSpPr>
            <a:spLocks noChangeShapeType="1"/>
          </p:cNvSpPr>
          <p:nvPr/>
        </p:nvSpPr>
        <p:spPr bwMode="auto">
          <a:xfrm flipV="1">
            <a:off x="5922963" y="2138363"/>
            <a:ext cx="1116012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32" name="Line 48"/>
          <p:cNvSpPr>
            <a:spLocks noChangeShapeType="1"/>
          </p:cNvSpPr>
          <p:nvPr/>
        </p:nvSpPr>
        <p:spPr bwMode="auto">
          <a:xfrm flipH="1">
            <a:off x="5922963" y="2138363"/>
            <a:ext cx="0" cy="71437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33" name="Line 49"/>
          <p:cNvSpPr>
            <a:spLocks noChangeShapeType="1"/>
          </p:cNvSpPr>
          <p:nvPr/>
        </p:nvSpPr>
        <p:spPr bwMode="auto">
          <a:xfrm flipH="1">
            <a:off x="7038975" y="2139950"/>
            <a:ext cx="0" cy="6985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34" name="Text Box 50"/>
          <p:cNvSpPr txBox="1">
            <a:spLocks noChangeArrowheads="1"/>
          </p:cNvSpPr>
          <p:nvPr/>
        </p:nvSpPr>
        <p:spPr bwMode="auto">
          <a:xfrm>
            <a:off x="6427788" y="2114550"/>
            <a:ext cx="714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B2B2B2"/>
                </a:solidFill>
                <a:latin typeface="Arial" charset="0"/>
              </a:rPr>
              <a:t>*</a:t>
            </a:r>
          </a:p>
        </p:txBody>
      </p:sp>
      <p:sp>
        <p:nvSpPr>
          <p:cNvPr id="37935" name="Line 51"/>
          <p:cNvSpPr>
            <a:spLocks noChangeShapeType="1"/>
          </p:cNvSpPr>
          <p:nvPr/>
        </p:nvSpPr>
        <p:spPr bwMode="auto">
          <a:xfrm flipV="1">
            <a:off x="5922963" y="3132138"/>
            <a:ext cx="1116012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36" name="Line 52"/>
          <p:cNvSpPr>
            <a:spLocks noChangeShapeType="1"/>
          </p:cNvSpPr>
          <p:nvPr/>
        </p:nvSpPr>
        <p:spPr bwMode="auto">
          <a:xfrm flipH="1">
            <a:off x="5922963" y="3132138"/>
            <a:ext cx="0" cy="71437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37" name="Line 53"/>
          <p:cNvSpPr>
            <a:spLocks noChangeShapeType="1"/>
          </p:cNvSpPr>
          <p:nvPr/>
        </p:nvSpPr>
        <p:spPr bwMode="auto">
          <a:xfrm flipH="1">
            <a:off x="7038975" y="3133725"/>
            <a:ext cx="0" cy="6985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38" name="Text Box 54"/>
          <p:cNvSpPr txBox="1">
            <a:spLocks noChangeArrowheads="1"/>
          </p:cNvSpPr>
          <p:nvPr/>
        </p:nvSpPr>
        <p:spPr bwMode="auto">
          <a:xfrm>
            <a:off x="6427788" y="3108325"/>
            <a:ext cx="714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B2B2B2"/>
                </a:solidFill>
                <a:latin typeface="Arial" charset="0"/>
              </a:rPr>
              <a:t>*</a:t>
            </a:r>
          </a:p>
        </p:txBody>
      </p:sp>
      <p:sp>
        <p:nvSpPr>
          <p:cNvPr id="37939" name="Line 55"/>
          <p:cNvSpPr>
            <a:spLocks noChangeShapeType="1"/>
          </p:cNvSpPr>
          <p:nvPr/>
        </p:nvSpPr>
        <p:spPr bwMode="auto">
          <a:xfrm flipV="1">
            <a:off x="5918200" y="4208463"/>
            <a:ext cx="1116013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40" name="Line 56"/>
          <p:cNvSpPr>
            <a:spLocks noChangeShapeType="1"/>
          </p:cNvSpPr>
          <p:nvPr/>
        </p:nvSpPr>
        <p:spPr bwMode="auto">
          <a:xfrm flipH="1">
            <a:off x="5918200" y="4208463"/>
            <a:ext cx="0" cy="71437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41" name="Line 57"/>
          <p:cNvSpPr>
            <a:spLocks noChangeShapeType="1"/>
          </p:cNvSpPr>
          <p:nvPr/>
        </p:nvSpPr>
        <p:spPr bwMode="auto">
          <a:xfrm flipH="1">
            <a:off x="7034213" y="4210050"/>
            <a:ext cx="0" cy="6985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42" name="Text Box 58"/>
          <p:cNvSpPr txBox="1">
            <a:spLocks noChangeArrowheads="1"/>
          </p:cNvSpPr>
          <p:nvPr/>
        </p:nvSpPr>
        <p:spPr bwMode="auto">
          <a:xfrm>
            <a:off x="6461125" y="4186238"/>
            <a:ext cx="714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B2B2B2"/>
                </a:solidFill>
                <a:latin typeface="Arial" charset="0"/>
              </a:rPr>
              <a:t>*</a:t>
            </a:r>
          </a:p>
        </p:txBody>
      </p:sp>
      <p:sp>
        <p:nvSpPr>
          <p:cNvPr id="43064" name="Text Box 74"/>
          <p:cNvSpPr txBox="1">
            <a:spLocks noChangeArrowheads="1"/>
          </p:cNvSpPr>
          <p:nvPr/>
        </p:nvSpPr>
        <p:spPr bwMode="auto">
          <a:xfrm>
            <a:off x="5040313" y="6453188"/>
            <a:ext cx="42846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GB" i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Henson et al (2010) Hum. Brain Map.</a:t>
            </a:r>
          </a:p>
        </p:txBody>
      </p:sp>
      <p:sp>
        <p:nvSpPr>
          <p:cNvPr id="37944" name="Rectangle 2"/>
          <p:cNvSpPr txBox="1">
            <a:spLocks noChangeArrowheads="1"/>
          </p:cNvSpPr>
          <p:nvPr/>
        </p:nvSpPr>
        <p:spPr bwMode="auto">
          <a:xfrm>
            <a:off x="107950" y="260350"/>
            <a:ext cx="6156325" cy="5762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2400">
                <a:solidFill>
                  <a:srgbClr val="91695F"/>
                </a:solidFill>
                <a:latin typeface="Arial" charset="0"/>
              </a:rPr>
              <a:t> Asymmetric Integration of M/EEG+fMRI</a:t>
            </a:r>
          </a:p>
        </p:txBody>
      </p:sp>
    </p:spTree>
    <p:extLst>
      <p:ext uri="{BB962C8B-B14F-4D97-AF65-F5344CB8AC3E}">
        <p14:creationId xmlns:p14="http://schemas.microsoft.com/office/powerpoint/2010/main" val="20117207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8" descr="sourceMIP_eeg_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088" y="3825875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9" descr="sourceMIP_mags_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088" y="1449388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10" descr="sourceMIP_grds_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438" y="2633663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11" descr="sourceMIP_mags_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50" y="1449388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12" descr="sourceMIP_mags_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449388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13" descr="sourceMIP_mags_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988" y="1449388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15" descr="sourceMIP_grds_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50" y="2670175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Picture 16" descr="sourceMIP_grds_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50" y="2636838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2" name="Picture 18" descr="sourceMIP_grds_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988" y="2636838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3" name="Picture 19" descr="sourceMIP_eeg_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713" y="3825875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4" name="Picture 20" descr="sourceMIP_eeg_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50" y="3825875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5" name="Picture 21" descr="sourceMIP_eeg_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988" y="3825875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6" name="Text Box 23"/>
          <p:cNvSpPr txBox="1">
            <a:spLocks noChangeArrowheads="1"/>
          </p:cNvSpPr>
          <p:nvPr/>
        </p:nvSpPr>
        <p:spPr bwMode="auto">
          <a:xfrm>
            <a:off x="1439863" y="5049838"/>
            <a:ext cx="5976937" cy="1666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000" b="1">
                <a:latin typeface="Arial" charset="0"/>
              </a:rPr>
              <a:t>                  None                                Global                         Local (Valid)                    Local (Invalid)      </a:t>
            </a:r>
          </a:p>
        </p:txBody>
      </p:sp>
      <p:sp>
        <p:nvSpPr>
          <p:cNvPr id="38927" name="Rectangle 24"/>
          <p:cNvSpPr>
            <a:spLocks noChangeArrowheads="1"/>
          </p:cNvSpPr>
          <p:nvPr/>
        </p:nvSpPr>
        <p:spPr bwMode="auto">
          <a:xfrm>
            <a:off x="2268538" y="2349500"/>
            <a:ext cx="323850" cy="179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8928" name="Rectangle 25"/>
          <p:cNvSpPr>
            <a:spLocks noChangeArrowheads="1"/>
          </p:cNvSpPr>
          <p:nvPr/>
        </p:nvSpPr>
        <p:spPr bwMode="auto">
          <a:xfrm>
            <a:off x="3744913" y="2349500"/>
            <a:ext cx="323850" cy="179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8929" name="Rectangle 26"/>
          <p:cNvSpPr>
            <a:spLocks noChangeArrowheads="1"/>
          </p:cNvSpPr>
          <p:nvPr/>
        </p:nvSpPr>
        <p:spPr bwMode="auto">
          <a:xfrm>
            <a:off x="5184775" y="2349500"/>
            <a:ext cx="323850" cy="179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8930" name="Rectangle 27"/>
          <p:cNvSpPr>
            <a:spLocks noChangeArrowheads="1"/>
          </p:cNvSpPr>
          <p:nvPr/>
        </p:nvSpPr>
        <p:spPr bwMode="auto">
          <a:xfrm>
            <a:off x="6661150" y="2349500"/>
            <a:ext cx="323850" cy="179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8931" name="Rectangle 28"/>
          <p:cNvSpPr>
            <a:spLocks noChangeArrowheads="1"/>
          </p:cNvSpPr>
          <p:nvPr/>
        </p:nvSpPr>
        <p:spPr bwMode="auto">
          <a:xfrm>
            <a:off x="2305050" y="3502025"/>
            <a:ext cx="323850" cy="179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8932" name="Rectangle 29"/>
          <p:cNvSpPr>
            <a:spLocks noChangeArrowheads="1"/>
          </p:cNvSpPr>
          <p:nvPr/>
        </p:nvSpPr>
        <p:spPr bwMode="auto">
          <a:xfrm>
            <a:off x="3708400" y="3502025"/>
            <a:ext cx="323850" cy="179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8933" name="Rectangle 30"/>
          <p:cNvSpPr>
            <a:spLocks noChangeArrowheads="1"/>
          </p:cNvSpPr>
          <p:nvPr/>
        </p:nvSpPr>
        <p:spPr bwMode="auto">
          <a:xfrm>
            <a:off x="5148263" y="3502025"/>
            <a:ext cx="323850" cy="179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8934" name="Rectangle 31"/>
          <p:cNvSpPr>
            <a:spLocks noChangeArrowheads="1"/>
          </p:cNvSpPr>
          <p:nvPr/>
        </p:nvSpPr>
        <p:spPr bwMode="auto">
          <a:xfrm>
            <a:off x="6624638" y="3502025"/>
            <a:ext cx="323850" cy="179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8935" name="Rectangle 32"/>
          <p:cNvSpPr>
            <a:spLocks noChangeArrowheads="1"/>
          </p:cNvSpPr>
          <p:nvPr/>
        </p:nvSpPr>
        <p:spPr bwMode="auto">
          <a:xfrm>
            <a:off x="2268538" y="4689475"/>
            <a:ext cx="323850" cy="179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8936" name="Rectangle 33"/>
          <p:cNvSpPr>
            <a:spLocks noChangeArrowheads="1"/>
          </p:cNvSpPr>
          <p:nvPr/>
        </p:nvSpPr>
        <p:spPr bwMode="auto">
          <a:xfrm>
            <a:off x="3744913" y="4689475"/>
            <a:ext cx="323850" cy="179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8937" name="Rectangle 34"/>
          <p:cNvSpPr>
            <a:spLocks noChangeArrowheads="1"/>
          </p:cNvSpPr>
          <p:nvPr/>
        </p:nvSpPr>
        <p:spPr bwMode="auto">
          <a:xfrm>
            <a:off x="5184775" y="4689475"/>
            <a:ext cx="323850" cy="179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8938" name="Rectangle 35"/>
          <p:cNvSpPr>
            <a:spLocks noChangeArrowheads="1"/>
          </p:cNvSpPr>
          <p:nvPr/>
        </p:nvSpPr>
        <p:spPr bwMode="auto">
          <a:xfrm>
            <a:off x="6661150" y="4689475"/>
            <a:ext cx="323850" cy="179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8939" name="Rectangle 36"/>
          <p:cNvSpPr>
            <a:spLocks noChangeArrowheads="1"/>
          </p:cNvSpPr>
          <p:nvPr/>
        </p:nvSpPr>
        <p:spPr bwMode="auto">
          <a:xfrm>
            <a:off x="3059113" y="1557338"/>
            <a:ext cx="4608512" cy="37798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8940" name="Text Box 14"/>
          <p:cNvSpPr txBox="1">
            <a:spLocks noChangeArrowheads="1"/>
          </p:cNvSpPr>
          <p:nvPr/>
        </p:nvSpPr>
        <p:spPr bwMode="auto">
          <a:xfrm>
            <a:off x="1692275" y="1449388"/>
            <a:ext cx="1547813" cy="1825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200">
                <a:latin typeface="Arial" charset="0"/>
              </a:rPr>
              <a:t>Magnetometers (MEG)</a:t>
            </a:r>
          </a:p>
        </p:txBody>
      </p:sp>
      <p:sp>
        <p:nvSpPr>
          <p:cNvPr id="38941" name="Text Box 17"/>
          <p:cNvSpPr txBox="1">
            <a:spLocks noChangeArrowheads="1"/>
          </p:cNvSpPr>
          <p:nvPr/>
        </p:nvSpPr>
        <p:spPr bwMode="auto">
          <a:xfrm>
            <a:off x="1681163" y="2635250"/>
            <a:ext cx="1412875" cy="1825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200">
                <a:latin typeface="Arial" charset="0"/>
              </a:rPr>
              <a:t>Gradiometers (MEG)</a:t>
            </a:r>
          </a:p>
        </p:txBody>
      </p:sp>
      <p:sp>
        <p:nvSpPr>
          <p:cNvPr id="38942" name="Text Box 22"/>
          <p:cNvSpPr txBox="1">
            <a:spLocks noChangeArrowheads="1"/>
          </p:cNvSpPr>
          <p:nvPr/>
        </p:nvSpPr>
        <p:spPr bwMode="auto">
          <a:xfrm>
            <a:off x="1690688" y="3825875"/>
            <a:ext cx="1184275" cy="1825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200">
                <a:latin typeface="Arial" charset="0"/>
              </a:rPr>
              <a:t>Electrodes (EEG)</a:t>
            </a:r>
          </a:p>
        </p:txBody>
      </p:sp>
      <p:sp>
        <p:nvSpPr>
          <p:cNvPr id="38943" name="Text Box 37"/>
          <p:cNvSpPr txBox="1">
            <a:spLocks noChangeArrowheads="1"/>
          </p:cNvSpPr>
          <p:nvPr/>
        </p:nvSpPr>
        <p:spPr bwMode="auto">
          <a:xfrm>
            <a:off x="503238" y="944563"/>
            <a:ext cx="381635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FF0000"/>
                </a:solidFill>
                <a:latin typeface="Arial" charset="0"/>
              </a:rPr>
              <a:t>IID</a:t>
            </a:r>
            <a:r>
              <a:rPr lang="en-GB" sz="1600">
                <a:solidFill>
                  <a:srgbClr val="9A044B"/>
                </a:solidFill>
                <a:latin typeface="Arial" charset="0"/>
              </a:rPr>
              <a:t> sources and IID noise (L2 MNM) </a:t>
            </a:r>
          </a:p>
        </p:txBody>
      </p:sp>
      <p:sp>
        <p:nvSpPr>
          <p:cNvPr id="44065" name="Text Box 74"/>
          <p:cNvSpPr txBox="1">
            <a:spLocks noChangeArrowheads="1"/>
          </p:cNvSpPr>
          <p:nvPr/>
        </p:nvSpPr>
        <p:spPr bwMode="auto">
          <a:xfrm>
            <a:off x="5040313" y="6453188"/>
            <a:ext cx="42846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GB" i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Henson et al (2010) Hum. Brain Map.</a:t>
            </a:r>
          </a:p>
        </p:txBody>
      </p:sp>
      <p:sp>
        <p:nvSpPr>
          <p:cNvPr id="35" name="Rectangle 2"/>
          <p:cNvSpPr txBox="1">
            <a:spLocks noChangeArrowheads="1"/>
          </p:cNvSpPr>
          <p:nvPr/>
        </p:nvSpPr>
        <p:spPr bwMode="auto">
          <a:xfrm>
            <a:off x="107950" y="260350"/>
            <a:ext cx="6156325" cy="576263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GB" sz="2400" kern="0" dirty="0">
                <a:solidFill>
                  <a:srgbClr val="91695F"/>
                </a:solidFill>
                <a:latin typeface="Arial" charset="0"/>
                <a:ea typeface="+mj-ea"/>
                <a:cs typeface="+mj-cs"/>
              </a:rPr>
              <a:t>Asymmetric Integration of M/</a:t>
            </a:r>
            <a:r>
              <a:rPr lang="en-GB" sz="2400" kern="0" dirty="0" err="1">
                <a:solidFill>
                  <a:srgbClr val="91695F"/>
                </a:solidFill>
                <a:latin typeface="Arial" charset="0"/>
                <a:ea typeface="+mj-ea"/>
                <a:cs typeface="+mj-cs"/>
              </a:rPr>
              <a:t>EEG+fMRI</a:t>
            </a:r>
            <a:endParaRPr lang="en-GB" sz="2400" kern="0" dirty="0">
              <a:solidFill>
                <a:srgbClr val="91695F"/>
              </a:solidFill>
              <a:latin typeface="Arial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253532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 descr="sourceMIP_eeg_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088" y="3825875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6" descr="sourceMIP_mags_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088" y="1449388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7" descr="sourceMIP_grds_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438" y="2633663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8" descr="sourceMIP_mags_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50" y="1449388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9" descr="sourceMIP_mags_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449388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10" descr="sourceMIP_mags_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988" y="1449388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11" descr="sourceMIP_grds_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50" y="2670175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Picture 12" descr="sourceMIP_grds_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50" y="2636838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6" name="Picture 13" descr="sourceMIP_grds_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988" y="2636838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7" name="Picture 14" descr="sourceMIP_eeg_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713" y="3825875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8" name="Picture 15" descr="sourceMIP_eeg_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50" y="3825875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9" name="Picture 16" descr="sourceMIP_eeg_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988" y="3825875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50" name="Text Box 17"/>
          <p:cNvSpPr txBox="1">
            <a:spLocks noChangeArrowheads="1"/>
          </p:cNvSpPr>
          <p:nvPr/>
        </p:nvSpPr>
        <p:spPr bwMode="auto">
          <a:xfrm>
            <a:off x="1439863" y="5049838"/>
            <a:ext cx="5976937" cy="1666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000" b="1">
                <a:latin typeface="Arial" charset="0"/>
              </a:rPr>
              <a:t>                  None                                Global                         Local (Valid)                    Local (Invalid)      </a:t>
            </a:r>
          </a:p>
        </p:txBody>
      </p:sp>
      <p:sp>
        <p:nvSpPr>
          <p:cNvPr id="39951" name="Rectangle 18"/>
          <p:cNvSpPr>
            <a:spLocks noChangeArrowheads="1"/>
          </p:cNvSpPr>
          <p:nvPr/>
        </p:nvSpPr>
        <p:spPr bwMode="auto">
          <a:xfrm>
            <a:off x="2268538" y="2349500"/>
            <a:ext cx="323850" cy="179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9952" name="Rectangle 19"/>
          <p:cNvSpPr>
            <a:spLocks noChangeArrowheads="1"/>
          </p:cNvSpPr>
          <p:nvPr/>
        </p:nvSpPr>
        <p:spPr bwMode="auto">
          <a:xfrm>
            <a:off x="3744913" y="2349500"/>
            <a:ext cx="323850" cy="179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9953" name="Rectangle 20"/>
          <p:cNvSpPr>
            <a:spLocks noChangeArrowheads="1"/>
          </p:cNvSpPr>
          <p:nvPr/>
        </p:nvSpPr>
        <p:spPr bwMode="auto">
          <a:xfrm>
            <a:off x="5184775" y="2349500"/>
            <a:ext cx="323850" cy="179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9954" name="Rectangle 21"/>
          <p:cNvSpPr>
            <a:spLocks noChangeArrowheads="1"/>
          </p:cNvSpPr>
          <p:nvPr/>
        </p:nvSpPr>
        <p:spPr bwMode="auto">
          <a:xfrm>
            <a:off x="6661150" y="2349500"/>
            <a:ext cx="323850" cy="179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9955" name="Rectangle 22"/>
          <p:cNvSpPr>
            <a:spLocks noChangeArrowheads="1"/>
          </p:cNvSpPr>
          <p:nvPr/>
        </p:nvSpPr>
        <p:spPr bwMode="auto">
          <a:xfrm>
            <a:off x="2305050" y="3502025"/>
            <a:ext cx="323850" cy="179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9956" name="Rectangle 23"/>
          <p:cNvSpPr>
            <a:spLocks noChangeArrowheads="1"/>
          </p:cNvSpPr>
          <p:nvPr/>
        </p:nvSpPr>
        <p:spPr bwMode="auto">
          <a:xfrm>
            <a:off x="3708400" y="3502025"/>
            <a:ext cx="323850" cy="179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9957" name="Rectangle 24"/>
          <p:cNvSpPr>
            <a:spLocks noChangeArrowheads="1"/>
          </p:cNvSpPr>
          <p:nvPr/>
        </p:nvSpPr>
        <p:spPr bwMode="auto">
          <a:xfrm>
            <a:off x="5148263" y="3502025"/>
            <a:ext cx="323850" cy="179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9958" name="Rectangle 25"/>
          <p:cNvSpPr>
            <a:spLocks noChangeArrowheads="1"/>
          </p:cNvSpPr>
          <p:nvPr/>
        </p:nvSpPr>
        <p:spPr bwMode="auto">
          <a:xfrm>
            <a:off x="6624638" y="3502025"/>
            <a:ext cx="323850" cy="179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9959" name="Rectangle 26"/>
          <p:cNvSpPr>
            <a:spLocks noChangeArrowheads="1"/>
          </p:cNvSpPr>
          <p:nvPr/>
        </p:nvSpPr>
        <p:spPr bwMode="auto">
          <a:xfrm>
            <a:off x="2268538" y="4689475"/>
            <a:ext cx="323850" cy="179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9960" name="Rectangle 27"/>
          <p:cNvSpPr>
            <a:spLocks noChangeArrowheads="1"/>
          </p:cNvSpPr>
          <p:nvPr/>
        </p:nvSpPr>
        <p:spPr bwMode="auto">
          <a:xfrm>
            <a:off x="3744913" y="4689475"/>
            <a:ext cx="323850" cy="179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9961" name="Rectangle 28"/>
          <p:cNvSpPr>
            <a:spLocks noChangeArrowheads="1"/>
          </p:cNvSpPr>
          <p:nvPr/>
        </p:nvSpPr>
        <p:spPr bwMode="auto">
          <a:xfrm>
            <a:off x="5184775" y="4689475"/>
            <a:ext cx="323850" cy="179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9962" name="Rectangle 29"/>
          <p:cNvSpPr>
            <a:spLocks noChangeArrowheads="1"/>
          </p:cNvSpPr>
          <p:nvPr/>
        </p:nvSpPr>
        <p:spPr bwMode="auto">
          <a:xfrm>
            <a:off x="6661150" y="4689475"/>
            <a:ext cx="323850" cy="179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9963" name="Rectangle 30"/>
          <p:cNvSpPr>
            <a:spLocks noChangeArrowheads="1"/>
          </p:cNvSpPr>
          <p:nvPr/>
        </p:nvSpPr>
        <p:spPr bwMode="auto">
          <a:xfrm>
            <a:off x="4500563" y="1557338"/>
            <a:ext cx="3167062" cy="37798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9964" name="Text Box 31"/>
          <p:cNvSpPr txBox="1">
            <a:spLocks noChangeArrowheads="1"/>
          </p:cNvSpPr>
          <p:nvPr/>
        </p:nvSpPr>
        <p:spPr bwMode="auto">
          <a:xfrm>
            <a:off x="1692275" y="1449388"/>
            <a:ext cx="1547813" cy="1825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200">
                <a:latin typeface="Arial" charset="0"/>
              </a:rPr>
              <a:t>Magnetometers (MEG)</a:t>
            </a:r>
          </a:p>
        </p:txBody>
      </p:sp>
      <p:sp>
        <p:nvSpPr>
          <p:cNvPr id="39965" name="Text Box 32"/>
          <p:cNvSpPr txBox="1">
            <a:spLocks noChangeArrowheads="1"/>
          </p:cNvSpPr>
          <p:nvPr/>
        </p:nvSpPr>
        <p:spPr bwMode="auto">
          <a:xfrm>
            <a:off x="1681163" y="2635250"/>
            <a:ext cx="1412875" cy="1825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200">
                <a:latin typeface="Arial" charset="0"/>
              </a:rPr>
              <a:t>Gradiometers (MEG)</a:t>
            </a:r>
          </a:p>
        </p:txBody>
      </p:sp>
      <p:sp>
        <p:nvSpPr>
          <p:cNvPr id="39966" name="Text Box 33"/>
          <p:cNvSpPr txBox="1">
            <a:spLocks noChangeArrowheads="1"/>
          </p:cNvSpPr>
          <p:nvPr/>
        </p:nvSpPr>
        <p:spPr bwMode="auto">
          <a:xfrm>
            <a:off x="1690688" y="3825875"/>
            <a:ext cx="1184275" cy="1825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200">
                <a:latin typeface="Arial" charset="0"/>
              </a:rPr>
              <a:t>Electrodes (EEG)</a:t>
            </a:r>
          </a:p>
        </p:txBody>
      </p:sp>
      <p:sp>
        <p:nvSpPr>
          <p:cNvPr id="39967" name="Text Box 34"/>
          <p:cNvSpPr txBox="1">
            <a:spLocks noChangeArrowheads="1"/>
          </p:cNvSpPr>
          <p:nvPr/>
        </p:nvSpPr>
        <p:spPr bwMode="auto">
          <a:xfrm>
            <a:off x="503238" y="944563"/>
            <a:ext cx="381635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FF0000"/>
                </a:solidFill>
                <a:latin typeface="Arial" charset="0"/>
              </a:rPr>
              <a:t>IID</a:t>
            </a:r>
            <a:r>
              <a:rPr lang="en-GB" sz="1600">
                <a:solidFill>
                  <a:srgbClr val="9A044B"/>
                </a:solidFill>
                <a:latin typeface="Arial" charset="0"/>
              </a:rPr>
              <a:t> sources and IID noise (L2 MNM) </a:t>
            </a:r>
          </a:p>
        </p:txBody>
      </p:sp>
      <p:sp>
        <p:nvSpPr>
          <p:cNvPr id="45089" name="Text Box 74"/>
          <p:cNvSpPr txBox="1">
            <a:spLocks noChangeArrowheads="1"/>
          </p:cNvSpPr>
          <p:nvPr/>
        </p:nvSpPr>
        <p:spPr bwMode="auto">
          <a:xfrm>
            <a:off x="5040313" y="6453188"/>
            <a:ext cx="42846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GB" i="1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Henson et al (2010) Hum. Brain Map.</a:t>
            </a:r>
          </a:p>
        </p:txBody>
      </p:sp>
      <p:sp>
        <p:nvSpPr>
          <p:cNvPr id="35" name="Rectangle 2"/>
          <p:cNvSpPr txBox="1">
            <a:spLocks noChangeArrowheads="1"/>
          </p:cNvSpPr>
          <p:nvPr/>
        </p:nvSpPr>
        <p:spPr bwMode="auto">
          <a:xfrm>
            <a:off x="107950" y="260350"/>
            <a:ext cx="6156325" cy="576263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GB" sz="2400" kern="0" dirty="0">
                <a:solidFill>
                  <a:srgbClr val="91695F"/>
                </a:solidFill>
                <a:latin typeface="Arial" charset="0"/>
                <a:ea typeface="+mj-ea"/>
                <a:cs typeface="+mj-cs"/>
              </a:rPr>
              <a:t>Asymmetric Integration of M/</a:t>
            </a:r>
            <a:r>
              <a:rPr lang="en-GB" sz="2400" kern="0" dirty="0" err="1">
                <a:solidFill>
                  <a:srgbClr val="91695F"/>
                </a:solidFill>
                <a:latin typeface="Arial" charset="0"/>
                <a:ea typeface="+mj-ea"/>
                <a:cs typeface="+mj-cs"/>
              </a:rPr>
              <a:t>EEG+fMRI</a:t>
            </a:r>
            <a:endParaRPr lang="en-GB" sz="2400" kern="0" dirty="0">
              <a:solidFill>
                <a:srgbClr val="91695F"/>
              </a:solidFill>
              <a:latin typeface="Arial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521097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20" name="Text Box 4"/>
          <p:cNvSpPr txBox="1">
            <a:spLocks noChangeArrowheads="1"/>
          </p:cNvSpPr>
          <p:nvPr/>
        </p:nvSpPr>
        <p:spPr bwMode="auto">
          <a:xfrm>
            <a:off x="1619250" y="5768975"/>
            <a:ext cx="5942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000" dirty="0">
                <a:solidFill>
                  <a:srgbClr val="FF0000"/>
                </a:solidFill>
                <a:latin typeface="Arial" charset="0"/>
              </a:rPr>
              <a:t>fMRI priors counteract superficial bias of </a:t>
            </a:r>
            <a:r>
              <a:rPr lang="en-GB" sz="2000" dirty="0" smtClean="0">
                <a:solidFill>
                  <a:srgbClr val="FF0000"/>
                </a:solidFill>
                <a:latin typeface="Arial" charset="0"/>
              </a:rPr>
              <a:t>Min Norm</a:t>
            </a:r>
            <a:endParaRPr lang="en-GB" sz="2000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40963" name="Picture 5" descr="sourceMIP_eeg_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088" y="3825875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6" descr="sourceMIP_mags_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088" y="1449388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7" descr="sourceMIP_grds_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438" y="2633663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8" descr="sourceMIP_mags_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50" y="1449388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9" descr="sourceMIP_mags_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449388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10" descr="sourceMIP_mags_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988" y="1449388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Picture 11" descr="sourceMIP_grds_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50" y="2670175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0" name="Picture 12" descr="sourceMIP_grds_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50" y="2636838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1" name="Picture 13" descr="sourceMIP_grds_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988" y="2636838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2" name="Picture 14" descr="sourceMIP_eeg_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713" y="3825875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3" name="Picture 15" descr="sourceMIP_eeg_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50" y="3825875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4" name="Picture 16" descr="sourceMIP_eeg_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988" y="3825875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5" name="Text Box 17"/>
          <p:cNvSpPr txBox="1">
            <a:spLocks noChangeArrowheads="1"/>
          </p:cNvSpPr>
          <p:nvPr/>
        </p:nvSpPr>
        <p:spPr bwMode="auto">
          <a:xfrm>
            <a:off x="1439863" y="5049838"/>
            <a:ext cx="5976937" cy="1666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000" b="1">
                <a:latin typeface="Arial" charset="0"/>
              </a:rPr>
              <a:t>                  None                                Global                         Local (Valid)                    Local (Invalid)      </a:t>
            </a:r>
          </a:p>
        </p:txBody>
      </p:sp>
      <p:sp>
        <p:nvSpPr>
          <p:cNvPr id="40976" name="Rectangle 18"/>
          <p:cNvSpPr>
            <a:spLocks noChangeArrowheads="1"/>
          </p:cNvSpPr>
          <p:nvPr/>
        </p:nvSpPr>
        <p:spPr bwMode="auto">
          <a:xfrm>
            <a:off x="2268538" y="2349500"/>
            <a:ext cx="323850" cy="179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977" name="Rectangle 19"/>
          <p:cNvSpPr>
            <a:spLocks noChangeArrowheads="1"/>
          </p:cNvSpPr>
          <p:nvPr/>
        </p:nvSpPr>
        <p:spPr bwMode="auto">
          <a:xfrm>
            <a:off x="3744913" y="2349500"/>
            <a:ext cx="323850" cy="179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978" name="Rectangle 20"/>
          <p:cNvSpPr>
            <a:spLocks noChangeArrowheads="1"/>
          </p:cNvSpPr>
          <p:nvPr/>
        </p:nvSpPr>
        <p:spPr bwMode="auto">
          <a:xfrm>
            <a:off x="5184775" y="2349500"/>
            <a:ext cx="323850" cy="179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979" name="Rectangle 21"/>
          <p:cNvSpPr>
            <a:spLocks noChangeArrowheads="1"/>
          </p:cNvSpPr>
          <p:nvPr/>
        </p:nvSpPr>
        <p:spPr bwMode="auto">
          <a:xfrm>
            <a:off x="6661150" y="2349500"/>
            <a:ext cx="323850" cy="179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980" name="Rectangle 22"/>
          <p:cNvSpPr>
            <a:spLocks noChangeArrowheads="1"/>
          </p:cNvSpPr>
          <p:nvPr/>
        </p:nvSpPr>
        <p:spPr bwMode="auto">
          <a:xfrm>
            <a:off x="2305050" y="3502025"/>
            <a:ext cx="323850" cy="179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981" name="Rectangle 23"/>
          <p:cNvSpPr>
            <a:spLocks noChangeArrowheads="1"/>
          </p:cNvSpPr>
          <p:nvPr/>
        </p:nvSpPr>
        <p:spPr bwMode="auto">
          <a:xfrm>
            <a:off x="3708400" y="3502025"/>
            <a:ext cx="323850" cy="179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982" name="Rectangle 24"/>
          <p:cNvSpPr>
            <a:spLocks noChangeArrowheads="1"/>
          </p:cNvSpPr>
          <p:nvPr/>
        </p:nvSpPr>
        <p:spPr bwMode="auto">
          <a:xfrm>
            <a:off x="5148263" y="3502025"/>
            <a:ext cx="323850" cy="179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983" name="Rectangle 25"/>
          <p:cNvSpPr>
            <a:spLocks noChangeArrowheads="1"/>
          </p:cNvSpPr>
          <p:nvPr/>
        </p:nvSpPr>
        <p:spPr bwMode="auto">
          <a:xfrm>
            <a:off x="6624638" y="3502025"/>
            <a:ext cx="323850" cy="179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984" name="Rectangle 26"/>
          <p:cNvSpPr>
            <a:spLocks noChangeArrowheads="1"/>
          </p:cNvSpPr>
          <p:nvPr/>
        </p:nvSpPr>
        <p:spPr bwMode="auto">
          <a:xfrm>
            <a:off x="2268538" y="4689475"/>
            <a:ext cx="323850" cy="179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985" name="Rectangle 27"/>
          <p:cNvSpPr>
            <a:spLocks noChangeArrowheads="1"/>
          </p:cNvSpPr>
          <p:nvPr/>
        </p:nvSpPr>
        <p:spPr bwMode="auto">
          <a:xfrm>
            <a:off x="3744913" y="4689475"/>
            <a:ext cx="323850" cy="179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986" name="Rectangle 28"/>
          <p:cNvSpPr>
            <a:spLocks noChangeArrowheads="1"/>
          </p:cNvSpPr>
          <p:nvPr/>
        </p:nvSpPr>
        <p:spPr bwMode="auto">
          <a:xfrm>
            <a:off x="5184775" y="4689475"/>
            <a:ext cx="323850" cy="179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987" name="Rectangle 29"/>
          <p:cNvSpPr>
            <a:spLocks noChangeArrowheads="1"/>
          </p:cNvSpPr>
          <p:nvPr/>
        </p:nvSpPr>
        <p:spPr bwMode="auto">
          <a:xfrm>
            <a:off x="6661150" y="4689475"/>
            <a:ext cx="323850" cy="179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988" name="Rectangle 30"/>
          <p:cNvSpPr>
            <a:spLocks noChangeArrowheads="1"/>
          </p:cNvSpPr>
          <p:nvPr/>
        </p:nvSpPr>
        <p:spPr bwMode="auto">
          <a:xfrm>
            <a:off x="5902841" y="1545463"/>
            <a:ext cx="1871662" cy="37798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989" name="Text Box 31"/>
          <p:cNvSpPr txBox="1">
            <a:spLocks noChangeArrowheads="1"/>
          </p:cNvSpPr>
          <p:nvPr/>
        </p:nvSpPr>
        <p:spPr bwMode="auto">
          <a:xfrm>
            <a:off x="1692275" y="1449388"/>
            <a:ext cx="1547813" cy="1825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200">
                <a:latin typeface="Arial" charset="0"/>
              </a:rPr>
              <a:t>Magnetometers (MEG)</a:t>
            </a:r>
          </a:p>
        </p:txBody>
      </p:sp>
      <p:sp>
        <p:nvSpPr>
          <p:cNvPr id="40990" name="Text Box 32"/>
          <p:cNvSpPr txBox="1">
            <a:spLocks noChangeArrowheads="1"/>
          </p:cNvSpPr>
          <p:nvPr/>
        </p:nvSpPr>
        <p:spPr bwMode="auto">
          <a:xfrm>
            <a:off x="1681163" y="2635250"/>
            <a:ext cx="1412875" cy="1825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200">
                <a:latin typeface="Arial" charset="0"/>
              </a:rPr>
              <a:t>Gradiometers (MEG)</a:t>
            </a:r>
          </a:p>
        </p:txBody>
      </p:sp>
      <p:sp>
        <p:nvSpPr>
          <p:cNvPr id="40991" name="Text Box 33"/>
          <p:cNvSpPr txBox="1">
            <a:spLocks noChangeArrowheads="1"/>
          </p:cNvSpPr>
          <p:nvPr/>
        </p:nvSpPr>
        <p:spPr bwMode="auto">
          <a:xfrm>
            <a:off x="1690688" y="3825875"/>
            <a:ext cx="1184275" cy="1825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200">
                <a:latin typeface="Arial" charset="0"/>
              </a:rPr>
              <a:t>Electrodes (EEG)</a:t>
            </a:r>
          </a:p>
        </p:txBody>
      </p:sp>
      <p:sp>
        <p:nvSpPr>
          <p:cNvPr id="40992" name="Text Box 34"/>
          <p:cNvSpPr txBox="1">
            <a:spLocks noChangeArrowheads="1"/>
          </p:cNvSpPr>
          <p:nvPr/>
        </p:nvSpPr>
        <p:spPr bwMode="auto">
          <a:xfrm>
            <a:off x="503238" y="944563"/>
            <a:ext cx="381635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FF0000"/>
                </a:solidFill>
                <a:latin typeface="Arial" charset="0"/>
              </a:rPr>
              <a:t>IID</a:t>
            </a:r>
            <a:r>
              <a:rPr lang="en-GB" sz="1600">
                <a:solidFill>
                  <a:srgbClr val="9A044B"/>
                </a:solidFill>
                <a:latin typeface="Arial" charset="0"/>
              </a:rPr>
              <a:t> sources and IID noise (L2 MNM) </a:t>
            </a:r>
          </a:p>
        </p:txBody>
      </p:sp>
      <p:sp>
        <p:nvSpPr>
          <p:cNvPr id="46114" name="Text Box 74"/>
          <p:cNvSpPr txBox="1">
            <a:spLocks noChangeArrowheads="1"/>
          </p:cNvSpPr>
          <p:nvPr/>
        </p:nvSpPr>
        <p:spPr bwMode="auto">
          <a:xfrm>
            <a:off x="5040313" y="6453188"/>
            <a:ext cx="42846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GB" i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Henson et al (2010) Hum. Brain Map.</a:t>
            </a:r>
          </a:p>
        </p:txBody>
      </p:sp>
      <p:sp>
        <p:nvSpPr>
          <p:cNvPr id="36" name="Rectangle 2"/>
          <p:cNvSpPr txBox="1">
            <a:spLocks noChangeArrowheads="1"/>
          </p:cNvSpPr>
          <p:nvPr/>
        </p:nvSpPr>
        <p:spPr bwMode="auto">
          <a:xfrm>
            <a:off x="107950" y="260350"/>
            <a:ext cx="6156325" cy="576263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GB" sz="2400" kern="0" dirty="0">
                <a:solidFill>
                  <a:srgbClr val="91695F"/>
                </a:solidFill>
                <a:latin typeface="Arial" charset="0"/>
                <a:ea typeface="+mj-ea"/>
                <a:cs typeface="+mj-cs"/>
              </a:rPr>
              <a:t>Asymmetric Integration of M/</a:t>
            </a:r>
            <a:r>
              <a:rPr lang="en-GB" sz="2400" kern="0" dirty="0" err="1">
                <a:solidFill>
                  <a:srgbClr val="91695F"/>
                </a:solidFill>
                <a:latin typeface="Arial" charset="0"/>
                <a:ea typeface="+mj-ea"/>
                <a:cs typeface="+mj-cs"/>
              </a:rPr>
              <a:t>EEG+fMRI</a:t>
            </a:r>
            <a:endParaRPr lang="en-GB" sz="2400" kern="0" dirty="0">
              <a:solidFill>
                <a:srgbClr val="91695F"/>
              </a:solidFill>
              <a:latin typeface="Arial" charset="0"/>
              <a:ea typeface="+mj-ea"/>
              <a:cs typeface="+mj-cs"/>
            </a:endParaRPr>
          </a:p>
        </p:txBody>
      </p:sp>
      <p:sp>
        <p:nvSpPr>
          <p:cNvPr id="35" name="Oval 36"/>
          <p:cNvSpPr>
            <a:spLocks noChangeArrowheads="1"/>
          </p:cNvSpPr>
          <p:nvPr/>
        </p:nvSpPr>
        <p:spPr bwMode="auto">
          <a:xfrm>
            <a:off x="4586252" y="2382936"/>
            <a:ext cx="310294" cy="252706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" name="Oval 43"/>
          <p:cNvSpPr>
            <a:spLocks noChangeArrowheads="1"/>
          </p:cNvSpPr>
          <p:nvPr/>
        </p:nvSpPr>
        <p:spPr bwMode="auto">
          <a:xfrm>
            <a:off x="1688627" y="2371061"/>
            <a:ext cx="310294" cy="252706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0979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1620" grpId="0"/>
      <p:bldP spid="35" grpId="0" animBg="1"/>
      <p:bldP spid="3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4"/>
          <p:cNvSpPr txBox="1">
            <a:spLocks noChangeArrowheads="1"/>
          </p:cNvSpPr>
          <p:nvPr/>
        </p:nvSpPr>
        <p:spPr bwMode="auto">
          <a:xfrm>
            <a:off x="1619250" y="5768975"/>
            <a:ext cx="61590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000" dirty="0" smtClean="0">
                <a:solidFill>
                  <a:srgbClr val="FF0000"/>
                </a:solidFill>
                <a:latin typeface="Arial" charset="0"/>
              </a:rPr>
              <a:t>Invalid priors generally discounted (at least for MEG)</a:t>
            </a:r>
            <a:endParaRPr lang="en-GB" sz="2000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41987" name="Picture 5" descr="sourceMIP_eeg_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088" y="3825875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6" descr="sourceMIP_mags_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088" y="1449388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7" descr="sourceMIP_grds_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438" y="2633663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8" descr="sourceMIP_mags_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50" y="1449388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9" descr="sourceMIP_mags_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449388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Picture 10" descr="sourceMIP_mags_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988" y="1449388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3" name="Picture 11" descr="sourceMIP_grds_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50" y="2670175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4" name="Picture 12" descr="sourceMIP_grds_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50" y="2636838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5" name="Picture 13" descr="sourceMIP_grds_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988" y="2636838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6" name="Picture 14" descr="sourceMIP_eeg_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713" y="3825875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7" name="Picture 15" descr="sourceMIP_eeg_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50" y="3825875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8" name="Picture 16" descr="sourceMIP_eeg_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988" y="3825875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9" name="Text Box 17"/>
          <p:cNvSpPr txBox="1">
            <a:spLocks noChangeArrowheads="1"/>
          </p:cNvSpPr>
          <p:nvPr/>
        </p:nvSpPr>
        <p:spPr bwMode="auto">
          <a:xfrm>
            <a:off x="1439863" y="5049838"/>
            <a:ext cx="5976937" cy="1666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000" b="1">
                <a:latin typeface="Arial" charset="0"/>
              </a:rPr>
              <a:t>                  None                                Global                         Local (Valid)                    Local (Invalid)      </a:t>
            </a:r>
          </a:p>
        </p:txBody>
      </p:sp>
      <p:sp>
        <p:nvSpPr>
          <p:cNvPr id="42000" name="Rectangle 18"/>
          <p:cNvSpPr>
            <a:spLocks noChangeArrowheads="1"/>
          </p:cNvSpPr>
          <p:nvPr/>
        </p:nvSpPr>
        <p:spPr bwMode="auto">
          <a:xfrm>
            <a:off x="2268538" y="2349500"/>
            <a:ext cx="323850" cy="179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2001" name="Rectangle 19"/>
          <p:cNvSpPr>
            <a:spLocks noChangeArrowheads="1"/>
          </p:cNvSpPr>
          <p:nvPr/>
        </p:nvSpPr>
        <p:spPr bwMode="auto">
          <a:xfrm>
            <a:off x="3744913" y="2349500"/>
            <a:ext cx="323850" cy="179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2002" name="Rectangle 20"/>
          <p:cNvSpPr>
            <a:spLocks noChangeArrowheads="1"/>
          </p:cNvSpPr>
          <p:nvPr/>
        </p:nvSpPr>
        <p:spPr bwMode="auto">
          <a:xfrm>
            <a:off x="5184775" y="2349500"/>
            <a:ext cx="323850" cy="179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2003" name="Rectangle 21"/>
          <p:cNvSpPr>
            <a:spLocks noChangeArrowheads="1"/>
          </p:cNvSpPr>
          <p:nvPr/>
        </p:nvSpPr>
        <p:spPr bwMode="auto">
          <a:xfrm>
            <a:off x="6661150" y="2349500"/>
            <a:ext cx="323850" cy="179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2004" name="Rectangle 22"/>
          <p:cNvSpPr>
            <a:spLocks noChangeArrowheads="1"/>
          </p:cNvSpPr>
          <p:nvPr/>
        </p:nvSpPr>
        <p:spPr bwMode="auto">
          <a:xfrm>
            <a:off x="2305050" y="3502025"/>
            <a:ext cx="323850" cy="179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2005" name="Rectangle 23"/>
          <p:cNvSpPr>
            <a:spLocks noChangeArrowheads="1"/>
          </p:cNvSpPr>
          <p:nvPr/>
        </p:nvSpPr>
        <p:spPr bwMode="auto">
          <a:xfrm>
            <a:off x="3708400" y="3502025"/>
            <a:ext cx="323850" cy="179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2006" name="Rectangle 24"/>
          <p:cNvSpPr>
            <a:spLocks noChangeArrowheads="1"/>
          </p:cNvSpPr>
          <p:nvPr/>
        </p:nvSpPr>
        <p:spPr bwMode="auto">
          <a:xfrm>
            <a:off x="5148263" y="3502025"/>
            <a:ext cx="323850" cy="179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2007" name="Rectangle 25"/>
          <p:cNvSpPr>
            <a:spLocks noChangeArrowheads="1"/>
          </p:cNvSpPr>
          <p:nvPr/>
        </p:nvSpPr>
        <p:spPr bwMode="auto">
          <a:xfrm>
            <a:off x="6624638" y="3502025"/>
            <a:ext cx="323850" cy="179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2008" name="Rectangle 26"/>
          <p:cNvSpPr>
            <a:spLocks noChangeArrowheads="1"/>
          </p:cNvSpPr>
          <p:nvPr/>
        </p:nvSpPr>
        <p:spPr bwMode="auto">
          <a:xfrm>
            <a:off x="2268538" y="4689475"/>
            <a:ext cx="323850" cy="179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2009" name="Rectangle 27"/>
          <p:cNvSpPr>
            <a:spLocks noChangeArrowheads="1"/>
          </p:cNvSpPr>
          <p:nvPr/>
        </p:nvSpPr>
        <p:spPr bwMode="auto">
          <a:xfrm>
            <a:off x="3744913" y="4689475"/>
            <a:ext cx="323850" cy="179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2010" name="Rectangle 28"/>
          <p:cNvSpPr>
            <a:spLocks noChangeArrowheads="1"/>
          </p:cNvSpPr>
          <p:nvPr/>
        </p:nvSpPr>
        <p:spPr bwMode="auto">
          <a:xfrm>
            <a:off x="5184775" y="4689475"/>
            <a:ext cx="323850" cy="179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2011" name="Rectangle 29"/>
          <p:cNvSpPr>
            <a:spLocks noChangeArrowheads="1"/>
          </p:cNvSpPr>
          <p:nvPr/>
        </p:nvSpPr>
        <p:spPr bwMode="auto">
          <a:xfrm>
            <a:off x="6661150" y="4689475"/>
            <a:ext cx="323850" cy="179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2012" name="Text Box 31"/>
          <p:cNvSpPr txBox="1">
            <a:spLocks noChangeArrowheads="1"/>
          </p:cNvSpPr>
          <p:nvPr/>
        </p:nvSpPr>
        <p:spPr bwMode="auto">
          <a:xfrm>
            <a:off x="1692275" y="1449388"/>
            <a:ext cx="1547813" cy="1825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200">
                <a:latin typeface="Arial" charset="0"/>
              </a:rPr>
              <a:t>Magnetometers (MEG)</a:t>
            </a:r>
          </a:p>
        </p:txBody>
      </p:sp>
      <p:sp>
        <p:nvSpPr>
          <p:cNvPr id="42013" name="Text Box 32"/>
          <p:cNvSpPr txBox="1">
            <a:spLocks noChangeArrowheads="1"/>
          </p:cNvSpPr>
          <p:nvPr/>
        </p:nvSpPr>
        <p:spPr bwMode="auto">
          <a:xfrm>
            <a:off x="1681163" y="2635250"/>
            <a:ext cx="1412875" cy="1825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200">
                <a:latin typeface="Arial" charset="0"/>
              </a:rPr>
              <a:t>Gradiometers (MEG)</a:t>
            </a:r>
          </a:p>
        </p:txBody>
      </p:sp>
      <p:sp>
        <p:nvSpPr>
          <p:cNvPr id="42014" name="Text Box 33"/>
          <p:cNvSpPr txBox="1">
            <a:spLocks noChangeArrowheads="1"/>
          </p:cNvSpPr>
          <p:nvPr/>
        </p:nvSpPr>
        <p:spPr bwMode="auto">
          <a:xfrm>
            <a:off x="1690688" y="3825875"/>
            <a:ext cx="1184275" cy="1825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200">
                <a:latin typeface="Arial" charset="0"/>
              </a:rPr>
              <a:t>Electrodes (EEG)</a:t>
            </a:r>
          </a:p>
        </p:txBody>
      </p:sp>
      <p:sp>
        <p:nvSpPr>
          <p:cNvPr id="42015" name="Text Box 34"/>
          <p:cNvSpPr txBox="1">
            <a:spLocks noChangeArrowheads="1"/>
          </p:cNvSpPr>
          <p:nvPr/>
        </p:nvSpPr>
        <p:spPr bwMode="auto">
          <a:xfrm>
            <a:off x="503238" y="944563"/>
            <a:ext cx="381635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FF0000"/>
                </a:solidFill>
                <a:latin typeface="Arial" charset="0"/>
              </a:rPr>
              <a:t>IID</a:t>
            </a:r>
            <a:r>
              <a:rPr lang="en-GB" sz="1600">
                <a:solidFill>
                  <a:srgbClr val="9A044B"/>
                </a:solidFill>
                <a:latin typeface="Arial" charset="0"/>
              </a:rPr>
              <a:t> sources and IID noise (L2 MNM) </a:t>
            </a:r>
          </a:p>
        </p:txBody>
      </p:sp>
      <p:sp>
        <p:nvSpPr>
          <p:cNvPr id="47137" name="Text Box 74"/>
          <p:cNvSpPr txBox="1">
            <a:spLocks noChangeArrowheads="1"/>
          </p:cNvSpPr>
          <p:nvPr/>
        </p:nvSpPr>
        <p:spPr bwMode="auto">
          <a:xfrm>
            <a:off x="5040313" y="6453188"/>
            <a:ext cx="42846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GB" i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Henson et al (2010) Hum. Brain Map.</a:t>
            </a:r>
          </a:p>
        </p:txBody>
      </p:sp>
      <p:sp>
        <p:nvSpPr>
          <p:cNvPr id="35" name="Rectangle 2"/>
          <p:cNvSpPr txBox="1">
            <a:spLocks noChangeArrowheads="1"/>
          </p:cNvSpPr>
          <p:nvPr/>
        </p:nvSpPr>
        <p:spPr bwMode="auto">
          <a:xfrm>
            <a:off x="107950" y="260350"/>
            <a:ext cx="6156325" cy="576263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GB" sz="2400" kern="0" dirty="0">
                <a:solidFill>
                  <a:srgbClr val="91695F"/>
                </a:solidFill>
                <a:latin typeface="Arial" charset="0"/>
                <a:ea typeface="+mj-ea"/>
                <a:cs typeface="+mj-cs"/>
              </a:rPr>
              <a:t>Asymmetric Integration of M/</a:t>
            </a:r>
            <a:r>
              <a:rPr lang="en-GB" sz="2400" kern="0" dirty="0" err="1">
                <a:solidFill>
                  <a:srgbClr val="91695F"/>
                </a:solidFill>
                <a:latin typeface="Arial" charset="0"/>
                <a:ea typeface="+mj-ea"/>
                <a:cs typeface="+mj-cs"/>
              </a:rPr>
              <a:t>EEG+fMRI</a:t>
            </a:r>
            <a:endParaRPr lang="en-GB" sz="2400" kern="0" dirty="0">
              <a:solidFill>
                <a:srgbClr val="91695F"/>
              </a:solidFill>
              <a:latin typeface="Arial" charset="0"/>
              <a:ea typeface="+mj-ea"/>
              <a:cs typeface="+mj-cs"/>
            </a:endParaRPr>
          </a:p>
        </p:txBody>
      </p:sp>
      <p:sp>
        <p:nvSpPr>
          <p:cNvPr id="34" name="Oval 36"/>
          <p:cNvSpPr>
            <a:spLocks noChangeArrowheads="1"/>
          </p:cNvSpPr>
          <p:nvPr/>
        </p:nvSpPr>
        <p:spPr bwMode="auto">
          <a:xfrm>
            <a:off x="6046877" y="2220686"/>
            <a:ext cx="425181" cy="389784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" name="Oval 43"/>
          <p:cNvSpPr>
            <a:spLocks noChangeArrowheads="1"/>
          </p:cNvSpPr>
          <p:nvPr/>
        </p:nvSpPr>
        <p:spPr bwMode="auto">
          <a:xfrm>
            <a:off x="1688627" y="2208811"/>
            <a:ext cx="425181" cy="389784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02174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34" grpId="0" animBg="1"/>
      <p:bldP spid="3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4" name="Text Box 4"/>
          <p:cNvSpPr txBox="1">
            <a:spLocks noChangeArrowheads="1"/>
          </p:cNvSpPr>
          <p:nvPr/>
        </p:nvSpPr>
        <p:spPr bwMode="auto">
          <a:xfrm>
            <a:off x="179388" y="1660525"/>
            <a:ext cx="8785225" cy="4623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1463" indent="-271463"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80000"/>
              </a:spcBef>
              <a:buFontTx/>
              <a:buChar char="•"/>
              <a:defRPr/>
            </a:pPr>
            <a:r>
              <a:rPr lang="en-GB" sz="2400" dirty="0" smtClean="0">
                <a:solidFill>
                  <a:srgbClr val="9A044B"/>
                </a:solidFill>
                <a:latin typeface="Arial" charset="0"/>
              </a:rPr>
              <a:t>Adding a single, global fMRI prior increases model evidence</a:t>
            </a:r>
          </a:p>
          <a:p>
            <a:pPr>
              <a:spcBef>
                <a:spcPct val="80000"/>
              </a:spcBef>
              <a:buFontTx/>
              <a:buChar char="•"/>
              <a:defRPr/>
            </a:pPr>
            <a:r>
              <a:rPr lang="en-GB" sz="2400" dirty="0" smtClean="0">
                <a:solidFill>
                  <a:srgbClr val="9A044B"/>
                </a:solidFill>
                <a:latin typeface="Arial" charset="0"/>
              </a:rPr>
              <a:t>Adding </a:t>
            </a:r>
            <a:r>
              <a:rPr lang="en-GB" sz="2400" dirty="0" smtClean="0">
                <a:solidFill>
                  <a:srgbClr val="FF0000"/>
                </a:solidFill>
                <a:latin typeface="Arial" charset="0"/>
              </a:rPr>
              <a:t>multiple</a:t>
            </a:r>
            <a:r>
              <a:rPr lang="en-GB" sz="2400" dirty="0" smtClean="0">
                <a:solidFill>
                  <a:srgbClr val="9A044B"/>
                </a:solidFill>
                <a:latin typeface="Arial" charset="0"/>
              </a:rPr>
              <a:t> valid priors increases model evidence further</a:t>
            </a:r>
            <a:endParaRPr lang="en-GB" sz="2400" dirty="0" smtClean="0">
              <a:solidFill>
                <a:schemeClr val="bg1">
                  <a:lumMod val="75000"/>
                </a:schemeClr>
              </a:solidFill>
              <a:latin typeface="Arial" charset="0"/>
            </a:endParaRPr>
          </a:p>
          <a:p>
            <a:pPr>
              <a:spcBef>
                <a:spcPct val="80000"/>
              </a:spcBef>
              <a:buFontTx/>
              <a:buChar char="•"/>
              <a:defRPr/>
            </a:pPr>
            <a:r>
              <a:rPr lang="en-GB" sz="2400" dirty="0" smtClean="0">
                <a:solidFill>
                  <a:srgbClr val="9A044B"/>
                </a:solidFill>
                <a:latin typeface="Arial" charset="0"/>
              </a:rPr>
              <a:t>Adding invalid priors does not necessarily increase model evidence, particularly in conjunction with valid priors</a:t>
            </a:r>
          </a:p>
          <a:p>
            <a:pPr>
              <a:spcBef>
                <a:spcPts val="204"/>
              </a:spcBef>
              <a:defRPr/>
            </a:pPr>
            <a:r>
              <a:rPr lang="en-GB" sz="2400" dirty="0" smtClean="0">
                <a:solidFill>
                  <a:srgbClr val="9A044B"/>
                </a:solidFill>
                <a:latin typeface="Arial" charset="0"/>
              </a:rPr>
              <a:t>	</a:t>
            </a:r>
            <a:r>
              <a:rPr lang="en-GB" sz="24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Helpful if some </a:t>
            </a:r>
            <a:r>
              <a:rPr lang="en-GB" sz="2400" dirty="0" err="1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fMRI</a:t>
            </a:r>
            <a:r>
              <a:rPr lang="en-GB" sz="24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 regions produce no MEG/EEG signal  (or arise from neural activity at different times)</a:t>
            </a:r>
            <a:endParaRPr lang="en-GB" sz="2400" dirty="0" smtClean="0">
              <a:solidFill>
                <a:srgbClr val="9A044B"/>
              </a:solidFill>
              <a:latin typeface="Arial" charset="0"/>
            </a:endParaRPr>
          </a:p>
          <a:p>
            <a:pPr>
              <a:spcBef>
                <a:spcPct val="80000"/>
              </a:spcBef>
              <a:buFontTx/>
              <a:buChar char="•"/>
              <a:defRPr/>
            </a:pPr>
            <a:r>
              <a:rPr lang="en-GB" sz="2400" dirty="0" smtClean="0">
                <a:solidFill>
                  <a:srgbClr val="9A044B"/>
                </a:solidFill>
                <a:latin typeface="Arial" charset="0"/>
              </a:rPr>
              <a:t>Can counteract superficial bias of, </a:t>
            </a:r>
            <a:r>
              <a:rPr lang="en-GB" sz="2400" dirty="0" err="1" smtClean="0">
                <a:solidFill>
                  <a:srgbClr val="9A044B"/>
                </a:solidFill>
                <a:latin typeface="Arial" charset="0"/>
              </a:rPr>
              <a:t>e.g</a:t>
            </a:r>
            <a:r>
              <a:rPr lang="en-GB" sz="2400" dirty="0" smtClean="0">
                <a:solidFill>
                  <a:srgbClr val="9A044B"/>
                </a:solidFill>
                <a:latin typeface="Arial" charset="0"/>
              </a:rPr>
              <a:t>, minimum-norm</a:t>
            </a:r>
          </a:p>
          <a:p>
            <a:pPr>
              <a:spcBef>
                <a:spcPct val="80000"/>
              </a:spcBef>
              <a:buFontTx/>
              <a:buChar char="•"/>
              <a:defRPr/>
            </a:pPr>
            <a:r>
              <a:rPr lang="en-GB" sz="2400" dirty="0" smtClean="0">
                <a:solidFill>
                  <a:srgbClr val="9A044B"/>
                </a:solidFill>
                <a:latin typeface="Arial" charset="0"/>
              </a:rPr>
              <a:t>Makes some allowance for different sensitivities of fMRI and M/EEG to certain types of neural activity</a:t>
            </a:r>
            <a:endParaRPr lang="en-GB" sz="2400" dirty="0" smtClean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49156" name="Text Box 74"/>
          <p:cNvSpPr txBox="1">
            <a:spLocks noChangeArrowheads="1"/>
          </p:cNvSpPr>
          <p:nvPr/>
        </p:nvSpPr>
        <p:spPr bwMode="auto">
          <a:xfrm>
            <a:off x="5040313" y="6453188"/>
            <a:ext cx="42846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GB" i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Henson et al (2010) Hum. Brain Map.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99826" y="284100"/>
            <a:ext cx="5817848" cy="576263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GB" sz="2400" kern="0" dirty="0">
                <a:solidFill>
                  <a:srgbClr val="91695F"/>
                </a:solidFill>
                <a:latin typeface="Arial" charset="0"/>
                <a:ea typeface="+mj-ea"/>
                <a:cs typeface="+mj-cs"/>
              </a:rPr>
              <a:t>Asymmetric Integration of M/</a:t>
            </a:r>
            <a:r>
              <a:rPr lang="en-GB" sz="2400" kern="0" dirty="0" err="1">
                <a:solidFill>
                  <a:srgbClr val="91695F"/>
                </a:solidFill>
                <a:latin typeface="Arial" charset="0"/>
                <a:ea typeface="+mj-ea"/>
                <a:cs typeface="+mj-cs"/>
              </a:rPr>
              <a:t>EEG+fMRI</a:t>
            </a:r>
            <a:endParaRPr lang="en-GB" sz="2400" kern="0" dirty="0">
              <a:solidFill>
                <a:srgbClr val="91695F"/>
              </a:solidFill>
              <a:latin typeface="Arial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523360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284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935038" y="296863"/>
            <a:ext cx="5184775" cy="576262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sz="4000" dirty="0" smtClean="0">
                <a:solidFill>
                  <a:srgbClr val="91695F"/>
                </a:solidFill>
                <a:latin typeface="Arial" charset="0"/>
              </a:rPr>
              <a:t>Examples</a:t>
            </a:r>
          </a:p>
        </p:txBody>
      </p:sp>
      <p:sp>
        <p:nvSpPr>
          <p:cNvPr id="688135" name="Text Box 7"/>
          <p:cNvSpPr txBox="1">
            <a:spLocks noChangeArrowheads="1"/>
          </p:cNvSpPr>
          <p:nvPr/>
        </p:nvSpPr>
        <p:spPr bwMode="auto">
          <a:xfrm>
            <a:off x="218362" y="3023951"/>
            <a:ext cx="876615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800" dirty="0">
                <a:solidFill>
                  <a:srgbClr val="9A044B"/>
                </a:solidFill>
                <a:latin typeface="Arial" charset="0"/>
              </a:rPr>
              <a:t>	</a:t>
            </a:r>
            <a:r>
              <a:rPr lang="en-GB" sz="2800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1</a:t>
            </a:r>
            <a:r>
              <a:rPr lang="en-GB" sz="28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. EEG -&gt; fMRI asymmetric integration </a:t>
            </a:r>
          </a:p>
          <a:p>
            <a:pPr eaLnBrk="1" hangingPunct="1"/>
            <a:endParaRPr lang="en-GB" sz="2800" dirty="0">
              <a:solidFill>
                <a:schemeClr val="bg1">
                  <a:lumMod val="75000"/>
                </a:schemeClr>
              </a:solidFill>
              <a:latin typeface="Arial" charset="0"/>
            </a:endParaRPr>
          </a:p>
          <a:p>
            <a:pPr eaLnBrk="1" hangingPunct="1"/>
            <a:r>
              <a:rPr lang="en-GB" sz="2800" dirty="0" smtClean="0">
                <a:solidFill>
                  <a:srgbClr val="A50021"/>
                </a:solidFill>
                <a:latin typeface="Arial" charset="0"/>
              </a:rPr>
              <a:t>	</a:t>
            </a:r>
            <a:r>
              <a:rPr lang="en-GB" sz="2800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2</a:t>
            </a:r>
            <a:r>
              <a:rPr lang="en-GB" sz="28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. fMRI -&gt; M/EEG asymmetric integration</a:t>
            </a:r>
          </a:p>
          <a:p>
            <a:pPr eaLnBrk="1" hangingPunct="1"/>
            <a:endParaRPr lang="en-GB" sz="2800" dirty="0">
              <a:solidFill>
                <a:schemeClr val="bg1">
                  <a:lumMod val="75000"/>
                </a:schemeClr>
              </a:solidFill>
              <a:latin typeface="Arial" charset="0"/>
            </a:endParaRPr>
          </a:p>
          <a:p>
            <a:pPr eaLnBrk="1" hangingPunct="1"/>
            <a:r>
              <a:rPr lang="en-GB" sz="2800" dirty="0" smtClean="0">
                <a:solidFill>
                  <a:srgbClr val="A50021"/>
                </a:solidFill>
                <a:latin typeface="Arial" charset="0"/>
              </a:rPr>
              <a:t>	3. MEG </a:t>
            </a:r>
            <a:r>
              <a:rPr lang="en-GB" sz="2800" dirty="0">
                <a:solidFill>
                  <a:srgbClr val="A50021"/>
                </a:solidFill>
                <a:latin typeface="Arial" charset="0"/>
              </a:rPr>
              <a:t>&lt;-&gt; EEG symmetric integration (fusion)</a:t>
            </a:r>
          </a:p>
          <a:p>
            <a:pPr eaLnBrk="1" hangingPunct="1"/>
            <a:endParaRPr lang="en-GB" sz="2800" dirty="0">
              <a:solidFill>
                <a:srgbClr val="9A044B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3999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242887" y="152400"/>
            <a:ext cx="6074785" cy="576263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sz="2800" dirty="0" smtClean="0">
                <a:solidFill>
                  <a:srgbClr val="91695F"/>
                </a:solidFill>
                <a:latin typeface="Arial" charset="0"/>
              </a:rPr>
              <a:t>Symmetric Integration of MEG+EEG</a:t>
            </a:r>
            <a:br>
              <a:rPr lang="en-GB" sz="2800" dirty="0" smtClean="0">
                <a:solidFill>
                  <a:srgbClr val="91695F"/>
                </a:solidFill>
                <a:latin typeface="Arial" charset="0"/>
              </a:rPr>
            </a:br>
            <a:r>
              <a:rPr lang="en-GB" sz="2800" dirty="0" smtClean="0">
                <a:solidFill>
                  <a:srgbClr val="91695F"/>
                </a:solidFill>
                <a:latin typeface="Arial" charset="0"/>
              </a:rPr>
              <a:t>Background</a:t>
            </a:r>
          </a:p>
        </p:txBody>
      </p:sp>
      <p:sp>
        <p:nvSpPr>
          <p:cNvPr id="688135" name="Text Box 7"/>
          <p:cNvSpPr txBox="1">
            <a:spLocks noChangeArrowheads="1"/>
          </p:cNvSpPr>
          <p:nvPr/>
        </p:nvSpPr>
        <p:spPr bwMode="auto">
          <a:xfrm>
            <a:off x="417079" y="1279665"/>
            <a:ext cx="846137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rgbClr val="9A044B"/>
                </a:solidFill>
                <a:latin typeface="Arial" charset="0"/>
              </a:rPr>
              <a:t>MEG generally has superior spatial resolution than EEG (less blurred by skull/scalp)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n-GB" sz="2400" dirty="0" smtClean="0">
              <a:solidFill>
                <a:srgbClr val="9A044B"/>
              </a:solidFill>
              <a:latin typeface="Arial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rgbClr val="9A044B"/>
                </a:solidFill>
                <a:latin typeface="Arial" charset="0"/>
              </a:rPr>
              <a:t>MEG cannot detect radial component of current sources; EEG can!</a:t>
            </a:r>
          </a:p>
        </p:txBody>
      </p:sp>
    </p:spTree>
    <p:extLst>
      <p:ext uri="{BB962C8B-B14F-4D97-AF65-F5344CB8AC3E}">
        <p14:creationId xmlns:p14="http://schemas.microsoft.com/office/powerpoint/2010/main" val="408750094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8135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64"/>
          <p:cNvSpPr txBox="1">
            <a:spLocks noChangeArrowheads="1"/>
          </p:cNvSpPr>
          <p:nvPr/>
        </p:nvSpPr>
        <p:spPr bwMode="auto">
          <a:xfrm>
            <a:off x="2090057" y="6514398"/>
            <a:ext cx="27302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400" i="1" dirty="0" err="1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Molins</a:t>
            </a:r>
            <a:r>
              <a:rPr lang="en-GB" sz="1400" i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et al., </a:t>
            </a:r>
            <a:r>
              <a:rPr lang="en-GB" sz="1400" i="1" dirty="0" err="1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Neuroimage</a:t>
            </a:r>
            <a:r>
              <a:rPr lang="en-GB" sz="1400" i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2008</a:t>
            </a:r>
          </a:p>
        </p:txBody>
      </p:sp>
      <p:grpSp>
        <p:nvGrpSpPr>
          <p:cNvPr id="17412" name="Group 688135"/>
          <p:cNvGrpSpPr>
            <a:grpSpLocks/>
          </p:cNvGrpSpPr>
          <p:nvPr/>
        </p:nvGrpSpPr>
        <p:grpSpPr bwMode="auto">
          <a:xfrm>
            <a:off x="792163" y="3327400"/>
            <a:ext cx="6767512" cy="3235325"/>
            <a:chOff x="149157" y="3327425"/>
            <a:chExt cx="6768441" cy="3235387"/>
          </a:xfrm>
        </p:grpSpPr>
        <p:pic>
          <p:nvPicPr>
            <p:cNvPr id="17446" name="Picture 1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157" y="3435437"/>
              <a:ext cx="6408737" cy="3127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4939301" y="3327425"/>
              <a:ext cx="1835402" cy="28448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5080609" y="6140529"/>
              <a:ext cx="1836989" cy="4222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pic>
        <p:nvPicPr>
          <p:cNvPr id="17413" name="Picture 23" descr="resmoravg_0_PSF_snr3_EMEG-MEG_maxrad33-00001.0-lat-lh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300" y="4138613"/>
            <a:ext cx="2582863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Box 18"/>
          <p:cNvSpPr txBox="1">
            <a:spLocks noChangeArrowheads="1"/>
          </p:cNvSpPr>
          <p:nvPr/>
        </p:nvSpPr>
        <p:spPr bwMode="auto">
          <a:xfrm>
            <a:off x="6488113" y="4064000"/>
            <a:ext cx="1519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b="1">
                <a:solidFill>
                  <a:schemeClr val="bg1"/>
                </a:solidFill>
                <a:latin typeface="Times New Roman" pitchFamily="18" charset="0"/>
              </a:rPr>
              <a:t>EMEG-MEG</a:t>
            </a:r>
          </a:p>
        </p:txBody>
      </p:sp>
      <p:grpSp>
        <p:nvGrpSpPr>
          <p:cNvPr id="17415" name="Group 50"/>
          <p:cNvGrpSpPr>
            <a:grpSpLocks/>
          </p:cNvGrpSpPr>
          <p:nvPr/>
        </p:nvGrpSpPr>
        <p:grpSpPr bwMode="auto">
          <a:xfrm>
            <a:off x="8075613" y="5106988"/>
            <a:ext cx="573087" cy="685800"/>
            <a:chOff x="5322895" y="5335116"/>
            <a:chExt cx="574196" cy="686172"/>
          </a:xfrm>
        </p:grpSpPr>
        <p:sp>
          <p:nvSpPr>
            <p:cNvPr id="66" name="Rectangle 65"/>
            <p:cNvSpPr/>
            <p:nvPr/>
          </p:nvSpPr>
          <p:spPr>
            <a:xfrm>
              <a:off x="5359478" y="5444712"/>
              <a:ext cx="225861" cy="57657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7445" name="TextBox 30"/>
            <p:cNvSpPr txBox="1">
              <a:spLocks noChangeArrowheads="1"/>
            </p:cNvSpPr>
            <p:nvPr/>
          </p:nvSpPr>
          <p:spPr bwMode="auto">
            <a:xfrm>
              <a:off x="5322895" y="5335116"/>
              <a:ext cx="57419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1200" b="1">
                  <a:solidFill>
                    <a:schemeClr val="bg1"/>
                  </a:solidFill>
                  <a:latin typeface="Times New Roman" pitchFamily="18" charset="0"/>
                </a:rPr>
                <a:t>3.6cm</a:t>
              </a:r>
            </a:p>
          </p:txBody>
        </p:sp>
      </p:grpSp>
      <p:sp>
        <p:nvSpPr>
          <p:cNvPr id="17416" name="Text Box 64"/>
          <p:cNvSpPr txBox="1">
            <a:spLocks noChangeArrowheads="1"/>
          </p:cNvSpPr>
          <p:nvPr/>
        </p:nvSpPr>
        <p:spPr bwMode="auto">
          <a:xfrm>
            <a:off x="6756019" y="5914100"/>
            <a:ext cx="22320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400" i="1" dirty="0" err="1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Stenroos</a:t>
            </a:r>
            <a:r>
              <a:rPr lang="en-GB" sz="1400" i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&amp; Hauk</a:t>
            </a:r>
            <a:r>
              <a:rPr lang="en-GB" sz="1400" i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, in prep</a:t>
            </a:r>
          </a:p>
        </p:txBody>
      </p:sp>
      <p:sp>
        <p:nvSpPr>
          <p:cNvPr id="17417" name="Text Box 22"/>
          <p:cNvSpPr txBox="1">
            <a:spLocks noChangeArrowheads="1"/>
          </p:cNvSpPr>
          <p:nvPr/>
        </p:nvSpPr>
        <p:spPr bwMode="auto">
          <a:xfrm rot="-5400000">
            <a:off x="-520700" y="4654550"/>
            <a:ext cx="187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2000" b="1" dirty="0">
                <a:latin typeface="Arial" charset="0"/>
              </a:rPr>
              <a:t>Spatial Extent</a:t>
            </a:r>
          </a:p>
        </p:txBody>
      </p:sp>
      <p:sp>
        <p:nvSpPr>
          <p:cNvPr id="17418" name="TextBox 28"/>
          <p:cNvSpPr txBox="1">
            <a:spLocks noChangeArrowheads="1"/>
          </p:cNvSpPr>
          <p:nvPr/>
        </p:nvSpPr>
        <p:spPr bwMode="auto">
          <a:xfrm>
            <a:off x="6869113" y="2989263"/>
            <a:ext cx="4270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200" b="1">
                <a:solidFill>
                  <a:schemeClr val="bg1"/>
                </a:solidFill>
                <a:latin typeface="Times New Roman" pitchFamily="18" charset="0"/>
              </a:rPr>
              <a:t>-3.6</a:t>
            </a:r>
          </a:p>
        </p:txBody>
      </p:sp>
      <p:sp>
        <p:nvSpPr>
          <p:cNvPr id="17419" name="Text Box 19"/>
          <p:cNvSpPr txBox="1">
            <a:spLocks noChangeArrowheads="1"/>
          </p:cNvSpPr>
          <p:nvPr/>
        </p:nvSpPr>
        <p:spPr bwMode="auto">
          <a:xfrm>
            <a:off x="6049963" y="12541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GB" sz="2400" b="1">
              <a:latin typeface="Times New Roman" pitchFamily="18" charset="0"/>
            </a:endParaRPr>
          </a:p>
        </p:txBody>
      </p:sp>
      <p:sp>
        <p:nvSpPr>
          <p:cNvPr id="17420" name="Text Box 22"/>
          <p:cNvSpPr txBox="1">
            <a:spLocks noChangeArrowheads="1"/>
          </p:cNvSpPr>
          <p:nvPr/>
        </p:nvSpPr>
        <p:spPr bwMode="auto">
          <a:xfrm>
            <a:off x="7686675" y="1279525"/>
            <a:ext cx="10874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b="1" dirty="0">
                <a:solidFill>
                  <a:srgbClr val="FF0000"/>
                </a:solidFill>
                <a:latin typeface="Times New Roman" pitchFamily="18" charset="0"/>
              </a:rPr>
              <a:t>EEG &gt; 0</a:t>
            </a:r>
          </a:p>
          <a:p>
            <a:pPr algn="ctr" eaLnBrk="1" hangingPunct="1"/>
            <a:r>
              <a:rPr lang="en-GB" b="1" dirty="0">
                <a:solidFill>
                  <a:srgbClr val="0070C0"/>
                </a:solidFill>
                <a:latin typeface="Times New Roman" pitchFamily="18" charset="0"/>
              </a:rPr>
              <a:t>MEG ~ 0</a:t>
            </a:r>
          </a:p>
        </p:txBody>
      </p:sp>
      <p:sp>
        <p:nvSpPr>
          <p:cNvPr id="17421" name="Text Box 6"/>
          <p:cNvSpPr txBox="1">
            <a:spLocks noChangeArrowheads="1"/>
          </p:cNvSpPr>
          <p:nvPr/>
        </p:nvSpPr>
        <p:spPr bwMode="auto">
          <a:xfrm>
            <a:off x="1096963" y="2801938"/>
            <a:ext cx="10556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600" b="1">
                <a:latin typeface="Times New Roman" pitchFamily="18" charset="0"/>
              </a:rPr>
              <a:t>tangential</a:t>
            </a:r>
          </a:p>
        </p:txBody>
      </p:sp>
      <p:sp>
        <p:nvSpPr>
          <p:cNvPr id="17422" name="Text Box 7"/>
          <p:cNvSpPr txBox="1">
            <a:spLocks noChangeArrowheads="1"/>
          </p:cNvSpPr>
          <p:nvPr/>
        </p:nvSpPr>
        <p:spPr bwMode="auto">
          <a:xfrm>
            <a:off x="2693988" y="2801938"/>
            <a:ext cx="704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600" b="1">
                <a:latin typeface="Times New Roman" pitchFamily="18" charset="0"/>
              </a:rPr>
              <a:t>radial</a:t>
            </a:r>
          </a:p>
        </p:txBody>
      </p:sp>
      <p:pic>
        <p:nvPicPr>
          <p:cNvPr id="17423" name="Picture 9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8" y="1341438"/>
            <a:ext cx="295116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24" name="Group 688133"/>
          <p:cNvGrpSpPr>
            <a:grpSpLocks/>
          </p:cNvGrpSpPr>
          <p:nvPr/>
        </p:nvGrpSpPr>
        <p:grpSpPr bwMode="auto">
          <a:xfrm>
            <a:off x="5357813" y="1098550"/>
            <a:ext cx="2239962" cy="1911350"/>
            <a:chOff x="5405560" y="1043986"/>
            <a:chExt cx="2445515" cy="2208376"/>
          </a:xfrm>
        </p:grpSpPr>
        <p:pic>
          <p:nvPicPr>
            <p:cNvPr id="17434" name="Picture 1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4901" y="1652162"/>
              <a:ext cx="2232025" cy="160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35" name="AutoShape 20"/>
            <p:cNvSpPr>
              <a:spLocks noChangeArrowheads="1"/>
            </p:cNvSpPr>
            <p:nvPr/>
          </p:nvSpPr>
          <p:spPr bwMode="auto">
            <a:xfrm>
              <a:off x="6059251" y="2372887"/>
              <a:ext cx="504825" cy="142875"/>
            </a:xfrm>
            <a:prstGeom prst="rightArrow">
              <a:avLst>
                <a:gd name="adj1" fmla="val 50000"/>
                <a:gd name="adj2" fmla="val 88333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36" name="AutoShape 21"/>
            <p:cNvSpPr>
              <a:spLocks noChangeArrowheads="1"/>
            </p:cNvSpPr>
            <p:nvPr/>
          </p:nvSpPr>
          <p:spPr bwMode="auto">
            <a:xfrm rot="10800000">
              <a:off x="6572014" y="2372887"/>
              <a:ext cx="504825" cy="142875"/>
            </a:xfrm>
            <a:prstGeom prst="rightArrow">
              <a:avLst>
                <a:gd name="adj1" fmla="val 50000"/>
                <a:gd name="adj2" fmla="val 88333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37" name="AutoShape 23"/>
            <p:cNvSpPr>
              <a:spLocks noChangeArrowheads="1"/>
            </p:cNvSpPr>
            <p:nvPr/>
          </p:nvSpPr>
          <p:spPr bwMode="auto">
            <a:xfrm rot="-10014487">
              <a:off x="6637101" y="2685625"/>
              <a:ext cx="504825" cy="142875"/>
            </a:xfrm>
            <a:prstGeom prst="rightArrow">
              <a:avLst>
                <a:gd name="adj1" fmla="val 50000"/>
                <a:gd name="adj2" fmla="val 88333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38" name="AutoShape 24"/>
            <p:cNvSpPr>
              <a:spLocks noChangeArrowheads="1"/>
            </p:cNvSpPr>
            <p:nvPr/>
          </p:nvSpPr>
          <p:spPr bwMode="auto">
            <a:xfrm rot="-746649">
              <a:off x="6122751" y="2690387"/>
              <a:ext cx="504825" cy="142875"/>
            </a:xfrm>
            <a:prstGeom prst="rightArrow">
              <a:avLst>
                <a:gd name="adj1" fmla="val 50000"/>
                <a:gd name="adj2" fmla="val 88333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39" name="AutoShape 25"/>
            <p:cNvSpPr>
              <a:spLocks noChangeArrowheads="1"/>
            </p:cNvSpPr>
            <p:nvPr/>
          </p:nvSpPr>
          <p:spPr bwMode="auto">
            <a:xfrm rot="-5541813">
              <a:off x="6389451" y="2906287"/>
              <a:ext cx="504825" cy="142875"/>
            </a:xfrm>
            <a:prstGeom prst="rightArrow">
              <a:avLst>
                <a:gd name="adj1" fmla="val 50000"/>
                <a:gd name="adj2" fmla="val 88333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7440" name="Group 129"/>
            <p:cNvGrpSpPr>
              <a:grpSpLocks/>
            </p:cNvGrpSpPr>
            <p:nvPr/>
          </p:nvGrpSpPr>
          <p:grpSpPr bwMode="auto">
            <a:xfrm>
              <a:off x="6278487" y="1043986"/>
              <a:ext cx="598391" cy="308325"/>
              <a:chOff x="6779832" y="4365104"/>
              <a:chExt cx="598391" cy="308325"/>
            </a:xfrm>
          </p:grpSpPr>
          <p:sp>
            <p:nvSpPr>
              <p:cNvPr id="131" name="Oval 130"/>
              <p:cNvSpPr/>
              <p:nvPr/>
            </p:nvSpPr>
            <p:spPr>
              <a:xfrm>
                <a:off x="6780427" y="4502670"/>
                <a:ext cx="597947" cy="17058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i="1" dirty="0"/>
              </a:p>
            </p:txBody>
          </p:sp>
          <p:cxnSp>
            <p:nvCxnSpPr>
              <p:cNvPr id="132" name="Straight Connector 131"/>
              <p:cNvCxnSpPr>
                <a:endCxn id="131" idx="6"/>
              </p:cNvCxnSpPr>
              <p:nvPr/>
            </p:nvCxnSpPr>
            <p:spPr>
              <a:xfrm>
                <a:off x="7378374" y="4365104"/>
                <a:ext cx="0" cy="223773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7" name="Freeform 136"/>
            <p:cNvSpPr/>
            <p:nvPr/>
          </p:nvSpPr>
          <p:spPr>
            <a:xfrm>
              <a:off x="5405560" y="1480525"/>
              <a:ext cx="2445515" cy="172415"/>
            </a:xfrm>
            <a:custGeom>
              <a:avLst/>
              <a:gdLst>
                <a:gd name="connsiteX0" fmla="*/ 0 w 2445515"/>
                <a:gd name="connsiteY0" fmla="*/ 267625 h 299574"/>
                <a:gd name="connsiteX1" fmla="*/ 508959 w 2445515"/>
                <a:gd name="connsiteY1" fmla="*/ 69217 h 299574"/>
                <a:gd name="connsiteX2" fmla="*/ 1121434 w 2445515"/>
                <a:gd name="connsiteY2" fmla="*/ 206 h 299574"/>
                <a:gd name="connsiteX3" fmla="*/ 1906438 w 2445515"/>
                <a:gd name="connsiteY3" fmla="*/ 86470 h 299574"/>
                <a:gd name="connsiteX4" fmla="*/ 2415397 w 2445515"/>
                <a:gd name="connsiteY4" fmla="*/ 284878 h 299574"/>
                <a:gd name="connsiteX5" fmla="*/ 2389517 w 2445515"/>
                <a:gd name="connsiteY5" fmla="*/ 284878 h 299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45515" h="299574">
                  <a:moveTo>
                    <a:pt x="0" y="267625"/>
                  </a:moveTo>
                  <a:cubicBezTo>
                    <a:pt x="161026" y="190706"/>
                    <a:pt x="322053" y="113787"/>
                    <a:pt x="508959" y="69217"/>
                  </a:cubicBezTo>
                  <a:cubicBezTo>
                    <a:pt x="695865" y="24647"/>
                    <a:pt x="888521" y="-2669"/>
                    <a:pt x="1121434" y="206"/>
                  </a:cubicBezTo>
                  <a:cubicBezTo>
                    <a:pt x="1354347" y="3081"/>
                    <a:pt x="1690778" y="39025"/>
                    <a:pt x="1906438" y="86470"/>
                  </a:cubicBezTo>
                  <a:cubicBezTo>
                    <a:pt x="2122099" y="133915"/>
                    <a:pt x="2334884" y="251810"/>
                    <a:pt x="2415397" y="284878"/>
                  </a:cubicBezTo>
                  <a:cubicBezTo>
                    <a:pt x="2495910" y="317946"/>
                    <a:pt x="2389517" y="284878"/>
                    <a:pt x="2389517" y="284878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7425" name="Group 137"/>
          <p:cNvGrpSpPr>
            <a:grpSpLocks/>
          </p:cNvGrpSpPr>
          <p:nvPr/>
        </p:nvGrpSpPr>
        <p:grpSpPr bwMode="auto">
          <a:xfrm rot="763696">
            <a:off x="2954338" y="1555750"/>
            <a:ext cx="598487" cy="307975"/>
            <a:chOff x="6779832" y="4365104"/>
            <a:chExt cx="598391" cy="308325"/>
          </a:xfrm>
        </p:grpSpPr>
        <p:sp>
          <p:nvSpPr>
            <p:cNvPr id="139" name="Oval 138"/>
            <p:cNvSpPr/>
            <p:nvPr/>
          </p:nvSpPr>
          <p:spPr>
            <a:xfrm>
              <a:off x="6778863" y="4502076"/>
              <a:ext cx="598391" cy="17005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i="1" dirty="0"/>
            </a:p>
          </p:txBody>
        </p:sp>
        <p:cxnSp>
          <p:nvCxnSpPr>
            <p:cNvPr id="140" name="Straight Connector 139"/>
            <p:cNvCxnSpPr>
              <a:endCxn id="139" idx="6"/>
            </p:cNvCxnSpPr>
            <p:nvPr/>
          </p:nvCxnSpPr>
          <p:spPr>
            <a:xfrm>
              <a:off x="7377665" y="4364912"/>
              <a:ext cx="0" cy="22250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426" name="Group 140"/>
          <p:cNvGrpSpPr>
            <a:grpSpLocks/>
          </p:cNvGrpSpPr>
          <p:nvPr/>
        </p:nvGrpSpPr>
        <p:grpSpPr bwMode="auto">
          <a:xfrm rot="-1020727">
            <a:off x="1063625" y="1557338"/>
            <a:ext cx="598488" cy="307975"/>
            <a:chOff x="6779832" y="4365104"/>
            <a:chExt cx="598391" cy="308325"/>
          </a:xfrm>
        </p:grpSpPr>
        <p:sp>
          <p:nvSpPr>
            <p:cNvPr id="142" name="Oval 141"/>
            <p:cNvSpPr/>
            <p:nvPr/>
          </p:nvSpPr>
          <p:spPr>
            <a:xfrm>
              <a:off x="6778774" y="4502888"/>
              <a:ext cx="598391" cy="17005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i="1" dirty="0"/>
            </a:p>
          </p:txBody>
        </p:sp>
        <p:cxnSp>
          <p:nvCxnSpPr>
            <p:cNvPr id="143" name="Straight Connector 142"/>
            <p:cNvCxnSpPr>
              <a:endCxn id="142" idx="6"/>
            </p:cNvCxnSpPr>
            <p:nvPr/>
          </p:nvCxnSpPr>
          <p:spPr>
            <a:xfrm>
              <a:off x="7376943" y="4364660"/>
              <a:ext cx="0" cy="22250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427" name="Text Box 22"/>
          <p:cNvSpPr txBox="1">
            <a:spLocks noChangeArrowheads="1"/>
          </p:cNvSpPr>
          <p:nvPr/>
        </p:nvSpPr>
        <p:spPr bwMode="auto">
          <a:xfrm rot="-5400000">
            <a:off x="3919537" y="1852613"/>
            <a:ext cx="2424113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2000" b="1" dirty="0">
                <a:latin typeface="Arial" charset="0"/>
              </a:rPr>
              <a:t>Extended Sources</a:t>
            </a:r>
          </a:p>
        </p:txBody>
      </p:sp>
      <p:sp>
        <p:nvSpPr>
          <p:cNvPr id="17428" name="Text Box 22"/>
          <p:cNvSpPr txBox="1">
            <a:spLocks noChangeArrowheads="1"/>
          </p:cNvSpPr>
          <p:nvPr/>
        </p:nvSpPr>
        <p:spPr bwMode="auto">
          <a:xfrm rot="-5400000">
            <a:off x="-472281" y="1850231"/>
            <a:ext cx="215265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2000" b="1">
                <a:latin typeface="Arial" charset="0"/>
              </a:rPr>
              <a:t>Dipolar Sources</a:t>
            </a:r>
          </a:p>
        </p:txBody>
      </p:sp>
      <p:sp>
        <p:nvSpPr>
          <p:cNvPr id="17429" name="Text Box 10"/>
          <p:cNvSpPr txBox="1">
            <a:spLocks noChangeArrowheads="1"/>
          </p:cNvSpPr>
          <p:nvPr/>
        </p:nvSpPr>
        <p:spPr bwMode="auto">
          <a:xfrm>
            <a:off x="6848827" y="3029096"/>
            <a:ext cx="212590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400" i="1" dirty="0" err="1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Ahlfors</a:t>
            </a:r>
            <a:r>
              <a:rPr lang="en-GB" sz="1400" i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et al., HBM 2010</a:t>
            </a:r>
          </a:p>
        </p:txBody>
      </p:sp>
      <p:sp>
        <p:nvSpPr>
          <p:cNvPr id="41" name="Rectangle 2"/>
          <p:cNvSpPr txBox="1">
            <a:spLocks noChangeArrowheads="1"/>
          </p:cNvSpPr>
          <p:nvPr/>
        </p:nvSpPr>
        <p:spPr bwMode="auto">
          <a:xfrm>
            <a:off x="242887" y="152400"/>
            <a:ext cx="6074785" cy="576263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sz="2800" smtClean="0">
                <a:solidFill>
                  <a:srgbClr val="91695F"/>
                </a:solidFill>
                <a:latin typeface="Arial" charset="0"/>
              </a:rPr>
              <a:t>Symmetric Integration of MEG+EEG</a:t>
            </a:r>
            <a:br>
              <a:rPr lang="en-GB" sz="2800" smtClean="0">
                <a:solidFill>
                  <a:srgbClr val="91695F"/>
                </a:solidFill>
                <a:latin typeface="Arial" charset="0"/>
              </a:rPr>
            </a:br>
            <a:r>
              <a:rPr lang="en-GB" sz="2800" smtClean="0">
                <a:solidFill>
                  <a:srgbClr val="91695F"/>
                </a:solidFill>
                <a:latin typeface="Arial" charset="0"/>
              </a:rPr>
              <a:t>Background</a:t>
            </a:r>
            <a:endParaRPr lang="en-GB" sz="2800" dirty="0" smtClean="0">
              <a:solidFill>
                <a:srgbClr val="91695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3121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17414" grpId="0"/>
      <p:bldP spid="17416" grpId="0"/>
      <p:bldP spid="17417" grpId="0"/>
      <p:bldP spid="17418" grpId="0"/>
      <p:bldP spid="17419" grpId="0"/>
      <p:bldP spid="17420" grpId="0" bldLvl="5"/>
      <p:bldP spid="17427" grpId="0"/>
      <p:bldP spid="1742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35" name="Text Box 7"/>
          <p:cNvSpPr txBox="1">
            <a:spLocks noChangeArrowheads="1"/>
          </p:cNvSpPr>
          <p:nvPr/>
        </p:nvSpPr>
        <p:spPr bwMode="auto">
          <a:xfrm>
            <a:off x="417079" y="1267790"/>
            <a:ext cx="8461375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400" dirty="0">
                <a:solidFill>
                  <a:srgbClr val="9A044B"/>
                </a:solidFill>
                <a:latin typeface="Arial" charset="0"/>
              </a:rPr>
              <a:t>MEG generally has superior spatial resolution than EEG (less blurred by skull/scalp)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n-GB" sz="2400" dirty="0">
              <a:solidFill>
                <a:srgbClr val="9A044B"/>
              </a:solidFill>
              <a:latin typeface="Arial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400" dirty="0">
                <a:solidFill>
                  <a:srgbClr val="9A044B"/>
                </a:solidFill>
                <a:latin typeface="Arial" charset="0"/>
              </a:rPr>
              <a:t>MEG cannot detect radial component of current sources; EEG can!</a:t>
            </a:r>
          </a:p>
          <a:p>
            <a:pPr marL="0" indent="0">
              <a:defRPr/>
            </a:pPr>
            <a:endParaRPr lang="en-GB" sz="2400" dirty="0">
              <a:solidFill>
                <a:srgbClr val="9A044B"/>
              </a:solidFill>
              <a:latin typeface="Arial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rgbClr val="9A044B"/>
                </a:solidFill>
                <a:latin typeface="Arial" charset="0"/>
              </a:rPr>
              <a:t>And few </a:t>
            </a:r>
            <a:r>
              <a:rPr lang="en-GB" sz="2400" dirty="0">
                <a:solidFill>
                  <a:srgbClr val="9A044B"/>
                </a:solidFill>
                <a:latin typeface="Arial" charset="0"/>
              </a:rPr>
              <a:t>practical problems acquiring concurrent EEG </a:t>
            </a:r>
          </a:p>
          <a:p>
            <a:pPr marL="0" indent="0">
              <a:defRPr/>
            </a:pPr>
            <a:r>
              <a:rPr lang="en-GB" sz="2400" dirty="0">
                <a:solidFill>
                  <a:srgbClr val="9A044B"/>
                </a:solidFill>
                <a:latin typeface="Arial" charset="0"/>
              </a:rPr>
              <a:t>	(apart from extra time attaching electrodes</a:t>
            </a:r>
            <a:r>
              <a:rPr lang="en-GB" sz="2400" dirty="0" smtClean="0">
                <a:solidFill>
                  <a:srgbClr val="9A044B"/>
                </a:solidFill>
                <a:latin typeface="Arial" charset="0"/>
              </a:rPr>
              <a:t>)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n-GB" sz="2400" dirty="0" smtClean="0">
              <a:solidFill>
                <a:srgbClr val="9A044B"/>
              </a:solidFill>
              <a:latin typeface="Arial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endParaRPr lang="en-GB" sz="2400" dirty="0">
              <a:solidFill>
                <a:srgbClr val="9A044B"/>
              </a:solidFill>
              <a:latin typeface="Arial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rgbClr val="9A044B"/>
                </a:solidFill>
                <a:latin typeface="Arial" charset="0"/>
              </a:rPr>
              <a:t>…but EEG data is more sensitive to head geometry and conductivity (potentially biasing any joint-localisation)…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n-GB" sz="2400" dirty="0">
              <a:solidFill>
                <a:srgbClr val="9A044B"/>
              </a:solidFill>
              <a:latin typeface="Arial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rgbClr val="9A044B"/>
                </a:solidFill>
                <a:latin typeface="Arial" charset="0"/>
              </a:rPr>
              <a:t>…and has different noise characteristics…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n-GB" sz="2400" dirty="0" smtClean="0">
              <a:solidFill>
                <a:srgbClr val="9A044B"/>
              </a:solidFill>
              <a:latin typeface="Arial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42887" y="152400"/>
            <a:ext cx="6074785" cy="576263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sz="2800" smtClean="0">
                <a:solidFill>
                  <a:srgbClr val="91695F"/>
                </a:solidFill>
                <a:latin typeface="Arial" charset="0"/>
              </a:rPr>
              <a:t>Symmetric Integration of MEG+EEG</a:t>
            </a:r>
            <a:br>
              <a:rPr lang="en-GB" sz="2800" smtClean="0">
                <a:solidFill>
                  <a:srgbClr val="91695F"/>
                </a:solidFill>
                <a:latin typeface="Arial" charset="0"/>
              </a:rPr>
            </a:br>
            <a:r>
              <a:rPr lang="en-GB" sz="2800" smtClean="0">
                <a:solidFill>
                  <a:srgbClr val="91695F"/>
                </a:solidFill>
                <a:latin typeface="Arial" charset="0"/>
              </a:rPr>
              <a:t>Background</a:t>
            </a:r>
            <a:endParaRPr lang="en-GB" sz="2800" dirty="0" smtClean="0">
              <a:solidFill>
                <a:srgbClr val="91695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2343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813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372" y="2447129"/>
            <a:ext cx="5545665" cy="181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488" y="1062548"/>
            <a:ext cx="5685579" cy="1170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488" y="4391161"/>
            <a:ext cx="5393032" cy="2098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721" y="319641"/>
            <a:ext cx="41814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640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Text Box 28"/>
          <p:cNvSpPr txBox="1">
            <a:spLocks noChangeArrowheads="1"/>
          </p:cNvSpPr>
          <p:nvPr/>
        </p:nvSpPr>
        <p:spPr bwMode="auto">
          <a:xfrm>
            <a:off x="61913" y="1527108"/>
            <a:ext cx="89614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000" dirty="0" smtClean="0">
                <a:solidFill>
                  <a:srgbClr val="9A044B"/>
                </a:solidFill>
                <a:latin typeface="Arial" charset="0"/>
              </a:rPr>
              <a:t>For fusing MEG and EEG, we </a:t>
            </a:r>
            <a:r>
              <a:rPr lang="en-GB" sz="2000" dirty="0">
                <a:solidFill>
                  <a:srgbClr val="9A044B"/>
                </a:solidFill>
                <a:latin typeface="Arial" charset="0"/>
              </a:rPr>
              <a:t>can simply concatenate the </a:t>
            </a:r>
            <a:r>
              <a:rPr lang="en-GB" sz="2000" dirty="0" smtClean="0">
                <a:solidFill>
                  <a:srgbClr val="9A044B"/>
                </a:solidFill>
                <a:latin typeface="Arial" charset="0"/>
              </a:rPr>
              <a:t>MEG+EEG </a:t>
            </a:r>
            <a:r>
              <a:rPr lang="en-GB" sz="2000" dirty="0">
                <a:solidFill>
                  <a:srgbClr val="9A044B"/>
                </a:solidFill>
                <a:latin typeface="Arial" charset="0"/>
              </a:rPr>
              <a:t>data: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2293773"/>
              </p:ext>
            </p:extLst>
          </p:nvPr>
        </p:nvGraphicFramePr>
        <p:xfrm>
          <a:off x="1171885" y="2033518"/>
          <a:ext cx="3933149" cy="975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34" name="Equation" r:id="rId4" imgW="1942920" imgH="482400" progId="">
                  <p:embed/>
                </p:oleObj>
              </mc:Choice>
              <mc:Fallback>
                <p:oleObj name="Equation" r:id="rId4" imgW="1942920" imgH="482400" progId="">
                  <p:embed/>
                  <p:pic>
                    <p:nvPicPr>
                      <p:cNvPr id="0" name="Picture 3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1885" y="2033518"/>
                        <a:ext cx="3933149" cy="97542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9121665"/>
              </p:ext>
            </p:extLst>
          </p:nvPr>
        </p:nvGraphicFramePr>
        <p:xfrm>
          <a:off x="6205853" y="2479056"/>
          <a:ext cx="177482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35" name="Equation" r:id="rId6" imgW="850900" imgH="228600" progId="">
                  <p:embed/>
                </p:oleObj>
              </mc:Choice>
              <mc:Fallback>
                <p:oleObj name="Equation" r:id="rId6" imgW="850900" imgH="228600" progId="">
                  <p:embed/>
                  <p:pic>
                    <p:nvPicPr>
                      <p:cNvPr id="0" name="Picture 3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5853" y="2479056"/>
                        <a:ext cx="1774825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2421285"/>
              </p:ext>
            </p:extLst>
          </p:nvPr>
        </p:nvGraphicFramePr>
        <p:xfrm>
          <a:off x="6189978" y="1997794"/>
          <a:ext cx="1803400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36" name="Equation" r:id="rId8" imgW="863225" imgH="228501" progId="">
                  <p:embed/>
                </p:oleObj>
              </mc:Choice>
              <mc:Fallback>
                <p:oleObj name="Equation" r:id="rId8" imgW="863225" imgH="228501" progId="">
                  <p:embed/>
                  <p:pic>
                    <p:nvPicPr>
                      <p:cNvPr id="0" name="Picture 3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9978" y="1997794"/>
                        <a:ext cx="1803400" cy="477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05177" y="5417639"/>
            <a:ext cx="89455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000" dirty="0" smtClean="0">
                <a:solidFill>
                  <a:srgbClr val="9A044B"/>
                </a:solidFill>
                <a:latin typeface="Arial" charset="0"/>
              </a:rPr>
              <a:t>The separate </a:t>
            </a:r>
            <a:r>
              <a:rPr lang="en-GB" sz="2000" dirty="0" err="1" smtClean="0">
                <a:solidFill>
                  <a:srgbClr val="9A044B"/>
                </a:solidFill>
                <a:latin typeface="Arial" charset="0"/>
              </a:rPr>
              <a:t>hyperparameters</a:t>
            </a:r>
            <a:r>
              <a:rPr lang="en-GB" sz="2000" dirty="0" smtClean="0">
                <a:solidFill>
                  <a:srgbClr val="9A044B"/>
                </a:solidFill>
                <a:latin typeface="Arial" charset="0"/>
              </a:rPr>
              <a:t> allow for different noise levels (SNR)</a:t>
            </a:r>
          </a:p>
        </p:txBody>
      </p:sp>
      <p:graphicFrame>
        <p:nvGraphicFramePr>
          <p:cNvPr id="29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1034390"/>
              </p:ext>
            </p:extLst>
          </p:nvPr>
        </p:nvGraphicFramePr>
        <p:xfrm>
          <a:off x="4397488" y="4228479"/>
          <a:ext cx="1054964" cy="513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37" name="Equation" r:id="rId10" imgW="571320" imgH="253800" progId="">
                  <p:embed/>
                </p:oleObj>
              </mc:Choice>
              <mc:Fallback>
                <p:oleObj name="Equation" r:id="rId10" imgW="571320" imgH="253800" progId="">
                  <p:embed/>
                  <p:pic>
                    <p:nvPicPr>
                      <p:cNvPr id="0" name="Picture 3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7488" y="4228479"/>
                        <a:ext cx="1054964" cy="5135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1677134"/>
              </p:ext>
            </p:extLst>
          </p:nvPr>
        </p:nvGraphicFramePr>
        <p:xfrm>
          <a:off x="6801567" y="4252230"/>
          <a:ext cx="1073231" cy="534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38" name="Equation" r:id="rId12" imgW="558720" imgH="253800" progId="">
                  <p:embed/>
                </p:oleObj>
              </mc:Choice>
              <mc:Fallback>
                <p:oleObj name="Equation" r:id="rId12" imgW="558720" imgH="253800" progId="">
                  <p:embed/>
                  <p:pic>
                    <p:nvPicPr>
                      <p:cNvPr id="0" name="Picture 3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1567" y="4252230"/>
                        <a:ext cx="1073231" cy="53438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 Box 28"/>
          <p:cNvSpPr txBox="1">
            <a:spLocks noChangeArrowheads="1"/>
          </p:cNvSpPr>
          <p:nvPr/>
        </p:nvSpPr>
        <p:spPr bwMode="auto">
          <a:xfrm>
            <a:off x="13648" y="3471827"/>
            <a:ext cx="73033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000" dirty="0" smtClean="0">
                <a:solidFill>
                  <a:srgbClr val="9A044B"/>
                </a:solidFill>
                <a:latin typeface="Arial" charset="0"/>
              </a:rPr>
              <a:t> Noise expressed by MEG and EEG terms (</a:t>
            </a:r>
            <a:r>
              <a:rPr lang="en-GB" sz="2000" dirty="0" err="1" smtClean="0">
                <a:solidFill>
                  <a:srgbClr val="9A044B"/>
                </a:solidFill>
                <a:latin typeface="Arial" charset="0"/>
              </a:rPr>
              <a:t>e.g</a:t>
            </a:r>
            <a:r>
              <a:rPr lang="en-GB" sz="2000" dirty="0" smtClean="0">
                <a:solidFill>
                  <a:srgbClr val="9A044B"/>
                </a:solidFill>
                <a:latin typeface="Arial" charset="0"/>
              </a:rPr>
              <a:t>, white noise):</a:t>
            </a:r>
            <a:endParaRPr lang="en-GB" sz="2000" dirty="0">
              <a:solidFill>
                <a:srgbClr val="9A044B"/>
              </a:solidFill>
              <a:latin typeface="Arial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5502690" y="4120069"/>
            <a:ext cx="1008062" cy="993776"/>
            <a:chOff x="2175921" y="3442312"/>
            <a:chExt cx="1008062" cy="993776"/>
          </a:xfrm>
        </p:grpSpPr>
        <p:grpSp>
          <p:nvGrpSpPr>
            <p:cNvPr id="47" name="Group 1"/>
            <p:cNvGrpSpPr>
              <a:grpSpLocks/>
            </p:cNvGrpSpPr>
            <p:nvPr/>
          </p:nvGrpSpPr>
          <p:grpSpPr bwMode="auto">
            <a:xfrm>
              <a:off x="2396635" y="3520643"/>
              <a:ext cx="719138" cy="712787"/>
              <a:chOff x="460929" y="1384301"/>
              <a:chExt cx="719137" cy="712788"/>
            </a:xfrm>
          </p:grpSpPr>
          <p:pic>
            <p:nvPicPr>
              <p:cNvPr id="50" name="Picture 37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929" y="1384301"/>
                <a:ext cx="719137" cy="712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" name="Rectangle 38"/>
              <p:cNvSpPr>
                <a:spLocks noChangeArrowheads="1"/>
              </p:cNvSpPr>
              <p:nvPr/>
            </p:nvSpPr>
            <p:spPr bwMode="auto">
              <a:xfrm>
                <a:off x="919716" y="1852613"/>
                <a:ext cx="220663" cy="22066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48" name="ZoneTexte 29"/>
            <p:cNvSpPr txBox="1">
              <a:spLocks noChangeArrowheads="1"/>
            </p:cNvSpPr>
            <p:nvPr/>
          </p:nvSpPr>
          <p:spPr bwMode="auto">
            <a:xfrm>
              <a:off x="2341021" y="4161450"/>
              <a:ext cx="842962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fr-FR" sz="1200">
                  <a:latin typeface="Arial" charset="0"/>
                </a:rPr>
                <a:t># sensors</a:t>
              </a:r>
            </a:p>
          </p:txBody>
        </p:sp>
        <p:sp>
          <p:nvSpPr>
            <p:cNvPr id="49" name="ZoneTexte 30"/>
            <p:cNvSpPr txBox="1">
              <a:spLocks noChangeArrowheads="1"/>
            </p:cNvSpPr>
            <p:nvPr/>
          </p:nvSpPr>
          <p:spPr bwMode="auto">
            <a:xfrm rot="16200000">
              <a:off x="1891758" y="3726475"/>
              <a:ext cx="842963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fr-FR" sz="1200" dirty="0">
                  <a:latin typeface="Arial" charset="0"/>
                </a:rPr>
                <a:t># </a:t>
              </a:r>
              <a:r>
                <a:rPr lang="fr-FR" sz="1200" dirty="0" err="1">
                  <a:latin typeface="Arial" charset="0"/>
                </a:rPr>
                <a:t>sensors</a:t>
              </a:r>
              <a:endParaRPr lang="fr-FR" sz="1200" dirty="0">
                <a:latin typeface="Arial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7933624" y="4124855"/>
            <a:ext cx="1008062" cy="993776"/>
            <a:chOff x="5639990" y="3447098"/>
            <a:chExt cx="1008062" cy="993776"/>
          </a:xfrm>
        </p:grpSpPr>
        <p:grpSp>
          <p:nvGrpSpPr>
            <p:cNvPr id="53" name="Group 52"/>
            <p:cNvGrpSpPr/>
            <p:nvPr/>
          </p:nvGrpSpPr>
          <p:grpSpPr>
            <a:xfrm>
              <a:off x="5870489" y="3516643"/>
              <a:ext cx="717550" cy="712787"/>
              <a:chOff x="6115038" y="1751638"/>
              <a:chExt cx="717550" cy="712787"/>
            </a:xfrm>
          </p:grpSpPr>
          <p:pic>
            <p:nvPicPr>
              <p:cNvPr id="56" name="Picture 37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15038" y="1751638"/>
                <a:ext cx="717550" cy="7127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7" name="Rectangle 38"/>
              <p:cNvSpPr>
                <a:spLocks noChangeArrowheads="1"/>
              </p:cNvSpPr>
              <p:nvPr/>
            </p:nvSpPr>
            <p:spPr bwMode="auto">
              <a:xfrm>
                <a:off x="6145833" y="1790761"/>
                <a:ext cx="469900" cy="4445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54" name="ZoneTexte 29"/>
            <p:cNvSpPr txBox="1">
              <a:spLocks noChangeArrowheads="1"/>
            </p:cNvSpPr>
            <p:nvPr/>
          </p:nvSpPr>
          <p:spPr bwMode="auto">
            <a:xfrm>
              <a:off x="5805090" y="4166236"/>
              <a:ext cx="842962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fr-FR" sz="1200">
                  <a:latin typeface="Arial" charset="0"/>
                </a:rPr>
                <a:t># sensors</a:t>
              </a:r>
            </a:p>
          </p:txBody>
        </p:sp>
        <p:sp>
          <p:nvSpPr>
            <p:cNvPr id="55" name="ZoneTexte 30"/>
            <p:cNvSpPr txBox="1">
              <a:spLocks noChangeArrowheads="1"/>
            </p:cNvSpPr>
            <p:nvPr/>
          </p:nvSpPr>
          <p:spPr bwMode="auto">
            <a:xfrm rot="16200000">
              <a:off x="5355827" y="3731261"/>
              <a:ext cx="842963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fr-FR" sz="1200" dirty="0">
                  <a:latin typeface="Arial" charset="0"/>
                </a:rPr>
                <a:t># </a:t>
              </a:r>
              <a:r>
                <a:rPr lang="fr-FR" sz="1200" dirty="0" err="1">
                  <a:latin typeface="Arial" charset="0"/>
                </a:rPr>
                <a:t>sensors</a:t>
              </a:r>
              <a:endParaRPr lang="fr-FR" sz="1200" dirty="0">
                <a:latin typeface="Arial" charset="0"/>
              </a:endParaRPr>
            </a:p>
          </p:txBody>
        </p:sp>
      </p:grpSp>
      <p:graphicFrame>
        <p:nvGraphicFramePr>
          <p:cNvPr id="59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8139129"/>
              </p:ext>
            </p:extLst>
          </p:nvPr>
        </p:nvGraphicFramePr>
        <p:xfrm>
          <a:off x="144272" y="4206195"/>
          <a:ext cx="3795713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39" name="Equation" r:id="rId15" imgW="1777680" imgH="266400" progId="">
                  <p:embed/>
                </p:oleObj>
              </mc:Choice>
              <mc:Fallback>
                <p:oleObj name="Equation" r:id="rId15" imgW="1777680" imgH="266400" progId="">
                  <p:embed/>
                  <p:pic>
                    <p:nvPicPr>
                      <p:cNvPr id="0" name="Picture 3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272" y="4206195"/>
                        <a:ext cx="3795713" cy="568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"/>
          <p:cNvSpPr txBox="1">
            <a:spLocks noChangeArrowheads="1"/>
          </p:cNvSpPr>
          <p:nvPr/>
        </p:nvSpPr>
        <p:spPr bwMode="auto">
          <a:xfrm>
            <a:off x="242887" y="152400"/>
            <a:ext cx="6074785" cy="576263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sz="2800" dirty="0" smtClean="0">
                <a:solidFill>
                  <a:srgbClr val="91695F"/>
                </a:solidFill>
                <a:latin typeface="Arial" charset="0"/>
              </a:rPr>
              <a:t>Symmetric Integration of MEG+EEG</a:t>
            </a:r>
            <a:br>
              <a:rPr lang="en-GB" sz="2800" dirty="0" smtClean="0">
                <a:solidFill>
                  <a:srgbClr val="91695F"/>
                </a:solidFill>
                <a:latin typeface="Arial" charset="0"/>
              </a:rPr>
            </a:br>
            <a:r>
              <a:rPr lang="en-GB" sz="2800" dirty="0" smtClean="0">
                <a:solidFill>
                  <a:srgbClr val="91695F"/>
                </a:solidFill>
                <a:latin typeface="Arial" charset="0"/>
              </a:rPr>
              <a:t>Generative Model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9" name="Text Box 63"/>
          <p:cNvSpPr txBox="1">
            <a:spLocks noChangeArrowheads="1"/>
          </p:cNvSpPr>
          <p:nvPr/>
        </p:nvSpPr>
        <p:spPr bwMode="auto">
          <a:xfrm>
            <a:off x="5607457" y="6446838"/>
            <a:ext cx="37017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GB" i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Henson et al (2009) </a:t>
            </a:r>
            <a:r>
              <a:rPr lang="en-GB" i="1" dirty="0" err="1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Neuroimage</a:t>
            </a:r>
            <a:endParaRPr lang="en-GB" i="1" dirty="0" smtClean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  <p:graphicFrame>
        <p:nvGraphicFramePr>
          <p:cNvPr id="22546" name="Object 2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2737252"/>
              </p:ext>
            </p:extLst>
          </p:nvPr>
        </p:nvGraphicFramePr>
        <p:xfrm>
          <a:off x="5406738" y="4405938"/>
          <a:ext cx="215900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519" name="Equation" r:id="rId3" imgW="114120" imgH="139680" progId="">
                  <p:embed/>
                </p:oleObj>
              </mc:Choice>
              <mc:Fallback>
                <p:oleObj name="Equation" r:id="rId3" imgW="114120" imgH="139680" progId="">
                  <p:embed/>
                  <p:pic>
                    <p:nvPicPr>
                      <p:cNvPr id="0" name="Picture 3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6738" y="4405938"/>
                        <a:ext cx="215900" cy="263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0" name="Oval 21"/>
          <p:cNvSpPr>
            <a:spLocks noChangeArrowheads="1"/>
          </p:cNvSpPr>
          <p:nvPr/>
        </p:nvSpPr>
        <p:spPr bwMode="auto">
          <a:xfrm>
            <a:off x="5264627" y="4286876"/>
            <a:ext cx="503237" cy="503237"/>
          </a:xfrm>
          <a:prstGeom prst="ellips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cxnSp>
        <p:nvCxnSpPr>
          <p:cNvPr id="22560" name="AutoShape 20"/>
          <p:cNvCxnSpPr>
            <a:cxnSpLocks noChangeShapeType="1"/>
            <a:stCxn id="22550" idx="3"/>
            <a:endCxn id="63" idx="0"/>
          </p:cNvCxnSpPr>
          <p:nvPr/>
        </p:nvCxnSpPr>
        <p:spPr bwMode="auto">
          <a:xfrm flipH="1">
            <a:off x="4468347" y="4716416"/>
            <a:ext cx="869977" cy="85807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72" name="AutoShape 20"/>
          <p:cNvCxnSpPr>
            <a:cxnSpLocks noChangeShapeType="1"/>
            <a:stCxn id="52" idx="4"/>
            <a:endCxn id="22550" idx="7"/>
          </p:cNvCxnSpPr>
          <p:nvPr/>
        </p:nvCxnSpPr>
        <p:spPr bwMode="auto">
          <a:xfrm flipH="1">
            <a:off x="5694167" y="3612374"/>
            <a:ext cx="689882" cy="74819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75" name="Rectangle 78"/>
          <p:cNvSpPr>
            <a:spLocks noChangeArrowheads="1"/>
          </p:cNvSpPr>
          <p:nvPr/>
        </p:nvSpPr>
        <p:spPr bwMode="auto">
          <a:xfrm rot="2843156">
            <a:off x="319881" y="6019007"/>
            <a:ext cx="301625" cy="293688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/>
          <a:p>
            <a:endParaRPr lang="en-GB"/>
          </a:p>
        </p:txBody>
      </p:sp>
      <p:sp>
        <p:nvSpPr>
          <p:cNvPr id="22576" name="Oval 80"/>
          <p:cNvSpPr>
            <a:spLocks noChangeArrowheads="1"/>
          </p:cNvSpPr>
          <p:nvPr/>
        </p:nvSpPr>
        <p:spPr bwMode="auto">
          <a:xfrm>
            <a:off x="215900" y="5372100"/>
            <a:ext cx="431800" cy="431800"/>
          </a:xfrm>
          <a:prstGeom prst="ellipse">
            <a:avLst/>
          </a:prstGeom>
          <a:noFill/>
          <a:ln w="25400" algn="ctr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577" name="Rectangle 81"/>
          <p:cNvSpPr>
            <a:spLocks noChangeArrowheads="1"/>
          </p:cNvSpPr>
          <p:nvPr/>
        </p:nvSpPr>
        <p:spPr bwMode="auto">
          <a:xfrm>
            <a:off x="250825" y="4724400"/>
            <a:ext cx="358775" cy="396875"/>
          </a:xfrm>
          <a:prstGeom prst="rect">
            <a:avLst/>
          </a:prstGeom>
          <a:noFill/>
          <a:ln w="25400" algn="ctr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578" name="Text Box 82"/>
          <p:cNvSpPr txBox="1">
            <a:spLocks noChangeArrowheads="1"/>
          </p:cNvSpPr>
          <p:nvPr/>
        </p:nvSpPr>
        <p:spPr bwMode="auto">
          <a:xfrm>
            <a:off x="622300" y="4730750"/>
            <a:ext cx="742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latin typeface="Arial" charset="0"/>
              </a:rPr>
              <a:t>Fixed</a:t>
            </a:r>
          </a:p>
        </p:txBody>
      </p:sp>
      <p:sp>
        <p:nvSpPr>
          <p:cNvPr id="22579" name="Text Box 83"/>
          <p:cNvSpPr txBox="1">
            <a:spLocks noChangeArrowheads="1"/>
          </p:cNvSpPr>
          <p:nvPr/>
        </p:nvSpPr>
        <p:spPr bwMode="auto">
          <a:xfrm>
            <a:off x="622300" y="5378450"/>
            <a:ext cx="1022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latin typeface="Arial" charset="0"/>
              </a:rPr>
              <a:t>Variable</a:t>
            </a:r>
          </a:p>
        </p:txBody>
      </p:sp>
      <p:sp>
        <p:nvSpPr>
          <p:cNvPr id="22580" name="Text Box 84"/>
          <p:cNvSpPr txBox="1">
            <a:spLocks noChangeArrowheads="1"/>
          </p:cNvSpPr>
          <p:nvPr/>
        </p:nvSpPr>
        <p:spPr bwMode="auto">
          <a:xfrm>
            <a:off x="658813" y="5984875"/>
            <a:ext cx="666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latin typeface="Arial" charset="0"/>
              </a:rPr>
              <a:t>Data</a:t>
            </a:r>
          </a:p>
        </p:txBody>
      </p:sp>
      <p:pic>
        <p:nvPicPr>
          <p:cNvPr id="22587" name="Picture 3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813" y="1746862"/>
            <a:ext cx="512469" cy="507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49" name="Picture 121" descr="C:\Users\rh01\Desktop\tmp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654" y="1779727"/>
            <a:ext cx="508218" cy="47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4621923"/>
              </p:ext>
            </p:extLst>
          </p:nvPr>
        </p:nvGraphicFramePr>
        <p:xfrm>
          <a:off x="3835400" y="5559425"/>
          <a:ext cx="773113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520" name="Equation" r:id="rId7" imgW="406224" imgH="241195" progId="">
                  <p:embed/>
                </p:oleObj>
              </mc:Choice>
              <mc:Fallback>
                <p:oleObj name="Equation" r:id="rId7" imgW="406224" imgH="241195" progId="">
                  <p:embed/>
                  <p:pic>
                    <p:nvPicPr>
                      <p:cNvPr id="0" name="Picture 3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5400" y="5559425"/>
                        <a:ext cx="773113" cy="455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4121824"/>
              </p:ext>
            </p:extLst>
          </p:nvPr>
        </p:nvGraphicFramePr>
        <p:xfrm>
          <a:off x="6154738" y="3059113"/>
          <a:ext cx="458787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521" name="Equation" r:id="rId9" imgW="241200" imgH="241200" progId="">
                  <p:embed/>
                </p:oleObj>
              </mc:Choice>
              <mc:Fallback>
                <p:oleObj name="Equation" r:id="rId9" imgW="241200" imgH="241200" progId="">
                  <p:embed/>
                  <p:pic>
                    <p:nvPicPr>
                      <p:cNvPr id="0" name="Picture 3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4738" y="3059113"/>
                        <a:ext cx="458787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66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Oval 28"/>
          <p:cNvSpPr>
            <a:spLocks noChangeArrowheads="1"/>
          </p:cNvSpPr>
          <p:nvPr/>
        </p:nvSpPr>
        <p:spPr bwMode="auto">
          <a:xfrm>
            <a:off x="6060825" y="2967849"/>
            <a:ext cx="646447" cy="644525"/>
          </a:xfrm>
          <a:prstGeom prst="ellips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53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6939512"/>
              </p:ext>
            </p:extLst>
          </p:nvPr>
        </p:nvGraphicFramePr>
        <p:xfrm>
          <a:off x="4847050" y="3040875"/>
          <a:ext cx="628650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522" name="Equation" r:id="rId11" imgW="330120" imgH="253800" progId="">
                  <p:embed/>
                </p:oleObj>
              </mc:Choice>
              <mc:Fallback>
                <p:oleObj name="Equation" r:id="rId11" imgW="330120" imgH="253800" progId="">
                  <p:embed/>
                  <p:pic>
                    <p:nvPicPr>
                      <p:cNvPr id="0" name="Picture 3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7050" y="3040875"/>
                        <a:ext cx="628650" cy="484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Oval 69"/>
          <p:cNvSpPr>
            <a:spLocks noChangeArrowheads="1"/>
          </p:cNvSpPr>
          <p:nvPr/>
        </p:nvSpPr>
        <p:spPr bwMode="auto">
          <a:xfrm>
            <a:off x="4813153" y="2986900"/>
            <a:ext cx="680010" cy="604838"/>
          </a:xfrm>
          <a:prstGeom prst="ellips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cxnSp>
        <p:nvCxnSpPr>
          <p:cNvPr id="55" name="AutoShape 226"/>
          <p:cNvCxnSpPr>
            <a:cxnSpLocks noChangeShapeType="1"/>
            <a:endCxn id="52" idx="0"/>
          </p:cNvCxnSpPr>
          <p:nvPr/>
        </p:nvCxnSpPr>
        <p:spPr bwMode="auto">
          <a:xfrm rot="16200000" flipH="1">
            <a:off x="5447309" y="2031109"/>
            <a:ext cx="523174" cy="135030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AutoShape 20"/>
          <p:cNvCxnSpPr>
            <a:cxnSpLocks noChangeShapeType="1"/>
            <a:stCxn id="54" idx="6"/>
            <a:endCxn id="52" idx="2"/>
          </p:cNvCxnSpPr>
          <p:nvPr/>
        </p:nvCxnSpPr>
        <p:spPr bwMode="auto">
          <a:xfrm>
            <a:off x="5493163" y="3289319"/>
            <a:ext cx="567662" cy="7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AutoShape 226"/>
          <p:cNvCxnSpPr>
            <a:cxnSpLocks noChangeShapeType="1"/>
            <a:endCxn id="52" idx="0"/>
          </p:cNvCxnSpPr>
          <p:nvPr/>
        </p:nvCxnSpPr>
        <p:spPr bwMode="auto">
          <a:xfrm rot="16200000" flipH="1">
            <a:off x="5825698" y="2409498"/>
            <a:ext cx="570800" cy="545902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58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0857167"/>
              </p:ext>
            </p:extLst>
          </p:nvPr>
        </p:nvGraphicFramePr>
        <p:xfrm>
          <a:off x="2238950" y="3093963"/>
          <a:ext cx="506413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523" name="Equation" r:id="rId13" imgW="266400" imgH="203040" progId="">
                  <p:embed/>
                </p:oleObj>
              </mc:Choice>
              <mc:Fallback>
                <p:oleObj name="Equation" r:id="rId13" imgW="266400" imgH="203040" progId="">
                  <p:embed/>
                  <p:pic>
                    <p:nvPicPr>
                      <p:cNvPr id="0" name="Picture 3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950" y="3093963"/>
                        <a:ext cx="506413" cy="385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Oval 25"/>
          <p:cNvSpPr>
            <a:spLocks noChangeArrowheads="1"/>
          </p:cNvSpPr>
          <p:nvPr/>
        </p:nvSpPr>
        <p:spPr bwMode="auto">
          <a:xfrm>
            <a:off x="2234188" y="3047925"/>
            <a:ext cx="503237" cy="503238"/>
          </a:xfrm>
          <a:prstGeom prst="ellipse">
            <a:avLst/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cxnSp>
        <p:nvCxnSpPr>
          <p:cNvPr id="60" name="AutoShape 219"/>
          <p:cNvCxnSpPr>
            <a:cxnSpLocks noChangeShapeType="1"/>
            <a:stCxn id="69" idx="2"/>
            <a:endCxn id="59" idx="0"/>
          </p:cNvCxnSpPr>
          <p:nvPr/>
        </p:nvCxnSpPr>
        <p:spPr bwMode="auto">
          <a:xfrm rot="5400000">
            <a:off x="2185851" y="2739781"/>
            <a:ext cx="608100" cy="8188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" name="Oval 14"/>
          <p:cNvSpPr>
            <a:spLocks noChangeArrowheads="1"/>
          </p:cNvSpPr>
          <p:nvPr/>
        </p:nvSpPr>
        <p:spPr bwMode="auto">
          <a:xfrm>
            <a:off x="2970788" y="4236963"/>
            <a:ext cx="503237" cy="503237"/>
          </a:xfrm>
          <a:prstGeom prst="ellipse">
            <a:avLst/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62" name="Object 2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0275137"/>
              </p:ext>
            </p:extLst>
          </p:nvPr>
        </p:nvGraphicFramePr>
        <p:xfrm>
          <a:off x="3137475" y="4367138"/>
          <a:ext cx="193675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524" name="Equation" r:id="rId15" imgW="101520" imgH="139680" progId="">
                  <p:embed/>
                </p:oleObj>
              </mc:Choice>
              <mc:Fallback>
                <p:oleObj name="Equation" r:id="rId15" imgW="101520" imgH="139680" progId="">
                  <p:embed/>
                  <p:pic>
                    <p:nvPicPr>
                      <p:cNvPr id="0" name="Picture 3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7475" y="4367138"/>
                        <a:ext cx="193675" cy="263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Rectangle 19"/>
          <p:cNvSpPr>
            <a:spLocks noChangeArrowheads="1"/>
          </p:cNvSpPr>
          <p:nvPr/>
        </p:nvSpPr>
        <p:spPr bwMode="auto">
          <a:xfrm rot="2843156">
            <a:off x="3899752" y="5471604"/>
            <a:ext cx="668253" cy="637201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cxnSp>
        <p:nvCxnSpPr>
          <p:cNvPr id="64" name="AutoShape 20"/>
          <p:cNvCxnSpPr>
            <a:cxnSpLocks noChangeShapeType="1"/>
            <a:stCxn id="61" idx="5"/>
            <a:endCxn id="63" idx="1"/>
          </p:cNvCxnSpPr>
          <p:nvPr/>
        </p:nvCxnSpPr>
        <p:spPr bwMode="auto">
          <a:xfrm>
            <a:off x="3400328" y="4666503"/>
            <a:ext cx="607328" cy="87780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5" name="Rectangle 68"/>
          <p:cNvSpPr>
            <a:spLocks noChangeArrowheads="1"/>
          </p:cNvSpPr>
          <p:nvPr/>
        </p:nvSpPr>
        <p:spPr bwMode="auto">
          <a:xfrm>
            <a:off x="2291338" y="5357738"/>
            <a:ext cx="785813" cy="396875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cxnSp>
        <p:nvCxnSpPr>
          <p:cNvPr id="66" name="AutoShape 20"/>
          <p:cNvCxnSpPr>
            <a:cxnSpLocks noChangeShapeType="1"/>
            <a:stCxn id="65" idx="3"/>
          </p:cNvCxnSpPr>
          <p:nvPr/>
        </p:nvCxnSpPr>
        <p:spPr bwMode="auto">
          <a:xfrm flipV="1">
            <a:off x="3077151" y="5098976"/>
            <a:ext cx="626841" cy="457200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" name="AutoShape 20"/>
          <p:cNvCxnSpPr>
            <a:cxnSpLocks noChangeShapeType="1"/>
            <a:stCxn id="59" idx="4"/>
            <a:endCxn id="61" idx="1"/>
          </p:cNvCxnSpPr>
          <p:nvPr/>
        </p:nvCxnSpPr>
        <p:spPr bwMode="auto">
          <a:xfrm>
            <a:off x="2485807" y="3551163"/>
            <a:ext cx="558678" cy="75949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9" name="Picture 3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101" y="1508337"/>
            <a:ext cx="939788" cy="93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0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2716179"/>
              </p:ext>
            </p:extLst>
          </p:nvPr>
        </p:nvGraphicFramePr>
        <p:xfrm>
          <a:off x="2385000" y="5384725"/>
          <a:ext cx="62865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525" name="Equation" r:id="rId17" imgW="418918" imgH="241195" progId="">
                  <p:embed/>
                </p:oleObj>
              </mc:Choice>
              <mc:Fallback>
                <p:oleObj name="Equation" r:id="rId17" imgW="418918" imgH="241195" progId="">
                  <p:embed/>
                  <p:pic>
                    <p:nvPicPr>
                      <p:cNvPr id="0" name="Picture 3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5000" y="5384725"/>
                        <a:ext cx="628650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2567840"/>
              </p:ext>
            </p:extLst>
          </p:nvPr>
        </p:nvGraphicFramePr>
        <p:xfrm>
          <a:off x="1284642" y="3084437"/>
          <a:ext cx="46037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526" name="Equation" r:id="rId19" imgW="241200" imgH="241200" progId="">
                  <p:embed/>
                </p:oleObj>
              </mc:Choice>
              <mc:Fallback>
                <p:oleObj name="Equation" r:id="rId19" imgW="241200" imgH="241200" progId="">
                  <p:embed/>
                  <p:pic>
                    <p:nvPicPr>
                      <p:cNvPr id="0" name="Picture 3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4642" y="3084437"/>
                        <a:ext cx="460375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Oval 62"/>
          <p:cNvSpPr>
            <a:spLocks noChangeArrowheads="1"/>
          </p:cNvSpPr>
          <p:nvPr/>
        </p:nvSpPr>
        <p:spPr bwMode="auto">
          <a:xfrm>
            <a:off x="1240192" y="3041575"/>
            <a:ext cx="503238" cy="503237"/>
          </a:xfrm>
          <a:prstGeom prst="ellipse">
            <a:avLst/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cxnSp>
        <p:nvCxnSpPr>
          <p:cNvPr id="73" name="AutoShape 20"/>
          <p:cNvCxnSpPr>
            <a:cxnSpLocks noChangeShapeType="1"/>
            <a:stCxn id="72" idx="6"/>
            <a:endCxn id="59" idx="2"/>
          </p:cNvCxnSpPr>
          <p:nvPr/>
        </p:nvCxnSpPr>
        <p:spPr bwMode="auto">
          <a:xfrm>
            <a:off x="1743430" y="3293194"/>
            <a:ext cx="490758" cy="6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4" name="Rectangle 2"/>
          <p:cNvSpPr txBox="1">
            <a:spLocks noChangeArrowheads="1"/>
          </p:cNvSpPr>
          <p:nvPr/>
        </p:nvSpPr>
        <p:spPr bwMode="auto">
          <a:xfrm>
            <a:off x="242887" y="152400"/>
            <a:ext cx="6074785" cy="576263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sz="2800" dirty="0" smtClean="0">
                <a:solidFill>
                  <a:srgbClr val="91695F"/>
                </a:solidFill>
                <a:latin typeface="Arial" charset="0"/>
              </a:rPr>
              <a:t>Symmetric Integration of MEG+EEG</a:t>
            </a:r>
            <a:br>
              <a:rPr lang="en-GB" sz="2800" dirty="0" smtClean="0">
                <a:solidFill>
                  <a:srgbClr val="91695F"/>
                </a:solidFill>
                <a:latin typeface="Arial" charset="0"/>
              </a:rPr>
            </a:br>
            <a:r>
              <a:rPr lang="en-GB" sz="2800" dirty="0" smtClean="0">
                <a:solidFill>
                  <a:srgbClr val="91695F"/>
                </a:solidFill>
                <a:latin typeface="Arial" charset="0"/>
              </a:rPr>
              <a:t>Generative Model</a:t>
            </a:r>
          </a:p>
        </p:txBody>
      </p:sp>
      <p:sp>
        <p:nvSpPr>
          <p:cNvPr id="39" name="ZoneTexte 30"/>
          <p:cNvSpPr txBox="1">
            <a:spLocks noChangeArrowheads="1"/>
          </p:cNvSpPr>
          <p:nvPr/>
        </p:nvSpPr>
        <p:spPr bwMode="auto">
          <a:xfrm rot="16200000">
            <a:off x="4228419" y="1873533"/>
            <a:ext cx="6639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FR" sz="1200" dirty="0">
                <a:latin typeface="Arial" charset="0"/>
              </a:rPr>
              <a:t># </a:t>
            </a:r>
            <a:r>
              <a:rPr lang="fr-FR" sz="1200" dirty="0" smtClean="0">
                <a:latin typeface="Arial" charset="0"/>
              </a:rPr>
              <a:t>MEG</a:t>
            </a:r>
            <a:endParaRPr lang="fr-FR" sz="1200" dirty="0">
              <a:latin typeface="Arial" charset="0"/>
            </a:endParaRPr>
          </a:p>
        </p:txBody>
      </p:sp>
      <p:sp>
        <p:nvSpPr>
          <p:cNvPr id="40" name="ZoneTexte 30"/>
          <p:cNvSpPr txBox="1">
            <a:spLocks noChangeArrowheads="1"/>
          </p:cNvSpPr>
          <p:nvPr/>
        </p:nvSpPr>
        <p:spPr bwMode="auto">
          <a:xfrm rot="16200000">
            <a:off x="1461518" y="1835928"/>
            <a:ext cx="8499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FR" sz="1200" dirty="0">
                <a:latin typeface="Arial" charset="0"/>
              </a:rPr>
              <a:t># </a:t>
            </a:r>
            <a:r>
              <a:rPr lang="fr-FR" sz="1200" dirty="0" smtClean="0">
                <a:latin typeface="Arial" charset="0"/>
              </a:rPr>
              <a:t>sources</a:t>
            </a:r>
            <a:endParaRPr lang="fr-FR" sz="1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2783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8"/>
          <p:cNvSpPr>
            <a:spLocks noChangeArrowheads="1"/>
          </p:cNvSpPr>
          <p:nvPr/>
        </p:nvSpPr>
        <p:spPr bwMode="auto">
          <a:xfrm>
            <a:off x="5490484" y="1773161"/>
            <a:ext cx="695325" cy="6238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359" name="Text Box 63"/>
          <p:cNvSpPr txBox="1">
            <a:spLocks noChangeArrowheads="1"/>
          </p:cNvSpPr>
          <p:nvPr/>
        </p:nvSpPr>
        <p:spPr bwMode="auto">
          <a:xfrm>
            <a:off x="5619332" y="6446838"/>
            <a:ext cx="37017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GB" i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Henson et al (2009) </a:t>
            </a:r>
            <a:r>
              <a:rPr lang="en-GB" i="1" dirty="0" err="1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Neuroimage</a:t>
            </a:r>
            <a:endParaRPr lang="en-GB" i="1" dirty="0" smtClean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  <p:graphicFrame>
        <p:nvGraphicFramePr>
          <p:cNvPr id="22532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4950134"/>
              </p:ext>
            </p:extLst>
          </p:nvPr>
        </p:nvGraphicFramePr>
        <p:xfrm>
          <a:off x="2238950" y="3093963"/>
          <a:ext cx="506413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37" name="Equation" r:id="rId3" imgW="266400" imgH="203040" progId="">
                  <p:embed/>
                </p:oleObj>
              </mc:Choice>
              <mc:Fallback>
                <p:oleObj name="Equation" r:id="rId3" imgW="266400" imgH="203040" progId="">
                  <p:embed/>
                  <p:pic>
                    <p:nvPicPr>
                      <p:cNvPr id="0" name="Picture 5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950" y="3093963"/>
                        <a:ext cx="506413" cy="385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3" name="Oval 25"/>
          <p:cNvSpPr>
            <a:spLocks noChangeArrowheads="1"/>
          </p:cNvSpPr>
          <p:nvPr/>
        </p:nvSpPr>
        <p:spPr bwMode="auto">
          <a:xfrm>
            <a:off x="2234188" y="3047925"/>
            <a:ext cx="503237" cy="503238"/>
          </a:xfrm>
          <a:prstGeom prst="ellipse">
            <a:avLst/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22534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2868233"/>
              </p:ext>
            </p:extLst>
          </p:nvPr>
        </p:nvGraphicFramePr>
        <p:xfrm>
          <a:off x="6154738" y="3059113"/>
          <a:ext cx="458787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38" name="Equation" r:id="rId5" imgW="241200" imgH="241200" progId="">
                  <p:embed/>
                </p:oleObj>
              </mc:Choice>
              <mc:Fallback>
                <p:oleObj name="Equation" r:id="rId5" imgW="241200" imgH="241200" progId="">
                  <p:embed/>
                  <p:pic>
                    <p:nvPicPr>
                      <p:cNvPr id="0" name="Picture 5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4738" y="3059113"/>
                        <a:ext cx="458787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66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5" name="Oval 28"/>
          <p:cNvSpPr>
            <a:spLocks noChangeArrowheads="1"/>
          </p:cNvSpPr>
          <p:nvPr/>
        </p:nvSpPr>
        <p:spPr bwMode="auto">
          <a:xfrm>
            <a:off x="6060825" y="2967849"/>
            <a:ext cx="646447" cy="644525"/>
          </a:xfrm>
          <a:prstGeom prst="ellips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22539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4219226"/>
              </p:ext>
            </p:extLst>
          </p:nvPr>
        </p:nvGraphicFramePr>
        <p:xfrm>
          <a:off x="4847050" y="3040875"/>
          <a:ext cx="628650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39" name="Equation" r:id="rId7" imgW="330120" imgH="253800" progId="">
                  <p:embed/>
                </p:oleObj>
              </mc:Choice>
              <mc:Fallback>
                <p:oleObj name="Equation" r:id="rId7" imgW="330120" imgH="253800" progId="">
                  <p:embed/>
                  <p:pic>
                    <p:nvPicPr>
                      <p:cNvPr id="0" name="Picture 5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7050" y="3040875"/>
                        <a:ext cx="628650" cy="484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1" name="Oval 69"/>
          <p:cNvSpPr>
            <a:spLocks noChangeArrowheads="1"/>
          </p:cNvSpPr>
          <p:nvPr/>
        </p:nvSpPr>
        <p:spPr bwMode="auto">
          <a:xfrm>
            <a:off x="4813153" y="2986900"/>
            <a:ext cx="680010" cy="604838"/>
          </a:xfrm>
          <a:prstGeom prst="ellips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cxnSp>
        <p:nvCxnSpPr>
          <p:cNvPr id="22542" name="AutoShape 219"/>
          <p:cNvCxnSpPr>
            <a:cxnSpLocks noChangeShapeType="1"/>
            <a:stCxn id="80" idx="2"/>
            <a:endCxn id="22533" idx="0"/>
          </p:cNvCxnSpPr>
          <p:nvPr/>
        </p:nvCxnSpPr>
        <p:spPr bwMode="auto">
          <a:xfrm rot="5400000">
            <a:off x="2185851" y="2739781"/>
            <a:ext cx="608100" cy="8188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4" name="AutoShape 226"/>
          <p:cNvCxnSpPr>
            <a:cxnSpLocks noChangeShapeType="1"/>
            <a:stCxn id="22587" idx="2"/>
            <a:endCxn id="22535" idx="0"/>
          </p:cNvCxnSpPr>
          <p:nvPr/>
        </p:nvCxnSpPr>
        <p:spPr bwMode="auto">
          <a:xfrm rot="16200000" flipH="1">
            <a:off x="5447309" y="2031109"/>
            <a:ext cx="523174" cy="135030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45" name="Oval 14"/>
          <p:cNvSpPr>
            <a:spLocks noChangeArrowheads="1"/>
          </p:cNvSpPr>
          <p:nvPr/>
        </p:nvSpPr>
        <p:spPr bwMode="auto">
          <a:xfrm>
            <a:off x="2970788" y="4236963"/>
            <a:ext cx="503237" cy="503237"/>
          </a:xfrm>
          <a:prstGeom prst="ellipse">
            <a:avLst/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22546" name="Object 2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5625681"/>
              </p:ext>
            </p:extLst>
          </p:nvPr>
        </p:nvGraphicFramePr>
        <p:xfrm>
          <a:off x="5656113" y="4370313"/>
          <a:ext cx="215900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40" name="Equation" r:id="rId9" imgW="114120" imgH="139680" progId="">
                  <p:embed/>
                </p:oleObj>
              </mc:Choice>
              <mc:Fallback>
                <p:oleObj name="Equation" r:id="rId9" imgW="114120" imgH="139680" progId="">
                  <p:embed/>
                  <p:pic>
                    <p:nvPicPr>
                      <p:cNvPr id="0" name="Picture 5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6113" y="4370313"/>
                        <a:ext cx="215900" cy="263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7" name="Object 2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7538957"/>
              </p:ext>
            </p:extLst>
          </p:nvPr>
        </p:nvGraphicFramePr>
        <p:xfrm>
          <a:off x="3137475" y="4367138"/>
          <a:ext cx="193675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41" name="Equation" r:id="rId11" imgW="101520" imgH="139680" progId="">
                  <p:embed/>
                </p:oleObj>
              </mc:Choice>
              <mc:Fallback>
                <p:oleObj name="Equation" r:id="rId11" imgW="101520" imgH="139680" progId="">
                  <p:embed/>
                  <p:pic>
                    <p:nvPicPr>
                      <p:cNvPr id="0" name="Picture 5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7475" y="4367138"/>
                        <a:ext cx="193675" cy="263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8" name="Rectangle 19"/>
          <p:cNvSpPr>
            <a:spLocks noChangeArrowheads="1"/>
          </p:cNvSpPr>
          <p:nvPr/>
        </p:nvSpPr>
        <p:spPr bwMode="auto">
          <a:xfrm rot="2843156">
            <a:off x="3899752" y="5471604"/>
            <a:ext cx="668253" cy="637201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cxnSp>
        <p:nvCxnSpPr>
          <p:cNvPr id="22549" name="AutoShape 20"/>
          <p:cNvCxnSpPr>
            <a:cxnSpLocks noChangeShapeType="1"/>
            <a:stCxn id="22545" idx="5"/>
            <a:endCxn id="22548" idx="1"/>
          </p:cNvCxnSpPr>
          <p:nvPr/>
        </p:nvCxnSpPr>
        <p:spPr bwMode="auto">
          <a:xfrm>
            <a:off x="3400328" y="4666503"/>
            <a:ext cx="607328" cy="87780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50" name="Oval 21"/>
          <p:cNvSpPr>
            <a:spLocks noChangeArrowheads="1"/>
          </p:cNvSpPr>
          <p:nvPr/>
        </p:nvSpPr>
        <p:spPr bwMode="auto">
          <a:xfrm>
            <a:off x="5514002" y="4251251"/>
            <a:ext cx="503237" cy="503237"/>
          </a:xfrm>
          <a:prstGeom prst="ellips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551" name="Rectangle 19"/>
          <p:cNvSpPr>
            <a:spLocks noChangeArrowheads="1"/>
          </p:cNvSpPr>
          <p:nvPr/>
        </p:nvSpPr>
        <p:spPr bwMode="auto">
          <a:xfrm rot="2843156">
            <a:off x="5214605" y="5487037"/>
            <a:ext cx="640419" cy="610634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cxnSp>
        <p:nvCxnSpPr>
          <p:cNvPr id="22557" name="AutoShape 20"/>
          <p:cNvCxnSpPr>
            <a:cxnSpLocks noChangeShapeType="1"/>
            <a:stCxn id="22541" idx="6"/>
            <a:endCxn id="22535" idx="2"/>
          </p:cNvCxnSpPr>
          <p:nvPr/>
        </p:nvCxnSpPr>
        <p:spPr bwMode="auto">
          <a:xfrm>
            <a:off x="5493163" y="3289319"/>
            <a:ext cx="567662" cy="7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59" name="AutoShape 20"/>
          <p:cNvCxnSpPr>
            <a:cxnSpLocks noChangeShapeType="1"/>
            <a:stCxn id="22545" idx="5"/>
            <a:endCxn id="22551" idx="1"/>
          </p:cNvCxnSpPr>
          <p:nvPr/>
        </p:nvCxnSpPr>
        <p:spPr bwMode="auto">
          <a:xfrm>
            <a:off x="3400328" y="4666503"/>
            <a:ext cx="1917687" cy="89019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60" name="AutoShape 20"/>
          <p:cNvCxnSpPr>
            <a:cxnSpLocks noChangeShapeType="1"/>
            <a:stCxn id="22550" idx="4"/>
            <a:endCxn id="22548" idx="0"/>
          </p:cNvCxnSpPr>
          <p:nvPr/>
        </p:nvCxnSpPr>
        <p:spPr bwMode="auto">
          <a:xfrm flipH="1">
            <a:off x="4468347" y="4754488"/>
            <a:ext cx="1297274" cy="82000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64" name="AutoShape 226"/>
          <p:cNvCxnSpPr>
            <a:cxnSpLocks noChangeShapeType="1"/>
            <a:stCxn id="22530" idx="2"/>
            <a:endCxn id="22535" idx="0"/>
          </p:cNvCxnSpPr>
          <p:nvPr/>
        </p:nvCxnSpPr>
        <p:spPr bwMode="auto">
          <a:xfrm rot="16200000" flipH="1">
            <a:off x="5825698" y="2409498"/>
            <a:ext cx="570800" cy="545902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65" name="AutoShape 226"/>
          <p:cNvCxnSpPr>
            <a:cxnSpLocks noChangeShapeType="1"/>
            <a:stCxn id="22585" idx="2"/>
            <a:endCxn id="22535" idx="0"/>
          </p:cNvCxnSpPr>
          <p:nvPr/>
        </p:nvCxnSpPr>
        <p:spPr bwMode="auto">
          <a:xfrm rot="5400000">
            <a:off x="6349407" y="2463442"/>
            <a:ext cx="539049" cy="469764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67" name="Rectangle 68"/>
          <p:cNvSpPr>
            <a:spLocks noChangeArrowheads="1"/>
          </p:cNvSpPr>
          <p:nvPr/>
        </p:nvSpPr>
        <p:spPr bwMode="auto">
          <a:xfrm>
            <a:off x="2291338" y="5357738"/>
            <a:ext cx="785813" cy="396875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cxnSp>
        <p:nvCxnSpPr>
          <p:cNvPr id="22568" name="AutoShape 20"/>
          <p:cNvCxnSpPr>
            <a:cxnSpLocks noChangeShapeType="1"/>
            <a:stCxn id="22567" idx="3"/>
          </p:cNvCxnSpPr>
          <p:nvPr/>
        </p:nvCxnSpPr>
        <p:spPr bwMode="auto">
          <a:xfrm flipV="1">
            <a:off x="3077151" y="5098976"/>
            <a:ext cx="626841" cy="457200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69" name="Rectangle 68"/>
          <p:cNvSpPr>
            <a:spLocks noChangeArrowheads="1"/>
          </p:cNvSpPr>
          <p:nvPr/>
        </p:nvSpPr>
        <p:spPr bwMode="auto">
          <a:xfrm>
            <a:off x="6687310" y="5384072"/>
            <a:ext cx="739775" cy="396875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cxnSp>
        <p:nvCxnSpPr>
          <p:cNvPr id="22570" name="AutoShape 20"/>
          <p:cNvCxnSpPr>
            <a:cxnSpLocks noChangeShapeType="1"/>
            <a:stCxn id="22569" idx="1"/>
          </p:cNvCxnSpPr>
          <p:nvPr/>
        </p:nvCxnSpPr>
        <p:spPr bwMode="auto">
          <a:xfrm flipH="1" flipV="1">
            <a:off x="4250251" y="5068003"/>
            <a:ext cx="2437059" cy="514507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71" name="AutoShape 20"/>
          <p:cNvCxnSpPr>
            <a:cxnSpLocks noChangeShapeType="1"/>
            <a:stCxn id="22533" idx="4"/>
            <a:endCxn id="22545" idx="1"/>
          </p:cNvCxnSpPr>
          <p:nvPr/>
        </p:nvCxnSpPr>
        <p:spPr bwMode="auto">
          <a:xfrm>
            <a:off x="2485807" y="3551163"/>
            <a:ext cx="558678" cy="75949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72" name="AutoShape 20"/>
          <p:cNvCxnSpPr>
            <a:cxnSpLocks noChangeShapeType="1"/>
            <a:stCxn id="22535" idx="4"/>
            <a:endCxn id="22550" idx="0"/>
          </p:cNvCxnSpPr>
          <p:nvPr/>
        </p:nvCxnSpPr>
        <p:spPr bwMode="auto">
          <a:xfrm flipH="1">
            <a:off x="5765621" y="3612374"/>
            <a:ext cx="618428" cy="63887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2257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5930445"/>
              </p:ext>
            </p:extLst>
          </p:nvPr>
        </p:nvGraphicFramePr>
        <p:xfrm>
          <a:off x="6771540" y="5418903"/>
          <a:ext cx="6096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42" name="Equation" r:id="rId13" imgW="406080" imgH="241200" progId="">
                  <p:embed/>
                </p:oleObj>
              </mc:Choice>
              <mc:Fallback>
                <p:oleObj name="Equation" r:id="rId13" imgW="406080" imgH="241200" progId="">
                  <p:embed/>
                  <p:pic>
                    <p:nvPicPr>
                      <p:cNvPr id="0" name="Picture 5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1540" y="5418903"/>
                        <a:ext cx="609600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75" name="Rectangle 78"/>
          <p:cNvSpPr>
            <a:spLocks noChangeArrowheads="1"/>
          </p:cNvSpPr>
          <p:nvPr/>
        </p:nvSpPr>
        <p:spPr bwMode="auto">
          <a:xfrm rot="2843156">
            <a:off x="319881" y="6019007"/>
            <a:ext cx="301625" cy="293688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/>
          <a:p>
            <a:endParaRPr lang="en-GB"/>
          </a:p>
        </p:txBody>
      </p:sp>
      <p:sp>
        <p:nvSpPr>
          <p:cNvPr id="22576" name="Oval 80"/>
          <p:cNvSpPr>
            <a:spLocks noChangeArrowheads="1"/>
          </p:cNvSpPr>
          <p:nvPr/>
        </p:nvSpPr>
        <p:spPr bwMode="auto">
          <a:xfrm>
            <a:off x="215900" y="5372100"/>
            <a:ext cx="431800" cy="431800"/>
          </a:xfrm>
          <a:prstGeom prst="ellipse">
            <a:avLst/>
          </a:prstGeom>
          <a:noFill/>
          <a:ln w="25400" algn="ctr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577" name="Rectangle 81"/>
          <p:cNvSpPr>
            <a:spLocks noChangeArrowheads="1"/>
          </p:cNvSpPr>
          <p:nvPr/>
        </p:nvSpPr>
        <p:spPr bwMode="auto">
          <a:xfrm>
            <a:off x="250825" y="4724400"/>
            <a:ext cx="358775" cy="396875"/>
          </a:xfrm>
          <a:prstGeom prst="rect">
            <a:avLst/>
          </a:prstGeom>
          <a:noFill/>
          <a:ln w="25400" algn="ctr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578" name="Text Box 82"/>
          <p:cNvSpPr txBox="1">
            <a:spLocks noChangeArrowheads="1"/>
          </p:cNvSpPr>
          <p:nvPr/>
        </p:nvSpPr>
        <p:spPr bwMode="auto">
          <a:xfrm>
            <a:off x="622300" y="4730750"/>
            <a:ext cx="742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latin typeface="Arial" charset="0"/>
              </a:rPr>
              <a:t>Fixed</a:t>
            </a:r>
          </a:p>
        </p:txBody>
      </p:sp>
      <p:sp>
        <p:nvSpPr>
          <p:cNvPr id="22579" name="Text Box 83"/>
          <p:cNvSpPr txBox="1">
            <a:spLocks noChangeArrowheads="1"/>
          </p:cNvSpPr>
          <p:nvPr/>
        </p:nvSpPr>
        <p:spPr bwMode="auto">
          <a:xfrm>
            <a:off x="622300" y="5378450"/>
            <a:ext cx="1022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latin typeface="Arial" charset="0"/>
              </a:rPr>
              <a:t>Variable</a:t>
            </a:r>
          </a:p>
        </p:txBody>
      </p:sp>
      <p:sp>
        <p:nvSpPr>
          <p:cNvPr id="22580" name="Text Box 84"/>
          <p:cNvSpPr txBox="1">
            <a:spLocks noChangeArrowheads="1"/>
          </p:cNvSpPr>
          <p:nvPr/>
        </p:nvSpPr>
        <p:spPr bwMode="auto">
          <a:xfrm>
            <a:off x="658813" y="5984875"/>
            <a:ext cx="666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latin typeface="Arial" charset="0"/>
              </a:rPr>
              <a:t>Data</a:t>
            </a:r>
          </a:p>
        </p:txBody>
      </p:sp>
      <p:grpSp>
        <p:nvGrpSpPr>
          <p:cNvPr id="22583" name="Group 1"/>
          <p:cNvGrpSpPr>
            <a:grpSpLocks/>
          </p:cNvGrpSpPr>
          <p:nvPr/>
        </p:nvGrpSpPr>
        <p:grpSpPr bwMode="auto">
          <a:xfrm>
            <a:off x="4674175" y="1731888"/>
            <a:ext cx="719138" cy="712787"/>
            <a:chOff x="460929" y="1384301"/>
            <a:chExt cx="719137" cy="712788"/>
          </a:xfrm>
        </p:grpSpPr>
        <p:pic>
          <p:nvPicPr>
            <p:cNvPr id="22587" name="Picture 37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929" y="1384301"/>
              <a:ext cx="719137" cy="712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88" name="Rectangle 38"/>
            <p:cNvSpPr>
              <a:spLocks noChangeArrowheads="1"/>
            </p:cNvSpPr>
            <p:nvPr/>
          </p:nvSpPr>
          <p:spPr bwMode="auto">
            <a:xfrm>
              <a:off x="919716" y="1852613"/>
              <a:ext cx="220663" cy="22066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495038" y="1716013"/>
            <a:ext cx="717550" cy="712787"/>
            <a:chOff x="6115038" y="1751638"/>
            <a:chExt cx="717550" cy="712787"/>
          </a:xfrm>
        </p:grpSpPr>
        <p:pic>
          <p:nvPicPr>
            <p:cNvPr id="22585" name="Picture 37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038" y="1751638"/>
              <a:ext cx="717550" cy="712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86" name="Rectangle 38"/>
            <p:cNvSpPr>
              <a:spLocks noChangeArrowheads="1"/>
            </p:cNvSpPr>
            <p:nvPr/>
          </p:nvSpPr>
          <p:spPr bwMode="auto">
            <a:xfrm>
              <a:off x="6149067" y="1789738"/>
              <a:ext cx="469900" cy="4445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pic>
        <p:nvPicPr>
          <p:cNvPr id="22649" name="Picture 121" descr="C:\Users\rh01\Desktop\tmp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052" y="1773161"/>
            <a:ext cx="502679" cy="46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5040342"/>
              </p:ext>
            </p:extLst>
          </p:nvPr>
        </p:nvGraphicFramePr>
        <p:xfrm>
          <a:off x="3835135" y="5559350"/>
          <a:ext cx="773112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43" name="Equation" r:id="rId17" imgW="406080" imgH="241200" progId="">
                  <p:embed/>
                </p:oleObj>
              </mc:Choice>
              <mc:Fallback>
                <p:oleObj name="Equation" r:id="rId17" imgW="406080" imgH="241200" progId="">
                  <p:embed/>
                  <p:pic>
                    <p:nvPicPr>
                      <p:cNvPr id="0" name="Picture 5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5135" y="5559350"/>
                        <a:ext cx="773112" cy="455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3" name="AutoShape 20"/>
          <p:cNvCxnSpPr>
            <a:cxnSpLocks noChangeShapeType="1"/>
            <a:stCxn id="22550" idx="4"/>
            <a:endCxn id="22551" idx="0"/>
          </p:cNvCxnSpPr>
          <p:nvPr/>
        </p:nvCxnSpPr>
        <p:spPr bwMode="auto">
          <a:xfrm flipH="1">
            <a:off x="5759507" y="4754488"/>
            <a:ext cx="6114" cy="83114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80" name="Picture 37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101" y="1508337"/>
            <a:ext cx="939788" cy="93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7957796"/>
              </p:ext>
            </p:extLst>
          </p:nvPr>
        </p:nvGraphicFramePr>
        <p:xfrm>
          <a:off x="5185350" y="5527600"/>
          <a:ext cx="72390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44" name="Equation" r:id="rId19" imgW="380835" imgH="241195" progId="">
                  <p:embed/>
                </p:oleObj>
              </mc:Choice>
              <mc:Fallback>
                <p:oleObj name="Equation" r:id="rId19" imgW="380835" imgH="241195" progId="">
                  <p:embed/>
                  <p:pic>
                    <p:nvPicPr>
                      <p:cNvPr id="0" name="Picture 5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5350" y="5527600"/>
                        <a:ext cx="723900" cy="455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25" name="Object 226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1123420"/>
              </p:ext>
            </p:extLst>
          </p:nvPr>
        </p:nvGraphicFramePr>
        <p:xfrm>
          <a:off x="2385000" y="5384725"/>
          <a:ext cx="62865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45" name="Equation" r:id="rId21" imgW="418918" imgH="241195" progId="">
                  <p:embed/>
                </p:oleObj>
              </mc:Choice>
              <mc:Fallback>
                <p:oleObj name="Equation" r:id="rId21" imgW="418918" imgH="241195" progId="">
                  <p:embed/>
                  <p:pic>
                    <p:nvPicPr>
                      <p:cNvPr id="0" name="Picture 5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5000" y="5384725"/>
                        <a:ext cx="628650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0578284"/>
              </p:ext>
            </p:extLst>
          </p:nvPr>
        </p:nvGraphicFramePr>
        <p:xfrm>
          <a:off x="7535557" y="2037483"/>
          <a:ext cx="265112" cy="144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46" name="Equation" r:id="rId23" imgW="139518" imgH="76101" progId="">
                  <p:embed/>
                </p:oleObj>
              </mc:Choice>
              <mc:Fallback>
                <p:oleObj name="Equation" r:id="rId23" imgW="139518" imgH="76101" progId="">
                  <p:embed/>
                  <p:pic>
                    <p:nvPicPr>
                      <p:cNvPr id="0" name="Picture 5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5557" y="2037483"/>
                        <a:ext cx="265112" cy="144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" name="Rectangle 43"/>
          <p:cNvSpPr>
            <a:spLocks noChangeArrowheads="1"/>
          </p:cNvSpPr>
          <p:nvPr/>
        </p:nvSpPr>
        <p:spPr bwMode="auto">
          <a:xfrm>
            <a:off x="7365693" y="1775544"/>
            <a:ext cx="611981" cy="623889"/>
          </a:xfrm>
          <a:prstGeom prst="rect">
            <a:avLst/>
          </a:prstGeom>
          <a:noFill/>
          <a:ln w="25400" algn="ctr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cxnSp>
        <p:nvCxnSpPr>
          <p:cNvPr id="94" name="AutoShape 220"/>
          <p:cNvCxnSpPr>
            <a:cxnSpLocks noChangeShapeType="1"/>
            <a:stCxn id="93" idx="2"/>
            <a:endCxn id="22535" idx="0"/>
          </p:cNvCxnSpPr>
          <p:nvPr/>
        </p:nvCxnSpPr>
        <p:spPr bwMode="auto">
          <a:xfrm rot="5400000">
            <a:off x="6743659" y="2039824"/>
            <a:ext cx="568416" cy="128763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15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2776712"/>
              </p:ext>
            </p:extLst>
          </p:nvPr>
        </p:nvGraphicFramePr>
        <p:xfrm>
          <a:off x="7316138" y="3043425"/>
          <a:ext cx="604837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47" name="Equation" r:id="rId25" imgW="317160" imgH="253800" progId="">
                  <p:embed/>
                </p:oleObj>
              </mc:Choice>
              <mc:Fallback>
                <p:oleObj name="Equation" r:id="rId25" imgW="317160" imgH="253800" progId="">
                  <p:embed/>
                  <p:pic>
                    <p:nvPicPr>
                      <p:cNvPr id="0" name="Picture 5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6138" y="3043425"/>
                        <a:ext cx="604837" cy="484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" name="Oval 69"/>
          <p:cNvSpPr>
            <a:spLocks noChangeArrowheads="1"/>
          </p:cNvSpPr>
          <p:nvPr/>
        </p:nvSpPr>
        <p:spPr bwMode="auto">
          <a:xfrm>
            <a:off x="7271115" y="2990075"/>
            <a:ext cx="680010" cy="604838"/>
          </a:xfrm>
          <a:prstGeom prst="ellips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cxnSp>
        <p:nvCxnSpPr>
          <p:cNvPr id="117" name="AutoShape 20"/>
          <p:cNvCxnSpPr>
            <a:cxnSpLocks noChangeShapeType="1"/>
            <a:stCxn id="116" idx="2"/>
            <a:endCxn id="22535" idx="6"/>
          </p:cNvCxnSpPr>
          <p:nvPr/>
        </p:nvCxnSpPr>
        <p:spPr bwMode="auto">
          <a:xfrm flipH="1" flipV="1">
            <a:off x="6707272" y="3290112"/>
            <a:ext cx="563843" cy="238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23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0819543"/>
              </p:ext>
            </p:extLst>
          </p:nvPr>
        </p:nvGraphicFramePr>
        <p:xfrm>
          <a:off x="1284642" y="3084437"/>
          <a:ext cx="46037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48" name="Equation" r:id="rId27" imgW="241200" imgH="241200" progId="">
                  <p:embed/>
                </p:oleObj>
              </mc:Choice>
              <mc:Fallback>
                <p:oleObj name="Equation" r:id="rId27" imgW="241200" imgH="241200" progId="">
                  <p:embed/>
                  <p:pic>
                    <p:nvPicPr>
                      <p:cNvPr id="0" name="Picture 5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4642" y="3084437"/>
                        <a:ext cx="460375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" name="Oval 62"/>
          <p:cNvSpPr>
            <a:spLocks noChangeArrowheads="1"/>
          </p:cNvSpPr>
          <p:nvPr/>
        </p:nvSpPr>
        <p:spPr bwMode="auto">
          <a:xfrm>
            <a:off x="1240192" y="3041575"/>
            <a:ext cx="503238" cy="503237"/>
          </a:xfrm>
          <a:prstGeom prst="ellipse">
            <a:avLst/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cxnSp>
        <p:nvCxnSpPr>
          <p:cNvPr id="125" name="AutoShape 20"/>
          <p:cNvCxnSpPr>
            <a:cxnSpLocks noChangeShapeType="1"/>
            <a:stCxn id="124" idx="6"/>
            <a:endCxn id="22533" idx="2"/>
          </p:cNvCxnSpPr>
          <p:nvPr/>
        </p:nvCxnSpPr>
        <p:spPr bwMode="auto">
          <a:xfrm>
            <a:off x="1743430" y="3293194"/>
            <a:ext cx="490758" cy="6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9" name="Rectangle 2"/>
          <p:cNvSpPr txBox="1">
            <a:spLocks noChangeArrowheads="1"/>
          </p:cNvSpPr>
          <p:nvPr/>
        </p:nvSpPr>
        <p:spPr bwMode="auto">
          <a:xfrm>
            <a:off x="242887" y="152400"/>
            <a:ext cx="6074785" cy="576263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sz="2800" dirty="0" smtClean="0">
                <a:solidFill>
                  <a:srgbClr val="91695F"/>
                </a:solidFill>
                <a:latin typeface="Arial" charset="0"/>
              </a:rPr>
              <a:t>Symmetric Integration of MEG+EEG</a:t>
            </a:r>
            <a:br>
              <a:rPr lang="en-GB" sz="2800" dirty="0" smtClean="0">
                <a:solidFill>
                  <a:srgbClr val="91695F"/>
                </a:solidFill>
                <a:latin typeface="Arial" charset="0"/>
              </a:rPr>
            </a:br>
            <a:r>
              <a:rPr lang="en-GB" sz="2800" dirty="0" smtClean="0">
                <a:solidFill>
                  <a:srgbClr val="91695F"/>
                </a:solidFill>
                <a:latin typeface="Arial" charset="0"/>
              </a:rPr>
              <a:t>Generative Model</a:t>
            </a:r>
          </a:p>
        </p:txBody>
      </p:sp>
      <p:sp>
        <p:nvSpPr>
          <p:cNvPr id="59" name="ZoneTexte 30"/>
          <p:cNvSpPr txBox="1">
            <a:spLocks noChangeArrowheads="1"/>
          </p:cNvSpPr>
          <p:nvPr/>
        </p:nvSpPr>
        <p:spPr bwMode="auto">
          <a:xfrm rot="16200000">
            <a:off x="4020831" y="1968533"/>
            <a:ext cx="107914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FR" sz="1200" dirty="0">
                <a:latin typeface="Arial" charset="0"/>
              </a:rPr>
              <a:t># </a:t>
            </a:r>
            <a:r>
              <a:rPr lang="fr-FR" sz="1200" dirty="0" smtClean="0">
                <a:latin typeface="Arial" charset="0"/>
              </a:rPr>
              <a:t>MEG+EEG</a:t>
            </a:r>
            <a:endParaRPr lang="fr-FR" sz="1200" dirty="0">
              <a:latin typeface="Arial" charset="0"/>
            </a:endParaRPr>
          </a:p>
        </p:txBody>
      </p:sp>
      <p:sp>
        <p:nvSpPr>
          <p:cNvPr id="60" name="ZoneTexte 30"/>
          <p:cNvSpPr txBox="1">
            <a:spLocks noChangeArrowheads="1"/>
          </p:cNvSpPr>
          <p:nvPr/>
        </p:nvSpPr>
        <p:spPr bwMode="auto">
          <a:xfrm rot="16200000">
            <a:off x="1461518" y="1835928"/>
            <a:ext cx="8499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FR" sz="1200" dirty="0">
                <a:latin typeface="Arial" charset="0"/>
              </a:rPr>
              <a:t># </a:t>
            </a:r>
            <a:r>
              <a:rPr lang="fr-FR" sz="1200" dirty="0" smtClean="0">
                <a:latin typeface="Arial" charset="0"/>
              </a:rPr>
              <a:t>sources</a:t>
            </a:r>
            <a:endParaRPr lang="fr-FR" sz="1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9775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Text Box 3"/>
          <p:cNvSpPr txBox="1">
            <a:spLocks noChangeArrowheads="1"/>
          </p:cNvSpPr>
          <p:nvPr/>
        </p:nvSpPr>
        <p:spPr bwMode="auto">
          <a:xfrm>
            <a:off x="5599710" y="6479413"/>
            <a:ext cx="3924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GB" i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Henson et al (2009) </a:t>
            </a:r>
            <a:r>
              <a:rPr lang="en-GB" i="1" dirty="0" err="1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Neuroimage</a:t>
            </a:r>
            <a:endParaRPr lang="en-GB" i="1" dirty="0" smtClean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69635" name="Rectangle 4"/>
          <p:cNvSpPr>
            <a:spLocks noChangeArrowheads="1"/>
          </p:cNvSpPr>
          <p:nvPr/>
        </p:nvSpPr>
        <p:spPr bwMode="auto">
          <a:xfrm>
            <a:off x="0" y="3101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9637" name="Text Box 6"/>
          <p:cNvSpPr txBox="1">
            <a:spLocks noChangeArrowheads="1"/>
          </p:cNvSpPr>
          <p:nvPr/>
        </p:nvSpPr>
        <p:spPr bwMode="auto">
          <a:xfrm>
            <a:off x="368139" y="1341438"/>
            <a:ext cx="8645236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0975" indent="-180975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GB" sz="2000" dirty="0" smtClean="0">
                <a:solidFill>
                  <a:srgbClr val="9A044B"/>
                </a:solidFill>
                <a:latin typeface="Arial" charset="0"/>
              </a:rPr>
              <a:t>Though this allows for different additive noise levels in MEG and EEG…</a:t>
            </a:r>
          </a:p>
          <a:p>
            <a:pPr eaLnBrk="1" hangingPunct="1">
              <a:buFontTx/>
              <a:buChar char="•"/>
            </a:pPr>
            <a:endParaRPr lang="en-GB" sz="2000" dirty="0">
              <a:solidFill>
                <a:srgbClr val="9A044B"/>
              </a:solidFill>
              <a:latin typeface="Arial" charset="0"/>
            </a:endParaRPr>
          </a:p>
          <a:p>
            <a:pPr eaLnBrk="1" hangingPunct="1">
              <a:buFontTx/>
              <a:buChar char="•"/>
            </a:pPr>
            <a:r>
              <a:rPr lang="en-GB" sz="2000" dirty="0" smtClean="0">
                <a:solidFill>
                  <a:srgbClr val="9A044B"/>
                </a:solidFill>
                <a:latin typeface="Arial" charset="0"/>
              </a:rPr>
              <a:t>…we are assuming mapping from common electrical sources to sensor values (in terms of </a:t>
            </a:r>
            <a:r>
              <a:rPr lang="en-GB" sz="2000" dirty="0" err="1" smtClean="0">
                <a:solidFill>
                  <a:srgbClr val="9A044B"/>
                </a:solidFill>
                <a:latin typeface="Arial" charset="0"/>
              </a:rPr>
              <a:t>Telsa</a:t>
            </a:r>
            <a:r>
              <a:rPr lang="en-GB" sz="2000" dirty="0" smtClean="0">
                <a:solidFill>
                  <a:srgbClr val="9A044B"/>
                </a:solidFill>
                <a:latin typeface="Arial" charset="0"/>
              </a:rPr>
              <a:t> and Volts) is known precisely…</a:t>
            </a:r>
          </a:p>
          <a:p>
            <a:pPr eaLnBrk="1" hangingPunct="1">
              <a:buFontTx/>
              <a:buChar char="•"/>
            </a:pPr>
            <a:endParaRPr lang="en-GB" sz="2000" dirty="0">
              <a:solidFill>
                <a:srgbClr val="9A044B"/>
              </a:solidFill>
              <a:latin typeface="Arial" charset="0"/>
            </a:endParaRPr>
          </a:p>
          <a:p>
            <a:pPr eaLnBrk="1" hangingPunct="1">
              <a:buFontTx/>
              <a:buChar char="•"/>
            </a:pPr>
            <a:r>
              <a:rPr lang="en-GB" sz="2000" dirty="0" smtClean="0">
                <a:solidFill>
                  <a:srgbClr val="9A044B"/>
                </a:solidFill>
                <a:latin typeface="Arial" charset="0"/>
              </a:rPr>
              <a:t>…whereas in reality, this depends on several unknowns (</a:t>
            </a:r>
            <a:r>
              <a:rPr lang="en-GB" sz="2000" dirty="0" err="1" smtClean="0">
                <a:solidFill>
                  <a:srgbClr val="9A044B"/>
                </a:solidFill>
                <a:latin typeface="Arial" charset="0"/>
              </a:rPr>
              <a:t>e.g</a:t>
            </a:r>
            <a:r>
              <a:rPr lang="en-GB" sz="2000" dirty="0" smtClean="0">
                <a:solidFill>
                  <a:srgbClr val="9A044B"/>
                </a:solidFill>
                <a:latin typeface="Arial" charset="0"/>
              </a:rPr>
              <a:t>, precise conductivity of skull/scalp)</a:t>
            </a:r>
            <a:endParaRPr lang="en-GB" sz="2000" dirty="0">
              <a:solidFill>
                <a:srgbClr val="9A044B"/>
              </a:solidFill>
              <a:latin typeface="Arial" charset="0"/>
            </a:endParaRPr>
          </a:p>
        </p:txBody>
      </p:sp>
      <p:sp>
        <p:nvSpPr>
          <p:cNvPr id="69638" name="Rectangle 7"/>
          <p:cNvSpPr>
            <a:spLocks noChangeArrowheads="1"/>
          </p:cNvSpPr>
          <p:nvPr/>
        </p:nvSpPr>
        <p:spPr bwMode="auto">
          <a:xfrm>
            <a:off x="0" y="30638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721928" name="Objec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329074"/>
              </p:ext>
            </p:extLst>
          </p:nvPr>
        </p:nvGraphicFramePr>
        <p:xfrm>
          <a:off x="1008063" y="5084763"/>
          <a:ext cx="1798637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16" name="Equation" r:id="rId3" imgW="901440" imgH="444240" progId="">
                  <p:embed/>
                </p:oleObj>
              </mc:Choice>
              <mc:Fallback>
                <p:oleObj name="Equation" r:id="rId3" imgW="901440" imgH="444240" progId="">
                  <p:embed/>
                  <p:pic>
                    <p:nvPicPr>
                      <p:cNvPr id="0" name="Picture 78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8063" y="5084763"/>
                        <a:ext cx="1798637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1929" name="Text Box 9"/>
          <p:cNvSpPr txBox="1">
            <a:spLocks noChangeArrowheads="1"/>
          </p:cNvSpPr>
          <p:nvPr/>
        </p:nvSpPr>
        <p:spPr bwMode="auto">
          <a:xfrm>
            <a:off x="380014" y="4126160"/>
            <a:ext cx="83947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0975" indent="-180975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GB" sz="2000" dirty="0" smtClean="0">
                <a:solidFill>
                  <a:srgbClr val="9A044B"/>
                </a:solidFill>
                <a:latin typeface="Arial" charset="0"/>
              </a:rPr>
              <a:t>One solution is to scale data/</a:t>
            </a:r>
            <a:r>
              <a:rPr lang="en-GB" sz="2000" dirty="0" err="1" smtClean="0">
                <a:solidFill>
                  <a:srgbClr val="9A044B"/>
                </a:solidFill>
                <a:latin typeface="Arial" charset="0"/>
              </a:rPr>
              <a:t>leadfields</a:t>
            </a:r>
            <a:r>
              <a:rPr lang="en-GB" sz="2000" dirty="0" smtClean="0">
                <a:solidFill>
                  <a:srgbClr val="9A044B"/>
                </a:solidFill>
                <a:latin typeface="Arial" charset="0"/>
              </a:rPr>
              <a:t> to </a:t>
            </a:r>
            <a:r>
              <a:rPr lang="en-GB" sz="2000" dirty="0">
                <a:solidFill>
                  <a:srgbClr val="9A044B"/>
                </a:solidFill>
                <a:latin typeface="Arial" charset="0"/>
              </a:rPr>
              <a:t>have same </a:t>
            </a:r>
            <a:r>
              <a:rPr lang="en-GB" sz="2000" dirty="0" smtClean="0">
                <a:solidFill>
                  <a:srgbClr val="9A044B"/>
                </a:solidFill>
                <a:latin typeface="Arial" charset="0"/>
              </a:rPr>
              <a:t>variance:</a:t>
            </a:r>
            <a:endParaRPr lang="en-GB" sz="2000" dirty="0">
              <a:solidFill>
                <a:srgbClr val="9A044B"/>
              </a:solidFill>
              <a:latin typeface="Arial" charset="0"/>
            </a:endParaRPr>
          </a:p>
        </p:txBody>
      </p:sp>
      <p:sp>
        <p:nvSpPr>
          <p:cNvPr id="721932" name="Text Box 12"/>
          <p:cNvSpPr txBox="1">
            <a:spLocks noChangeArrowheads="1"/>
          </p:cNvSpPr>
          <p:nvPr/>
        </p:nvSpPr>
        <p:spPr bwMode="auto">
          <a:xfrm>
            <a:off x="6058417" y="5229412"/>
            <a:ext cx="309091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400" i="1" dirty="0" err="1">
                <a:latin typeface="Arial" charset="0"/>
              </a:rPr>
              <a:t>i</a:t>
            </a:r>
            <a:r>
              <a:rPr lang="en-GB" sz="1400" i="1" dirty="0" smtClean="0">
                <a:latin typeface="Arial" charset="0"/>
              </a:rPr>
              <a:t> = </a:t>
            </a:r>
            <a:r>
              <a:rPr lang="en-GB" sz="1400" i="1" dirty="0" err="1" smtClean="0">
                <a:latin typeface="Arial" charset="0"/>
              </a:rPr>
              <a:t>ith</a:t>
            </a:r>
            <a:r>
              <a:rPr lang="en-GB" sz="1400" i="1" dirty="0" smtClean="0">
                <a:latin typeface="Arial" charset="0"/>
              </a:rPr>
              <a:t> modality, </a:t>
            </a:r>
            <a:r>
              <a:rPr lang="en-GB" sz="1400" i="1" dirty="0" err="1" smtClean="0">
                <a:latin typeface="Arial" charset="0"/>
              </a:rPr>
              <a:t>ie</a:t>
            </a:r>
            <a:r>
              <a:rPr lang="en-GB" sz="1400" i="1" dirty="0" smtClean="0">
                <a:latin typeface="Arial" charset="0"/>
              </a:rPr>
              <a:t> MEG or EEG</a:t>
            </a:r>
          </a:p>
          <a:p>
            <a:pPr eaLnBrk="1" hangingPunct="1"/>
            <a:r>
              <a:rPr lang="en-GB" sz="1400" i="1" dirty="0" err="1" smtClean="0">
                <a:latin typeface="Arial" charset="0"/>
              </a:rPr>
              <a:t>n</a:t>
            </a:r>
            <a:r>
              <a:rPr lang="en-GB" sz="1400" i="1" baseline="-25000" dirty="0" err="1" smtClean="0">
                <a:latin typeface="Arial" charset="0"/>
              </a:rPr>
              <a:t>i</a:t>
            </a:r>
            <a:r>
              <a:rPr lang="en-GB" sz="1400" i="1" dirty="0" smtClean="0">
                <a:solidFill>
                  <a:srgbClr val="9A044B"/>
                </a:solidFill>
                <a:latin typeface="Arial" charset="0"/>
              </a:rPr>
              <a:t> </a:t>
            </a:r>
            <a:r>
              <a:rPr lang="en-GB" sz="1400" i="1" dirty="0">
                <a:solidFill>
                  <a:srgbClr val="9A044B"/>
                </a:solidFill>
                <a:latin typeface="Arial" charset="0"/>
              </a:rPr>
              <a:t>= </a:t>
            </a:r>
            <a:r>
              <a:rPr lang="en-GB" sz="1400" dirty="0">
                <a:solidFill>
                  <a:srgbClr val="9A044B"/>
                </a:solidFill>
                <a:latin typeface="Arial" charset="0"/>
              </a:rPr>
              <a:t>Number of </a:t>
            </a:r>
            <a:r>
              <a:rPr lang="en-GB" sz="1400" dirty="0" smtClean="0">
                <a:solidFill>
                  <a:srgbClr val="9A044B"/>
                </a:solidFill>
                <a:latin typeface="Arial" charset="0"/>
              </a:rPr>
              <a:t>sensors for modality </a:t>
            </a:r>
            <a:r>
              <a:rPr lang="en-GB" sz="1400" i="1" dirty="0" err="1" smtClean="0">
                <a:solidFill>
                  <a:srgbClr val="9A044B"/>
                </a:solidFill>
                <a:latin typeface="Arial" charset="0"/>
              </a:rPr>
              <a:t>i</a:t>
            </a:r>
            <a:endParaRPr lang="en-GB" sz="1400" i="1" dirty="0">
              <a:solidFill>
                <a:srgbClr val="9A044B"/>
              </a:solidFill>
              <a:latin typeface="Arial" charset="0"/>
            </a:endParaRPr>
          </a:p>
          <a:p>
            <a:pPr eaLnBrk="1" hangingPunct="1"/>
            <a:endParaRPr lang="en-GB" sz="1400" i="1" dirty="0">
              <a:solidFill>
                <a:srgbClr val="9A044B"/>
              </a:solidFill>
              <a:latin typeface="Arial" charset="0"/>
            </a:endParaRPr>
          </a:p>
        </p:txBody>
      </p:sp>
      <p:graphicFrame>
        <p:nvGraphicFramePr>
          <p:cNvPr id="721933" name="Objec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7851330"/>
              </p:ext>
            </p:extLst>
          </p:nvPr>
        </p:nvGraphicFramePr>
        <p:xfrm>
          <a:off x="3613150" y="5084763"/>
          <a:ext cx="1824038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17" name="Equation" r:id="rId5" imgW="914400" imgH="444240" progId="">
                  <p:embed/>
                </p:oleObj>
              </mc:Choice>
              <mc:Fallback>
                <p:oleObj name="Equation" r:id="rId5" imgW="914400" imgH="444240" progId="">
                  <p:embed/>
                  <p:pic>
                    <p:nvPicPr>
                      <p:cNvPr id="0" name="Picture 79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3150" y="5084763"/>
                        <a:ext cx="1824038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45" name="Rectangle 2"/>
          <p:cNvSpPr txBox="1">
            <a:spLocks noChangeArrowheads="1"/>
          </p:cNvSpPr>
          <p:nvPr/>
        </p:nvSpPr>
        <p:spPr bwMode="auto">
          <a:xfrm>
            <a:off x="213755" y="260350"/>
            <a:ext cx="63722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800" dirty="0" smtClean="0">
                <a:solidFill>
                  <a:srgbClr val="91695F"/>
                </a:solidFill>
                <a:latin typeface="Arial" charset="0"/>
              </a:rPr>
              <a:t>One final problem…</a:t>
            </a:r>
            <a:endParaRPr lang="en-GB" sz="2800" dirty="0">
              <a:solidFill>
                <a:srgbClr val="91695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61713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7" grpId="0" build="p" bldLvl="5"/>
      <p:bldP spid="721929" grpId="0"/>
      <p:bldP spid="72193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3526" name="Picture 38" descr="erp_sin_mmae_fd_grds_150-190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838" y="2170113"/>
            <a:ext cx="2778125" cy="21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30"/>
          <p:cNvSpPr txBox="1">
            <a:spLocks noChangeArrowheads="1"/>
          </p:cNvSpPr>
          <p:nvPr/>
        </p:nvSpPr>
        <p:spPr bwMode="auto">
          <a:xfrm>
            <a:off x="107950" y="1196975"/>
            <a:ext cx="914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000">
                <a:solidFill>
                  <a:srgbClr val="9A044B"/>
                </a:solidFill>
                <a:latin typeface="Arial" charset="0"/>
              </a:rPr>
              <a:t>ERs from 12 subjects for 3 simultaneously-acquired Neuromag sensor-types:</a:t>
            </a:r>
          </a:p>
        </p:txBody>
      </p:sp>
      <p:pic>
        <p:nvPicPr>
          <p:cNvPr id="703523" name="Picture 35" descr="erp_sin_mmae_fd_eeg_150-190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225" y="2170113"/>
            <a:ext cx="2778125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3527" name="Text Box 39"/>
          <p:cNvSpPr txBox="1">
            <a:spLocks noChangeArrowheads="1"/>
          </p:cNvSpPr>
          <p:nvPr/>
        </p:nvSpPr>
        <p:spPr bwMode="auto">
          <a:xfrm rot="-5400000">
            <a:off x="3053557" y="2391569"/>
            <a:ext cx="7699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GB" sz="1000" b="1">
              <a:solidFill>
                <a:srgbClr val="FF0000"/>
              </a:solidFill>
              <a:latin typeface="Arial" charset="0"/>
            </a:endParaRPr>
          </a:p>
          <a:p>
            <a:pPr eaLnBrk="1" hangingPunct="1"/>
            <a:r>
              <a:rPr lang="en-GB" sz="1000" b="1">
                <a:solidFill>
                  <a:srgbClr val="FF0000"/>
                </a:solidFill>
                <a:latin typeface="Arial" charset="0"/>
              </a:rPr>
              <a:t>RMS fT/m</a:t>
            </a:r>
          </a:p>
        </p:txBody>
      </p:sp>
      <p:sp>
        <p:nvSpPr>
          <p:cNvPr id="703529" name="Text Box 41"/>
          <p:cNvSpPr txBox="1">
            <a:spLocks noChangeArrowheads="1"/>
          </p:cNvSpPr>
          <p:nvPr/>
        </p:nvSpPr>
        <p:spPr bwMode="auto">
          <a:xfrm rot="-5400000">
            <a:off x="5927725" y="2271713"/>
            <a:ext cx="339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l-GR" sz="1000" b="1">
                <a:solidFill>
                  <a:srgbClr val="FF0000"/>
                </a:solidFill>
                <a:latin typeface="Times" pitchFamily="18" charset="0"/>
              </a:rPr>
              <a:t>μ</a:t>
            </a:r>
            <a:r>
              <a:rPr lang="en-GB" sz="1000" b="1">
                <a:solidFill>
                  <a:srgbClr val="FF0000"/>
                </a:solidFill>
                <a:latin typeface="Arial" charset="0"/>
              </a:rPr>
              <a:t>V</a:t>
            </a:r>
          </a:p>
        </p:txBody>
      </p:sp>
      <p:sp>
        <p:nvSpPr>
          <p:cNvPr id="703531" name="Text Box 43"/>
          <p:cNvSpPr txBox="1">
            <a:spLocks noChangeArrowheads="1"/>
          </p:cNvSpPr>
          <p:nvPr/>
        </p:nvSpPr>
        <p:spPr bwMode="auto">
          <a:xfrm>
            <a:off x="8077200" y="3559175"/>
            <a:ext cx="10318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400">
                <a:latin typeface="Arial" charset="0"/>
              </a:rPr>
              <a:t>Faces</a:t>
            </a:r>
          </a:p>
          <a:p>
            <a:pPr eaLnBrk="1" hangingPunct="1"/>
            <a:r>
              <a:rPr lang="en-GB" sz="1400">
                <a:latin typeface="Arial" charset="0"/>
              </a:rPr>
              <a:t>Scrambled</a:t>
            </a:r>
          </a:p>
        </p:txBody>
      </p:sp>
      <p:sp>
        <p:nvSpPr>
          <p:cNvPr id="703532" name="Line 44"/>
          <p:cNvSpPr>
            <a:spLocks noChangeShapeType="1"/>
          </p:cNvSpPr>
          <p:nvPr/>
        </p:nvSpPr>
        <p:spPr bwMode="auto">
          <a:xfrm>
            <a:off x="7932738" y="3703638"/>
            <a:ext cx="1428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03533" name="Line 45"/>
          <p:cNvSpPr>
            <a:spLocks noChangeShapeType="1"/>
          </p:cNvSpPr>
          <p:nvPr/>
        </p:nvSpPr>
        <p:spPr bwMode="auto">
          <a:xfrm>
            <a:off x="7932738" y="3919538"/>
            <a:ext cx="1428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703522" name="Picture 34" descr="erp_sin_mmae_fd_mags_150-190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170113"/>
            <a:ext cx="2778125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3524" name="Text Box 36"/>
          <p:cNvSpPr txBox="1">
            <a:spLocks noChangeArrowheads="1"/>
          </p:cNvSpPr>
          <p:nvPr/>
        </p:nvSpPr>
        <p:spPr bwMode="auto">
          <a:xfrm rot="-5400000">
            <a:off x="733426" y="2235200"/>
            <a:ext cx="304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000" b="1">
                <a:solidFill>
                  <a:srgbClr val="FF0000"/>
                </a:solidFill>
                <a:latin typeface="Arial" charset="0"/>
              </a:rPr>
              <a:t>fT</a:t>
            </a:r>
          </a:p>
        </p:txBody>
      </p:sp>
      <p:pic>
        <p:nvPicPr>
          <p:cNvPr id="703498" name="Picture 10" descr="topo_mmae_fd_eeg_150-19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438650"/>
            <a:ext cx="2925763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3499" name="Picture 11" descr="topo_mmae_fd_grds_150-19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538" y="4438650"/>
            <a:ext cx="2925762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3500" name="Picture 12" descr="topo_mmae_fd_mags_150-19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4475163"/>
            <a:ext cx="2925762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3506" name="Text Box 18"/>
          <p:cNvSpPr txBox="1">
            <a:spLocks noChangeArrowheads="1"/>
          </p:cNvSpPr>
          <p:nvPr/>
        </p:nvSpPr>
        <p:spPr bwMode="auto">
          <a:xfrm>
            <a:off x="1046163" y="1700213"/>
            <a:ext cx="16541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600">
                <a:latin typeface="Arial" charset="0"/>
              </a:rPr>
              <a:t>Magnetometers </a:t>
            </a:r>
          </a:p>
          <a:p>
            <a:pPr eaLnBrk="1" hangingPunct="1"/>
            <a:r>
              <a:rPr lang="en-GB" sz="1600">
                <a:latin typeface="Arial" charset="0"/>
              </a:rPr>
              <a:t>(MEG, 102)</a:t>
            </a:r>
          </a:p>
        </p:txBody>
      </p:sp>
      <p:sp>
        <p:nvSpPr>
          <p:cNvPr id="703507" name="Text Box 19"/>
          <p:cNvSpPr txBox="1">
            <a:spLocks noChangeArrowheads="1"/>
          </p:cNvSpPr>
          <p:nvPr/>
        </p:nvSpPr>
        <p:spPr bwMode="auto">
          <a:xfrm>
            <a:off x="3471863" y="1700213"/>
            <a:ext cx="22526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600">
                <a:latin typeface="Arial" charset="0"/>
              </a:rPr>
              <a:t>(Planar) Gradiometers </a:t>
            </a:r>
          </a:p>
          <a:p>
            <a:pPr eaLnBrk="1" hangingPunct="1"/>
            <a:r>
              <a:rPr lang="en-GB" sz="1600">
                <a:latin typeface="Arial" charset="0"/>
              </a:rPr>
              <a:t>(MEG, 204)</a:t>
            </a:r>
          </a:p>
        </p:txBody>
      </p:sp>
      <p:sp>
        <p:nvSpPr>
          <p:cNvPr id="703508" name="Text Box 20"/>
          <p:cNvSpPr txBox="1">
            <a:spLocks noChangeArrowheads="1"/>
          </p:cNvSpPr>
          <p:nvPr/>
        </p:nvSpPr>
        <p:spPr bwMode="auto">
          <a:xfrm>
            <a:off x="6540500" y="1700213"/>
            <a:ext cx="12001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600">
                <a:latin typeface="Arial" charset="0"/>
              </a:rPr>
              <a:t>Electrodes </a:t>
            </a:r>
          </a:p>
          <a:p>
            <a:pPr eaLnBrk="1" hangingPunct="1"/>
            <a:r>
              <a:rPr lang="en-GB" sz="1600">
                <a:latin typeface="Arial" charset="0"/>
              </a:rPr>
              <a:t>(EEG, 70)</a:t>
            </a:r>
          </a:p>
        </p:txBody>
      </p:sp>
      <p:sp>
        <p:nvSpPr>
          <p:cNvPr id="703510" name="Oval 22"/>
          <p:cNvSpPr>
            <a:spLocks noChangeArrowheads="1"/>
          </p:cNvSpPr>
          <p:nvPr/>
        </p:nvSpPr>
        <p:spPr bwMode="auto">
          <a:xfrm>
            <a:off x="5113338" y="5880100"/>
            <a:ext cx="96837" cy="96838"/>
          </a:xfrm>
          <a:prstGeom prst="ellips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03516" name="Oval 28"/>
          <p:cNvSpPr>
            <a:spLocks noChangeArrowheads="1"/>
          </p:cNvSpPr>
          <p:nvPr/>
        </p:nvSpPr>
        <p:spPr bwMode="auto">
          <a:xfrm>
            <a:off x="7516813" y="5918200"/>
            <a:ext cx="96837" cy="96838"/>
          </a:xfrm>
          <a:prstGeom prst="ellips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03517" name="Oval 29"/>
          <p:cNvSpPr>
            <a:spLocks noChangeArrowheads="1"/>
          </p:cNvSpPr>
          <p:nvPr/>
        </p:nvSpPr>
        <p:spPr bwMode="auto">
          <a:xfrm>
            <a:off x="2720975" y="5703888"/>
            <a:ext cx="96838" cy="96837"/>
          </a:xfrm>
          <a:prstGeom prst="ellips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4838" name="Text Box 3"/>
          <p:cNvSpPr txBox="1">
            <a:spLocks noChangeArrowheads="1"/>
          </p:cNvSpPr>
          <p:nvPr/>
        </p:nvSpPr>
        <p:spPr bwMode="auto">
          <a:xfrm>
            <a:off x="5219700" y="6446838"/>
            <a:ext cx="3924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GB" i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Henson et al (2009) </a:t>
            </a:r>
            <a:r>
              <a:rPr lang="en-GB" i="1" dirty="0" err="1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Neuroimage</a:t>
            </a:r>
            <a:endParaRPr lang="en-GB" i="1" dirty="0" smtClean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703505" name="Text Box 17"/>
          <p:cNvSpPr txBox="1">
            <a:spLocks noChangeArrowheads="1"/>
          </p:cNvSpPr>
          <p:nvPr/>
        </p:nvSpPr>
        <p:spPr bwMode="auto">
          <a:xfrm>
            <a:off x="46038" y="4924425"/>
            <a:ext cx="1069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400">
                <a:latin typeface="Arial" charset="0"/>
              </a:rPr>
              <a:t>150-190ms</a:t>
            </a:r>
          </a:p>
        </p:txBody>
      </p:sp>
      <p:sp>
        <p:nvSpPr>
          <p:cNvPr id="703509" name="Text Box 21"/>
          <p:cNvSpPr txBox="1">
            <a:spLocks noChangeArrowheads="1"/>
          </p:cNvSpPr>
          <p:nvPr/>
        </p:nvSpPr>
        <p:spPr bwMode="auto">
          <a:xfrm>
            <a:off x="34925" y="4652963"/>
            <a:ext cx="16716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400">
                <a:latin typeface="Arial" charset="0"/>
              </a:rPr>
              <a:t>Faces - Scrambled</a:t>
            </a:r>
          </a:p>
        </p:txBody>
      </p:sp>
      <p:sp>
        <p:nvSpPr>
          <p:cNvPr id="703525" name="Text Box 37"/>
          <p:cNvSpPr txBox="1">
            <a:spLocks noChangeArrowheads="1"/>
          </p:cNvSpPr>
          <p:nvPr/>
        </p:nvSpPr>
        <p:spPr bwMode="auto">
          <a:xfrm>
            <a:off x="2765425" y="4149725"/>
            <a:ext cx="366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000" b="1">
                <a:latin typeface="Arial" charset="0"/>
              </a:rPr>
              <a:t>ms</a:t>
            </a:r>
          </a:p>
        </p:txBody>
      </p:sp>
      <p:sp>
        <p:nvSpPr>
          <p:cNvPr id="703528" name="Text Box 40"/>
          <p:cNvSpPr txBox="1">
            <a:spLocks noChangeArrowheads="1"/>
          </p:cNvSpPr>
          <p:nvPr/>
        </p:nvSpPr>
        <p:spPr bwMode="auto">
          <a:xfrm>
            <a:off x="5429250" y="4156075"/>
            <a:ext cx="366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000" b="1">
                <a:latin typeface="Arial" charset="0"/>
              </a:rPr>
              <a:t>ms</a:t>
            </a:r>
          </a:p>
        </p:txBody>
      </p:sp>
      <p:sp>
        <p:nvSpPr>
          <p:cNvPr id="703530" name="Text Box 42"/>
          <p:cNvSpPr txBox="1">
            <a:spLocks noChangeArrowheads="1"/>
          </p:cNvSpPr>
          <p:nvPr/>
        </p:nvSpPr>
        <p:spPr bwMode="auto">
          <a:xfrm>
            <a:off x="8021638" y="4162425"/>
            <a:ext cx="366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000" b="1">
                <a:latin typeface="Arial" charset="0"/>
              </a:rPr>
              <a:t>ms</a:t>
            </a:r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 bwMode="auto">
          <a:xfrm>
            <a:off x="242887" y="152400"/>
            <a:ext cx="6074785" cy="576263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sz="2800" dirty="0" smtClean="0">
                <a:solidFill>
                  <a:srgbClr val="91695F"/>
                </a:solidFill>
                <a:latin typeface="Arial" charset="0"/>
              </a:rPr>
              <a:t>Symmetric Integration of MEG+EEG</a:t>
            </a:r>
            <a:br>
              <a:rPr lang="en-GB" sz="2800" dirty="0" smtClean="0">
                <a:solidFill>
                  <a:srgbClr val="91695F"/>
                </a:solidFill>
                <a:latin typeface="Arial" charset="0"/>
              </a:rPr>
            </a:br>
            <a:r>
              <a:rPr lang="en-GB" sz="2800" dirty="0" smtClean="0">
                <a:solidFill>
                  <a:srgbClr val="91695F"/>
                </a:solidFill>
                <a:latin typeface="Arial" charset="0"/>
              </a:rPr>
              <a:t>Example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3527" grpId="0"/>
      <p:bldP spid="703529" grpId="0"/>
      <p:bldP spid="703531" grpId="0"/>
      <p:bldP spid="703532" grpId="0" animBg="1"/>
      <p:bldP spid="703533" grpId="0" animBg="1"/>
      <p:bldP spid="703524" grpId="0"/>
      <p:bldP spid="703506" grpId="0"/>
      <p:bldP spid="703507" grpId="0"/>
      <p:bldP spid="703508" grpId="0"/>
      <p:bldP spid="703510" grpId="0" animBg="1"/>
      <p:bldP spid="703516" grpId="0" animBg="1"/>
      <p:bldP spid="703517" grpId="0" animBg="1"/>
      <p:bldP spid="703505" grpId="0"/>
      <p:bldP spid="703509" grpId="0"/>
      <p:bldP spid="703525" grpId="0"/>
      <p:bldP spid="703530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4521" name="Picture 9" descr="mip_ae_fd_mags_fused_140-190_val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063" y="3041650"/>
            <a:ext cx="5124450" cy="384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4522" name="Picture 10" descr="mip_ae_fd_eeg_140-190_val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25" y="3041650"/>
            <a:ext cx="5124450" cy="384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4523" name="Picture 11" descr="mip_ae_fd_grds_140-190_val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063" y="187325"/>
            <a:ext cx="5124450" cy="384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4524" name="Picture 12" descr="mip_ae_fd_mags_140-190_val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25" y="187325"/>
            <a:ext cx="5124450" cy="384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 Box 13"/>
          <p:cNvSpPr txBox="1">
            <a:spLocks noChangeArrowheads="1"/>
          </p:cNvSpPr>
          <p:nvPr/>
        </p:nvSpPr>
        <p:spPr bwMode="auto">
          <a:xfrm>
            <a:off x="-468313" y="1019175"/>
            <a:ext cx="2808288" cy="212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400" b="1">
                <a:latin typeface="Arial" charset="0"/>
              </a:rPr>
              <a:t>                    MEG mags         </a:t>
            </a:r>
          </a:p>
        </p:txBody>
      </p:sp>
      <p:sp>
        <p:nvSpPr>
          <p:cNvPr id="704526" name="Text Box 14"/>
          <p:cNvSpPr txBox="1">
            <a:spLocks noChangeArrowheads="1"/>
          </p:cNvSpPr>
          <p:nvPr/>
        </p:nvSpPr>
        <p:spPr bwMode="auto">
          <a:xfrm>
            <a:off x="4535488" y="1019175"/>
            <a:ext cx="2413000" cy="212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400" b="1">
                <a:latin typeface="Arial" charset="0"/>
              </a:rPr>
              <a:t>          MEG grads        </a:t>
            </a:r>
          </a:p>
        </p:txBody>
      </p:sp>
      <p:sp>
        <p:nvSpPr>
          <p:cNvPr id="704527" name="Text Box 15"/>
          <p:cNvSpPr txBox="1">
            <a:spLocks noChangeArrowheads="1"/>
          </p:cNvSpPr>
          <p:nvPr/>
        </p:nvSpPr>
        <p:spPr bwMode="auto">
          <a:xfrm>
            <a:off x="-504825" y="3906838"/>
            <a:ext cx="2808288" cy="212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400" b="1">
                <a:latin typeface="Arial" charset="0"/>
              </a:rPr>
              <a:t>                           EEG                     </a:t>
            </a:r>
          </a:p>
        </p:txBody>
      </p:sp>
      <p:sp>
        <p:nvSpPr>
          <p:cNvPr id="704529" name="Text Box 17"/>
          <p:cNvSpPr txBox="1">
            <a:spLocks noChangeArrowheads="1"/>
          </p:cNvSpPr>
          <p:nvPr/>
        </p:nvSpPr>
        <p:spPr bwMode="auto">
          <a:xfrm>
            <a:off x="4608513" y="3870325"/>
            <a:ext cx="2159000" cy="212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400" b="1">
                <a:latin typeface="Arial" charset="0"/>
              </a:rPr>
              <a:t>             FUSED             </a:t>
            </a:r>
          </a:p>
        </p:txBody>
      </p:sp>
      <p:sp>
        <p:nvSpPr>
          <p:cNvPr id="24586" name="Rectangle 19"/>
          <p:cNvSpPr>
            <a:spLocks noChangeArrowheads="1"/>
          </p:cNvSpPr>
          <p:nvPr/>
        </p:nvSpPr>
        <p:spPr bwMode="auto">
          <a:xfrm>
            <a:off x="1908175" y="944563"/>
            <a:ext cx="647700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04532" name="Rectangle 20"/>
          <p:cNvSpPr>
            <a:spLocks noChangeArrowheads="1"/>
          </p:cNvSpPr>
          <p:nvPr/>
        </p:nvSpPr>
        <p:spPr bwMode="auto">
          <a:xfrm>
            <a:off x="6408738" y="908050"/>
            <a:ext cx="647700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04533" name="Text Box 21"/>
          <p:cNvSpPr txBox="1">
            <a:spLocks noChangeArrowheads="1"/>
          </p:cNvSpPr>
          <p:nvPr/>
        </p:nvSpPr>
        <p:spPr bwMode="auto">
          <a:xfrm>
            <a:off x="2627313" y="895350"/>
            <a:ext cx="1296987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200" b="1">
                <a:latin typeface="Arial" charset="0"/>
              </a:rPr>
              <a:t>+31 -51 -15</a:t>
            </a:r>
          </a:p>
        </p:txBody>
      </p:sp>
      <p:sp>
        <p:nvSpPr>
          <p:cNvPr id="704534" name="Text Box 22"/>
          <p:cNvSpPr txBox="1">
            <a:spLocks noChangeArrowheads="1"/>
          </p:cNvSpPr>
          <p:nvPr/>
        </p:nvSpPr>
        <p:spPr bwMode="auto">
          <a:xfrm>
            <a:off x="7127875" y="882650"/>
            <a:ext cx="1296988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200" b="1">
                <a:latin typeface="Arial" charset="0"/>
              </a:rPr>
              <a:t>+19 -48 -6</a:t>
            </a:r>
          </a:p>
        </p:txBody>
      </p:sp>
      <p:sp>
        <p:nvSpPr>
          <p:cNvPr id="704535" name="Text Box 23"/>
          <p:cNvSpPr txBox="1">
            <a:spLocks noChangeArrowheads="1"/>
          </p:cNvSpPr>
          <p:nvPr/>
        </p:nvSpPr>
        <p:spPr bwMode="auto">
          <a:xfrm>
            <a:off x="2627313" y="3749675"/>
            <a:ext cx="1296987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200" b="1">
                <a:latin typeface="Arial" charset="0"/>
              </a:rPr>
              <a:t>+43 -67 -11</a:t>
            </a:r>
          </a:p>
        </p:txBody>
      </p:sp>
      <p:sp>
        <p:nvSpPr>
          <p:cNvPr id="704536" name="Text Box 24"/>
          <p:cNvSpPr txBox="1">
            <a:spLocks noChangeArrowheads="1"/>
          </p:cNvSpPr>
          <p:nvPr/>
        </p:nvSpPr>
        <p:spPr bwMode="auto">
          <a:xfrm>
            <a:off x="7127875" y="3795713"/>
            <a:ext cx="1296988" cy="1825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200" b="1">
                <a:latin typeface="Arial" charset="0"/>
              </a:rPr>
              <a:t>+44 -64 -4</a:t>
            </a:r>
          </a:p>
        </p:txBody>
      </p:sp>
      <p:sp>
        <p:nvSpPr>
          <p:cNvPr id="35857" name="Text Box 3"/>
          <p:cNvSpPr txBox="1">
            <a:spLocks noChangeArrowheads="1"/>
          </p:cNvSpPr>
          <p:nvPr/>
        </p:nvSpPr>
        <p:spPr bwMode="auto">
          <a:xfrm>
            <a:off x="5508625" y="6453188"/>
            <a:ext cx="3924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GB" i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Henson et al (2009) </a:t>
            </a:r>
            <a:r>
              <a:rPr lang="en-GB" i="1" dirty="0" err="1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Neuroimage</a:t>
            </a:r>
            <a:endParaRPr lang="en-GB" i="1" dirty="0" smtClean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4593" name="Rectangle 25"/>
          <p:cNvSpPr>
            <a:spLocks noChangeArrowheads="1"/>
          </p:cNvSpPr>
          <p:nvPr/>
        </p:nvSpPr>
        <p:spPr bwMode="auto">
          <a:xfrm>
            <a:off x="1116013" y="2216150"/>
            <a:ext cx="576262" cy="288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04538" name="Rectangle 26"/>
          <p:cNvSpPr>
            <a:spLocks noChangeArrowheads="1"/>
          </p:cNvSpPr>
          <p:nvPr/>
        </p:nvSpPr>
        <p:spPr bwMode="auto">
          <a:xfrm>
            <a:off x="5653088" y="2203450"/>
            <a:ext cx="576262" cy="288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04540" name="Rectangle 28"/>
          <p:cNvSpPr>
            <a:spLocks noChangeArrowheads="1"/>
          </p:cNvSpPr>
          <p:nvPr/>
        </p:nvSpPr>
        <p:spPr bwMode="auto">
          <a:xfrm>
            <a:off x="1116013" y="5227638"/>
            <a:ext cx="576262" cy="288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596" name="Rectangle 29"/>
          <p:cNvSpPr>
            <a:spLocks noChangeArrowheads="1"/>
          </p:cNvSpPr>
          <p:nvPr/>
        </p:nvSpPr>
        <p:spPr bwMode="auto">
          <a:xfrm>
            <a:off x="5651500" y="5156200"/>
            <a:ext cx="576263" cy="288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597" name="Text Box 16"/>
          <p:cNvSpPr txBox="1">
            <a:spLocks noChangeArrowheads="1"/>
          </p:cNvSpPr>
          <p:nvPr/>
        </p:nvSpPr>
        <p:spPr bwMode="auto">
          <a:xfrm>
            <a:off x="-252413" y="6506593"/>
            <a:ext cx="5616575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600" dirty="0">
                <a:solidFill>
                  <a:srgbClr val="9A044B"/>
                </a:solidFill>
                <a:latin typeface="Arial" charset="0"/>
              </a:rPr>
              <a:t>    IID noise for each modality; common </a:t>
            </a:r>
            <a:r>
              <a:rPr lang="en-GB" sz="1600" dirty="0">
                <a:solidFill>
                  <a:srgbClr val="FF0000"/>
                </a:solidFill>
                <a:latin typeface="Arial" charset="0"/>
              </a:rPr>
              <a:t>MSP</a:t>
            </a:r>
            <a:r>
              <a:rPr lang="en-GB" sz="1600" dirty="0">
                <a:solidFill>
                  <a:srgbClr val="9A044B"/>
                </a:solidFill>
                <a:latin typeface="Arial" charset="0"/>
              </a:rPr>
              <a:t> for sources</a:t>
            </a:r>
          </a:p>
        </p:txBody>
      </p:sp>
      <p:pic>
        <p:nvPicPr>
          <p:cNvPr id="704546" name="Picture 34" descr="Docs-Presentations-WG-CBSU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15888"/>
            <a:ext cx="267017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4547" name="Oval 35"/>
          <p:cNvSpPr>
            <a:spLocks noChangeArrowheads="1"/>
          </p:cNvSpPr>
          <p:nvPr/>
        </p:nvSpPr>
        <p:spPr bwMode="auto">
          <a:xfrm>
            <a:off x="4932363" y="5300663"/>
            <a:ext cx="215900" cy="217487"/>
          </a:xfrm>
          <a:prstGeom prst="ellipse">
            <a:avLst/>
          </a:prstGeom>
          <a:noFill/>
          <a:ln w="1270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04548" name="Oval 36"/>
          <p:cNvSpPr>
            <a:spLocks noChangeArrowheads="1"/>
          </p:cNvSpPr>
          <p:nvPr/>
        </p:nvSpPr>
        <p:spPr bwMode="auto">
          <a:xfrm>
            <a:off x="4859338" y="5373688"/>
            <a:ext cx="217487" cy="217487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04549" name="Text Box 37"/>
          <p:cNvSpPr txBox="1">
            <a:spLocks noChangeArrowheads="1"/>
          </p:cNvSpPr>
          <p:nvPr/>
        </p:nvSpPr>
        <p:spPr bwMode="auto">
          <a:xfrm>
            <a:off x="2555875" y="1341438"/>
            <a:ext cx="7302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900">
                <a:latin typeface="Arial" charset="0"/>
              </a:rPr>
              <a:t>Scrambled</a:t>
            </a:r>
          </a:p>
        </p:txBody>
      </p:sp>
      <p:sp>
        <p:nvSpPr>
          <p:cNvPr id="704550" name="Line 38"/>
          <p:cNvSpPr>
            <a:spLocks noChangeShapeType="1"/>
          </p:cNvSpPr>
          <p:nvPr/>
        </p:nvSpPr>
        <p:spPr bwMode="auto">
          <a:xfrm>
            <a:off x="2484438" y="1268413"/>
            <a:ext cx="142875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04551" name="Line 39"/>
          <p:cNvSpPr>
            <a:spLocks noChangeShapeType="1"/>
          </p:cNvSpPr>
          <p:nvPr/>
        </p:nvSpPr>
        <p:spPr bwMode="auto">
          <a:xfrm>
            <a:off x="2484438" y="1425575"/>
            <a:ext cx="1428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605" name="Text Box 40"/>
          <p:cNvSpPr txBox="1">
            <a:spLocks noChangeArrowheads="1"/>
          </p:cNvSpPr>
          <p:nvPr/>
        </p:nvSpPr>
        <p:spPr bwMode="auto">
          <a:xfrm>
            <a:off x="1701800" y="3429000"/>
            <a:ext cx="1069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400">
                <a:latin typeface="Arial" charset="0"/>
              </a:rPr>
              <a:t>150-190ms</a:t>
            </a:r>
          </a:p>
        </p:txBody>
      </p:sp>
      <p:sp>
        <p:nvSpPr>
          <p:cNvPr id="24606" name="Text Box 41"/>
          <p:cNvSpPr txBox="1">
            <a:spLocks noChangeArrowheads="1"/>
          </p:cNvSpPr>
          <p:nvPr/>
        </p:nvSpPr>
        <p:spPr bwMode="auto">
          <a:xfrm>
            <a:off x="117475" y="3429000"/>
            <a:ext cx="17605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400">
                <a:latin typeface="Arial" charset="0"/>
              </a:rPr>
              <a:t>Faces – Scrambled,</a:t>
            </a:r>
          </a:p>
        </p:txBody>
      </p:sp>
      <p:sp>
        <p:nvSpPr>
          <p:cNvPr id="704554" name="Text Box 42"/>
          <p:cNvSpPr txBox="1">
            <a:spLocks noChangeArrowheads="1"/>
          </p:cNvSpPr>
          <p:nvPr/>
        </p:nvSpPr>
        <p:spPr bwMode="auto">
          <a:xfrm>
            <a:off x="2555875" y="1185863"/>
            <a:ext cx="4953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900">
                <a:latin typeface="Arial" charset="0"/>
              </a:rPr>
              <a:t>Faces</a:t>
            </a:r>
          </a:p>
        </p:txBody>
      </p:sp>
      <p:sp>
        <p:nvSpPr>
          <p:cNvPr id="704555" name="Oval 43"/>
          <p:cNvSpPr>
            <a:spLocks noChangeArrowheads="1"/>
          </p:cNvSpPr>
          <p:nvPr/>
        </p:nvSpPr>
        <p:spPr bwMode="auto">
          <a:xfrm>
            <a:off x="287338" y="5373688"/>
            <a:ext cx="217487" cy="217487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04556" name="Oval 44"/>
          <p:cNvSpPr>
            <a:spLocks noChangeArrowheads="1"/>
          </p:cNvSpPr>
          <p:nvPr/>
        </p:nvSpPr>
        <p:spPr bwMode="auto">
          <a:xfrm>
            <a:off x="4967288" y="2420938"/>
            <a:ext cx="215900" cy="217487"/>
          </a:xfrm>
          <a:prstGeom prst="ellipse">
            <a:avLst/>
          </a:prstGeom>
          <a:noFill/>
          <a:ln w="1270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04557" name="Oval 45"/>
          <p:cNvSpPr>
            <a:spLocks noChangeArrowheads="1"/>
          </p:cNvSpPr>
          <p:nvPr/>
        </p:nvSpPr>
        <p:spPr bwMode="auto">
          <a:xfrm>
            <a:off x="395288" y="2457450"/>
            <a:ext cx="215900" cy="217488"/>
          </a:xfrm>
          <a:prstGeom prst="ellipse">
            <a:avLst/>
          </a:prstGeom>
          <a:noFill/>
          <a:ln w="1270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04530" name="Rectangle 18"/>
          <p:cNvSpPr>
            <a:spLocks noChangeArrowheads="1"/>
          </p:cNvSpPr>
          <p:nvPr/>
        </p:nvSpPr>
        <p:spPr bwMode="auto">
          <a:xfrm>
            <a:off x="4572000" y="3689350"/>
            <a:ext cx="4325938" cy="2619375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" name="Rectangle 2"/>
          <p:cNvSpPr txBox="1">
            <a:spLocks noChangeArrowheads="1"/>
          </p:cNvSpPr>
          <p:nvPr/>
        </p:nvSpPr>
        <p:spPr bwMode="auto">
          <a:xfrm>
            <a:off x="242887" y="152400"/>
            <a:ext cx="6074785" cy="576263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sz="2800" dirty="0" smtClean="0">
                <a:solidFill>
                  <a:srgbClr val="91695F"/>
                </a:solidFill>
                <a:latin typeface="Arial" charset="0"/>
              </a:rPr>
              <a:t>Symmetric Integration of MEG+EEG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4526" grpId="0" animBg="1"/>
      <p:bldP spid="704527" grpId="0" animBg="1"/>
      <p:bldP spid="704529" grpId="0" animBg="1"/>
      <p:bldP spid="704532" grpId="0" animBg="1"/>
      <p:bldP spid="704533" grpId="0" animBg="1"/>
      <p:bldP spid="704534" grpId="0" animBg="1"/>
      <p:bldP spid="704535" grpId="0" animBg="1"/>
      <p:bldP spid="704536" grpId="0" animBg="1"/>
      <p:bldP spid="704538" grpId="0" animBg="1"/>
      <p:bldP spid="704540" grpId="0" animBg="1"/>
      <p:bldP spid="704547" grpId="0" animBg="1"/>
      <p:bldP spid="704548" grpId="0" animBg="1"/>
      <p:bldP spid="704549" grpId="0"/>
      <p:bldP spid="704550" grpId="0" animBg="1"/>
      <p:bldP spid="704551" grpId="0" animBg="1"/>
      <p:bldP spid="704554" grpId="0"/>
      <p:bldP spid="704555" grpId="0" animBg="1"/>
      <p:bldP spid="704556" grpId="0" animBg="1"/>
      <p:bldP spid="704557" grpId="0" animBg="1"/>
      <p:bldP spid="704530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541" name="Text Box 5"/>
          <p:cNvSpPr txBox="1">
            <a:spLocks noChangeArrowheads="1"/>
          </p:cNvSpPr>
          <p:nvPr/>
        </p:nvSpPr>
        <p:spPr bwMode="auto">
          <a:xfrm>
            <a:off x="236467" y="1252722"/>
            <a:ext cx="8278141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buFontTx/>
              <a:buChar char="•"/>
              <a:defRPr/>
            </a:pPr>
            <a:r>
              <a:rPr lang="en-GB" sz="2000" dirty="0" smtClean="0">
                <a:solidFill>
                  <a:srgbClr val="9A044B"/>
                </a:solidFill>
                <a:latin typeface="Arial" charset="0"/>
              </a:rPr>
              <a:t>Estimate noise covariance from pre-stimulus baseline (</a:t>
            </a:r>
            <a:r>
              <a:rPr lang="en-GB" sz="2000" b="1" dirty="0" smtClean="0">
                <a:latin typeface="Arial" charset="0"/>
              </a:rPr>
              <a:t>b</a:t>
            </a:r>
            <a:r>
              <a:rPr lang="en-GB" sz="2000" dirty="0" smtClean="0">
                <a:solidFill>
                  <a:srgbClr val="9A044B"/>
                </a:solidFill>
                <a:latin typeface="Arial" charset="0"/>
              </a:rPr>
              <a:t>):</a:t>
            </a:r>
          </a:p>
          <a:p>
            <a:pPr>
              <a:buFontTx/>
              <a:buChar char="•"/>
              <a:defRPr/>
            </a:pPr>
            <a:endParaRPr lang="en-GB" sz="2000" dirty="0">
              <a:solidFill>
                <a:srgbClr val="9A044B"/>
              </a:solidFill>
              <a:latin typeface="Arial" charset="0"/>
            </a:endParaRPr>
          </a:p>
          <a:p>
            <a:pPr>
              <a:buFontTx/>
              <a:buChar char="•"/>
              <a:defRPr/>
            </a:pPr>
            <a:endParaRPr lang="en-GB" sz="2000" dirty="0" smtClean="0">
              <a:solidFill>
                <a:srgbClr val="9A044B"/>
              </a:solidFill>
              <a:latin typeface="Arial" charset="0"/>
            </a:endParaRPr>
          </a:p>
          <a:p>
            <a:pPr>
              <a:buFontTx/>
              <a:buChar char="•"/>
              <a:defRPr/>
            </a:pPr>
            <a:endParaRPr lang="en-GB" sz="2000" dirty="0" smtClean="0">
              <a:solidFill>
                <a:srgbClr val="9A044B"/>
              </a:solidFill>
              <a:latin typeface="Arial" charset="0"/>
            </a:endParaRPr>
          </a:p>
          <a:p>
            <a:pPr marL="0" indent="0">
              <a:defRPr/>
            </a:pPr>
            <a:endParaRPr lang="en-GB" sz="2000" dirty="0">
              <a:solidFill>
                <a:srgbClr val="9A044B"/>
              </a:solidFill>
              <a:latin typeface="Arial" charset="0"/>
            </a:endParaRPr>
          </a:p>
          <a:p>
            <a:pPr marL="432000" indent="0">
              <a:defRPr/>
            </a:pPr>
            <a:r>
              <a:rPr lang="en-GB" sz="2000" dirty="0" smtClean="0">
                <a:solidFill>
                  <a:srgbClr val="9A044B"/>
                </a:solidFill>
                <a:latin typeface="Arial" charset="0"/>
              </a:rPr>
              <a:t>(which can also be used to pre-whiten data and </a:t>
            </a:r>
            <a:r>
              <a:rPr lang="en-GB" sz="2000" dirty="0" err="1" smtClean="0">
                <a:solidFill>
                  <a:srgbClr val="9A044B"/>
                </a:solidFill>
                <a:latin typeface="Arial" charset="0"/>
              </a:rPr>
              <a:t>leadfields</a:t>
            </a:r>
            <a:r>
              <a:rPr lang="en-GB" sz="2000" dirty="0" smtClean="0">
                <a:solidFill>
                  <a:srgbClr val="9A044B"/>
                </a:solidFill>
                <a:latin typeface="Arial" charset="0"/>
              </a:rPr>
              <a:t>, scaling to noise units)…</a:t>
            </a:r>
          </a:p>
          <a:p>
            <a:pPr marL="432000" indent="0">
              <a:defRPr/>
            </a:pPr>
            <a:r>
              <a:rPr lang="en-GB" sz="2000" dirty="0" smtClean="0">
                <a:solidFill>
                  <a:srgbClr val="9A044B"/>
                </a:solidFill>
                <a:latin typeface="Arial" charset="0"/>
              </a:rPr>
              <a:t>…but downside is that </a:t>
            </a:r>
            <a:r>
              <a:rPr lang="en-GB" sz="2000" b="1" dirty="0" smtClean="0">
                <a:solidFill>
                  <a:srgbClr val="9A044B"/>
                </a:solidFill>
                <a:latin typeface="Arial" charset="0"/>
              </a:rPr>
              <a:t>baseline contains source activity</a:t>
            </a:r>
            <a:r>
              <a:rPr lang="en-GB" sz="2000" dirty="0" smtClean="0">
                <a:solidFill>
                  <a:srgbClr val="9A044B"/>
                </a:solidFill>
                <a:latin typeface="Arial" charset="0"/>
              </a:rPr>
              <a:t>, so not estimate of true sensor noise</a:t>
            </a:r>
            <a:endParaRPr lang="en-GB" sz="2000" dirty="0">
              <a:solidFill>
                <a:srgbClr val="9A044B"/>
              </a:solidFill>
              <a:latin typeface="Arial" charset="0"/>
            </a:endParaRPr>
          </a:p>
          <a:p>
            <a:pPr>
              <a:buFontTx/>
              <a:buChar char="•"/>
              <a:defRPr/>
            </a:pPr>
            <a:endParaRPr lang="en-GB" sz="2000" dirty="0" smtClean="0">
              <a:solidFill>
                <a:srgbClr val="9A044B"/>
              </a:solidFill>
              <a:latin typeface="Arial" charset="0"/>
            </a:endParaRPr>
          </a:p>
          <a:p>
            <a:pPr>
              <a:buFontTx/>
              <a:buChar char="•"/>
              <a:defRPr/>
            </a:pPr>
            <a:endParaRPr lang="en-GB" sz="2000" dirty="0" smtClean="0">
              <a:solidFill>
                <a:srgbClr val="9A044B"/>
              </a:solidFill>
              <a:latin typeface="Arial" charset="0"/>
            </a:endParaRPr>
          </a:p>
          <a:p>
            <a:pPr>
              <a:buFontTx/>
              <a:buChar char="•"/>
              <a:defRPr/>
            </a:pPr>
            <a:r>
              <a:rPr lang="en-GB" sz="2000" dirty="0" smtClean="0">
                <a:solidFill>
                  <a:srgbClr val="9A044B"/>
                </a:solidFill>
                <a:latin typeface="Arial" charset="0"/>
              </a:rPr>
              <a:t>Maximise mutual information between MEG and EEG</a:t>
            </a:r>
          </a:p>
          <a:p>
            <a:pPr>
              <a:buFontTx/>
              <a:buChar char="•"/>
              <a:defRPr/>
            </a:pPr>
            <a:endParaRPr lang="en-GB" sz="2000" dirty="0">
              <a:solidFill>
                <a:srgbClr val="9A044B"/>
              </a:solidFill>
              <a:latin typeface="Arial" charset="0"/>
            </a:endParaRPr>
          </a:p>
          <a:p>
            <a:pPr>
              <a:buFontTx/>
              <a:buChar char="•"/>
              <a:defRPr/>
            </a:pPr>
            <a:endParaRPr lang="en-GB" sz="2000" dirty="0" smtClean="0">
              <a:solidFill>
                <a:srgbClr val="9A044B"/>
              </a:solidFill>
              <a:latin typeface="Arial" charset="0"/>
            </a:endParaRPr>
          </a:p>
          <a:p>
            <a:pPr>
              <a:buFontTx/>
              <a:buChar char="•"/>
              <a:defRPr/>
            </a:pPr>
            <a:r>
              <a:rPr lang="en-GB" sz="2000" dirty="0" smtClean="0">
                <a:solidFill>
                  <a:srgbClr val="9A044B"/>
                </a:solidFill>
                <a:latin typeface="Arial" charset="0"/>
              </a:rPr>
              <a:t>Re-parameterise </a:t>
            </a:r>
            <a:r>
              <a:rPr lang="en-GB" sz="2000" dirty="0" err="1" smtClean="0">
                <a:solidFill>
                  <a:srgbClr val="9A044B"/>
                </a:solidFill>
                <a:latin typeface="Arial" charset="0"/>
              </a:rPr>
              <a:t>leadfields</a:t>
            </a:r>
            <a:r>
              <a:rPr lang="en-GB" sz="2000" dirty="0" smtClean="0">
                <a:solidFill>
                  <a:srgbClr val="9A044B"/>
                </a:solidFill>
                <a:latin typeface="Arial" charset="0"/>
              </a:rPr>
              <a:t> in terms of radial/tangential components</a:t>
            </a:r>
            <a:br>
              <a:rPr lang="en-GB" sz="2000" dirty="0" smtClean="0">
                <a:solidFill>
                  <a:srgbClr val="9A044B"/>
                </a:solidFill>
                <a:latin typeface="Arial" charset="0"/>
              </a:rPr>
            </a:br>
            <a:endParaRPr lang="en-GB" sz="2000" dirty="0" smtClean="0">
              <a:solidFill>
                <a:srgbClr val="9A044B"/>
              </a:solidFill>
              <a:latin typeface="Arial" charset="0"/>
            </a:endParaRPr>
          </a:p>
          <a:p>
            <a:pPr>
              <a:defRPr/>
            </a:pPr>
            <a:endParaRPr lang="en-GB" sz="2000" dirty="0" smtClean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25604" name="Rectangle 2"/>
          <p:cNvSpPr txBox="1">
            <a:spLocks noChangeArrowheads="1"/>
          </p:cNvSpPr>
          <p:nvPr/>
        </p:nvSpPr>
        <p:spPr bwMode="auto">
          <a:xfrm>
            <a:off x="0" y="260350"/>
            <a:ext cx="63722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2800" dirty="0" smtClean="0">
                <a:solidFill>
                  <a:srgbClr val="91695F"/>
                </a:solidFill>
                <a:latin typeface="Arial" charset="0"/>
              </a:rPr>
              <a:t>Other Approaches to M/EEG fusion</a:t>
            </a:r>
            <a:endParaRPr lang="en-GB" sz="2800" dirty="0">
              <a:solidFill>
                <a:srgbClr val="91695F"/>
              </a:solidFill>
              <a:latin typeface="Arial" charset="0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5910348" y="2377836"/>
            <a:ext cx="31037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600" i="1" dirty="0" err="1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Molins</a:t>
            </a:r>
            <a:r>
              <a:rPr lang="en-GB" sz="1600" i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et al (2008), </a:t>
            </a:r>
            <a:r>
              <a:rPr lang="en-GB" sz="1600" i="1" dirty="0" err="1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Neuroimage</a:t>
            </a:r>
            <a:endParaRPr lang="en-GB" sz="1600" i="1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5273942"/>
              </p:ext>
            </p:extLst>
          </p:nvPr>
        </p:nvGraphicFramePr>
        <p:xfrm>
          <a:off x="1461938" y="1756604"/>
          <a:ext cx="4107613" cy="950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74" name="Equation" r:id="rId3" imgW="2082600" imgH="482400" progId="">
                  <p:embed/>
                </p:oleObj>
              </mc:Choice>
              <mc:Fallback>
                <p:oleObj name="Equation" r:id="rId3" imgW="2082600" imgH="482400" progId="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1938" y="1756604"/>
                        <a:ext cx="4107613" cy="9509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5908369" y="5035930"/>
            <a:ext cx="24192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600" i="1" dirty="0" err="1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Baillet</a:t>
            </a:r>
            <a:r>
              <a:rPr lang="en-GB" sz="1600" i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et al (1999), IEEE</a:t>
            </a:r>
            <a:endParaRPr lang="en-GB" sz="1600" i="1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5942020" y="6007728"/>
            <a:ext cx="311495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600" i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Huang et al (2007), </a:t>
            </a:r>
            <a:r>
              <a:rPr lang="en-GB" sz="1600" i="1" dirty="0" err="1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Neuroimage</a:t>
            </a:r>
            <a:endParaRPr lang="en-GB" sz="1600" i="1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15992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4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5541" grpId="0" uiExpand="1" build="p"/>
      <p:bldP spid="5" grpId="0"/>
      <p:bldP spid="7" grpId="0"/>
      <p:bldP spid="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935038" y="296863"/>
            <a:ext cx="5184775" cy="576262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sz="4000" dirty="0" smtClean="0">
                <a:solidFill>
                  <a:srgbClr val="91695F"/>
                </a:solidFill>
                <a:latin typeface="Arial" charset="0"/>
              </a:rPr>
              <a:t>Examples</a:t>
            </a:r>
          </a:p>
        </p:txBody>
      </p:sp>
      <p:sp>
        <p:nvSpPr>
          <p:cNvPr id="688135" name="Text Box 7"/>
          <p:cNvSpPr txBox="1">
            <a:spLocks noChangeArrowheads="1"/>
          </p:cNvSpPr>
          <p:nvPr/>
        </p:nvSpPr>
        <p:spPr bwMode="auto">
          <a:xfrm>
            <a:off x="218362" y="3023951"/>
            <a:ext cx="876615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800" dirty="0">
                <a:solidFill>
                  <a:srgbClr val="9A044B"/>
                </a:solidFill>
                <a:latin typeface="Arial" charset="0"/>
              </a:rPr>
              <a:t>	</a:t>
            </a:r>
            <a:r>
              <a:rPr lang="en-GB" sz="2800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1</a:t>
            </a:r>
            <a:r>
              <a:rPr lang="en-GB" sz="28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. EEG -&gt; fMRI asymmetric integration </a:t>
            </a:r>
          </a:p>
          <a:p>
            <a:pPr eaLnBrk="1" hangingPunct="1"/>
            <a:endParaRPr lang="en-GB" sz="2800" dirty="0">
              <a:solidFill>
                <a:schemeClr val="bg1">
                  <a:lumMod val="75000"/>
                </a:schemeClr>
              </a:solidFill>
              <a:latin typeface="Arial" charset="0"/>
            </a:endParaRPr>
          </a:p>
          <a:p>
            <a:pPr eaLnBrk="1" hangingPunct="1"/>
            <a:r>
              <a:rPr lang="en-GB" sz="2800" dirty="0" smtClean="0">
                <a:solidFill>
                  <a:srgbClr val="A50021"/>
                </a:solidFill>
                <a:latin typeface="Arial" charset="0"/>
              </a:rPr>
              <a:t>	</a:t>
            </a:r>
            <a:r>
              <a:rPr lang="en-GB" sz="2800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2</a:t>
            </a:r>
            <a:r>
              <a:rPr lang="en-GB" sz="28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. fMRI -&gt; M/EEG asymmetric integration</a:t>
            </a:r>
          </a:p>
          <a:p>
            <a:pPr eaLnBrk="1" hangingPunct="1"/>
            <a:endParaRPr lang="en-GB" sz="2800" dirty="0">
              <a:solidFill>
                <a:schemeClr val="bg1">
                  <a:lumMod val="75000"/>
                </a:schemeClr>
              </a:solidFill>
              <a:latin typeface="Arial" charset="0"/>
            </a:endParaRPr>
          </a:p>
          <a:p>
            <a:pPr eaLnBrk="1" hangingPunct="1"/>
            <a:r>
              <a:rPr lang="en-GB" sz="2800" dirty="0" smtClean="0">
                <a:solidFill>
                  <a:srgbClr val="A50021"/>
                </a:solidFill>
                <a:latin typeface="Arial" charset="0"/>
              </a:rPr>
              <a:t>	</a:t>
            </a:r>
            <a:r>
              <a:rPr lang="en-GB" sz="28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3. MEG </a:t>
            </a:r>
            <a:r>
              <a:rPr lang="en-GB" sz="2800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&lt;-&gt; EEG symmetric integration (fusion</a:t>
            </a:r>
            <a:r>
              <a:rPr lang="en-GB" sz="28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)</a:t>
            </a:r>
          </a:p>
          <a:p>
            <a:pPr eaLnBrk="1" hangingPunct="1"/>
            <a:endParaRPr lang="en-GB" sz="2800" dirty="0">
              <a:solidFill>
                <a:srgbClr val="A50021"/>
              </a:solidFill>
              <a:latin typeface="Arial" charset="0"/>
            </a:endParaRPr>
          </a:p>
          <a:p>
            <a:pPr eaLnBrk="1" hangingPunct="1"/>
            <a:r>
              <a:rPr lang="en-GB" sz="2800" dirty="0" smtClean="0">
                <a:solidFill>
                  <a:srgbClr val="A50021"/>
                </a:solidFill>
                <a:latin typeface="Arial" charset="0"/>
              </a:rPr>
              <a:t>	4. fMRI &lt;-&gt; MEG &lt;-&gt; EEG fusion?</a:t>
            </a:r>
            <a:endParaRPr lang="en-GB" sz="2800" dirty="0">
              <a:solidFill>
                <a:srgbClr val="A50021"/>
              </a:solidFill>
              <a:latin typeface="Arial" charset="0"/>
            </a:endParaRPr>
          </a:p>
          <a:p>
            <a:pPr eaLnBrk="1" hangingPunct="1"/>
            <a:endParaRPr lang="en-GB" sz="2800" dirty="0">
              <a:solidFill>
                <a:srgbClr val="9A044B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9655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2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2168773"/>
              </p:ext>
            </p:extLst>
          </p:nvPr>
        </p:nvGraphicFramePr>
        <p:xfrm>
          <a:off x="1858950" y="3129588"/>
          <a:ext cx="506413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773" name="Equation" r:id="rId3" imgW="266400" imgH="203040" progId="">
                  <p:embed/>
                </p:oleObj>
              </mc:Choice>
              <mc:Fallback>
                <p:oleObj name="Equation" r:id="rId3" imgW="266400" imgH="203040" progId="">
                  <p:embed/>
                  <p:pic>
                    <p:nvPicPr>
                      <p:cNvPr id="0" name="Picture 3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8950" y="3129588"/>
                        <a:ext cx="506413" cy="385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3" name="Oval 25"/>
          <p:cNvSpPr>
            <a:spLocks noChangeArrowheads="1"/>
          </p:cNvSpPr>
          <p:nvPr/>
        </p:nvSpPr>
        <p:spPr bwMode="auto">
          <a:xfrm>
            <a:off x="1854188" y="3083550"/>
            <a:ext cx="503237" cy="503238"/>
          </a:xfrm>
          <a:prstGeom prst="ellipse">
            <a:avLst/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22534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4635778"/>
              </p:ext>
            </p:extLst>
          </p:nvPr>
        </p:nvGraphicFramePr>
        <p:xfrm>
          <a:off x="4740263" y="3118475"/>
          <a:ext cx="67627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774" name="Equation" r:id="rId5" imgW="355320" imgH="253800" progId="">
                  <p:embed/>
                </p:oleObj>
              </mc:Choice>
              <mc:Fallback>
                <p:oleObj name="Equation" r:id="rId5" imgW="355320" imgH="253800" progId="">
                  <p:embed/>
                  <p:pic>
                    <p:nvPicPr>
                      <p:cNvPr id="0" name="Picture 3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0263" y="3118475"/>
                        <a:ext cx="676275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66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5" name="Oval 28"/>
          <p:cNvSpPr>
            <a:spLocks noChangeArrowheads="1"/>
          </p:cNvSpPr>
          <p:nvPr/>
        </p:nvSpPr>
        <p:spPr bwMode="auto">
          <a:xfrm>
            <a:off x="4754549" y="3039100"/>
            <a:ext cx="646447" cy="644525"/>
          </a:xfrm>
          <a:prstGeom prst="ellips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22536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6615923"/>
              </p:ext>
            </p:extLst>
          </p:nvPr>
        </p:nvGraphicFramePr>
        <p:xfrm>
          <a:off x="2473887" y="1948735"/>
          <a:ext cx="314645" cy="171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775" name="Equation" r:id="rId7" imgW="139518" imgH="76101" progId="">
                  <p:embed/>
                </p:oleObj>
              </mc:Choice>
              <mc:Fallback>
                <p:oleObj name="Equation" r:id="rId7" imgW="139518" imgH="76101" progId="">
                  <p:embed/>
                  <p:pic>
                    <p:nvPicPr>
                      <p:cNvPr id="0" name="Picture 3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3887" y="1948735"/>
                        <a:ext cx="314645" cy="1714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7" name="Rectangle 43"/>
          <p:cNvSpPr>
            <a:spLocks noChangeArrowheads="1"/>
          </p:cNvSpPr>
          <p:nvPr/>
        </p:nvSpPr>
        <p:spPr bwMode="auto">
          <a:xfrm>
            <a:off x="2220899" y="1626920"/>
            <a:ext cx="799429" cy="805756"/>
          </a:xfrm>
          <a:prstGeom prst="rect">
            <a:avLst/>
          </a:prstGeom>
          <a:noFill/>
          <a:ln w="25400" algn="ctr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22539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0353509"/>
              </p:ext>
            </p:extLst>
          </p:nvPr>
        </p:nvGraphicFramePr>
        <p:xfrm>
          <a:off x="3802050" y="3112125"/>
          <a:ext cx="628650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776" name="Equation" r:id="rId9" imgW="330120" imgH="253800" progId="">
                  <p:embed/>
                </p:oleObj>
              </mc:Choice>
              <mc:Fallback>
                <p:oleObj name="Equation" r:id="rId9" imgW="330120" imgH="253800" progId="">
                  <p:embed/>
                  <p:pic>
                    <p:nvPicPr>
                      <p:cNvPr id="0" name="Picture 3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2050" y="3112125"/>
                        <a:ext cx="628650" cy="484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1" name="Oval 69"/>
          <p:cNvSpPr>
            <a:spLocks noChangeArrowheads="1"/>
          </p:cNvSpPr>
          <p:nvPr/>
        </p:nvSpPr>
        <p:spPr bwMode="auto">
          <a:xfrm>
            <a:off x="3768153" y="3058150"/>
            <a:ext cx="680010" cy="604838"/>
          </a:xfrm>
          <a:prstGeom prst="ellips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cxnSp>
        <p:nvCxnSpPr>
          <p:cNvPr id="22542" name="AutoShape 219"/>
          <p:cNvCxnSpPr>
            <a:cxnSpLocks noChangeShapeType="1"/>
            <a:stCxn id="80" idx="2"/>
            <a:endCxn id="22533" idx="0"/>
          </p:cNvCxnSpPr>
          <p:nvPr/>
        </p:nvCxnSpPr>
        <p:spPr bwMode="auto">
          <a:xfrm rot="16200000" flipH="1">
            <a:off x="1550538" y="2528280"/>
            <a:ext cx="608101" cy="502438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3" name="AutoShape 220"/>
          <p:cNvCxnSpPr>
            <a:cxnSpLocks noChangeShapeType="1"/>
            <a:stCxn id="22537" idx="2"/>
            <a:endCxn id="22533" idx="0"/>
          </p:cNvCxnSpPr>
          <p:nvPr/>
        </p:nvCxnSpPr>
        <p:spPr bwMode="auto">
          <a:xfrm rot="5400000">
            <a:off x="2037774" y="2500710"/>
            <a:ext cx="650874" cy="514807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4" name="AutoShape 226"/>
          <p:cNvCxnSpPr>
            <a:cxnSpLocks noChangeShapeType="1"/>
            <a:stCxn id="22587" idx="2"/>
            <a:endCxn id="22535" idx="0"/>
          </p:cNvCxnSpPr>
          <p:nvPr/>
        </p:nvCxnSpPr>
        <p:spPr bwMode="auto">
          <a:xfrm rot="16200000" flipH="1">
            <a:off x="4586358" y="2547685"/>
            <a:ext cx="558800" cy="424029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45" name="Oval 14"/>
          <p:cNvSpPr>
            <a:spLocks noChangeArrowheads="1"/>
          </p:cNvSpPr>
          <p:nvPr/>
        </p:nvSpPr>
        <p:spPr bwMode="auto">
          <a:xfrm>
            <a:off x="2590788" y="4272588"/>
            <a:ext cx="503237" cy="503237"/>
          </a:xfrm>
          <a:prstGeom prst="ellipse">
            <a:avLst/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22546" name="Object 2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0121229"/>
              </p:ext>
            </p:extLst>
          </p:nvPr>
        </p:nvGraphicFramePr>
        <p:xfrm>
          <a:off x="4859338" y="4321175"/>
          <a:ext cx="4794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777" name="Equation" r:id="rId11" imgW="253800" imgH="228600" progId="">
                  <p:embed/>
                </p:oleObj>
              </mc:Choice>
              <mc:Fallback>
                <p:oleObj name="Equation" r:id="rId11" imgW="253800" imgH="228600" progId="">
                  <p:embed/>
                  <p:pic>
                    <p:nvPicPr>
                      <p:cNvPr id="0" name="Picture 3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4321175"/>
                        <a:ext cx="479425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7" name="Object 2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6550421"/>
              </p:ext>
            </p:extLst>
          </p:nvPr>
        </p:nvGraphicFramePr>
        <p:xfrm>
          <a:off x="2757475" y="4402763"/>
          <a:ext cx="193675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778" name="Equation" r:id="rId13" imgW="101520" imgH="139680" progId="">
                  <p:embed/>
                </p:oleObj>
              </mc:Choice>
              <mc:Fallback>
                <p:oleObj name="Equation" r:id="rId13" imgW="101520" imgH="139680" progId="">
                  <p:embed/>
                  <p:pic>
                    <p:nvPicPr>
                      <p:cNvPr id="0" name="Picture 3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7475" y="4402763"/>
                        <a:ext cx="193675" cy="263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8" name="Rectangle 19"/>
          <p:cNvSpPr>
            <a:spLocks noChangeArrowheads="1"/>
          </p:cNvSpPr>
          <p:nvPr/>
        </p:nvSpPr>
        <p:spPr bwMode="auto">
          <a:xfrm rot="2843156">
            <a:off x="3519752" y="5507229"/>
            <a:ext cx="668253" cy="637201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cxnSp>
        <p:nvCxnSpPr>
          <p:cNvPr id="22549" name="AutoShape 20"/>
          <p:cNvCxnSpPr>
            <a:cxnSpLocks noChangeShapeType="1"/>
            <a:stCxn id="22545" idx="5"/>
            <a:endCxn id="22548" idx="1"/>
          </p:cNvCxnSpPr>
          <p:nvPr/>
        </p:nvCxnSpPr>
        <p:spPr bwMode="auto">
          <a:xfrm>
            <a:off x="3020328" y="4702128"/>
            <a:ext cx="607328" cy="87780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50" name="Oval 21"/>
          <p:cNvSpPr>
            <a:spLocks noChangeArrowheads="1"/>
          </p:cNvSpPr>
          <p:nvPr/>
        </p:nvSpPr>
        <p:spPr bwMode="auto">
          <a:xfrm>
            <a:off x="4848939" y="4286876"/>
            <a:ext cx="503237" cy="503237"/>
          </a:xfrm>
          <a:prstGeom prst="ellips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cxnSp>
        <p:nvCxnSpPr>
          <p:cNvPr id="22557" name="AutoShape 20"/>
          <p:cNvCxnSpPr>
            <a:cxnSpLocks noChangeShapeType="1"/>
            <a:stCxn id="22541" idx="6"/>
            <a:endCxn id="22535" idx="2"/>
          </p:cNvCxnSpPr>
          <p:nvPr/>
        </p:nvCxnSpPr>
        <p:spPr bwMode="auto">
          <a:xfrm>
            <a:off x="4448163" y="3360569"/>
            <a:ext cx="306386" cy="79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60" name="AutoShape 20"/>
          <p:cNvCxnSpPr>
            <a:cxnSpLocks noChangeShapeType="1"/>
            <a:stCxn id="22550" idx="3"/>
            <a:endCxn id="22548" idx="0"/>
          </p:cNvCxnSpPr>
          <p:nvPr/>
        </p:nvCxnSpPr>
        <p:spPr bwMode="auto">
          <a:xfrm flipH="1">
            <a:off x="4088347" y="4716416"/>
            <a:ext cx="834289" cy="89370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64" name="AutoShape 226"/>
          <p:cNvCxnSpPr>
            <a:cxnSpLocks noChangeShapeType="1"/>
            <a:endCxn id="22535" idx="0"/>
          </p:cNvCxnSpPr>
          <p:nvPr/>
        </p:nvCxnSpPr>
        <p:spPr bwMode="auto">
          <a:xfrm rot="5400000">
            <a:off x="4964747" y="2545700"/>
            <a:ext cx="606426" cy="380374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67" name="Rectangle 68"/>
          <p:cNvSpPr>
            <a:spLocks noChangeArrowheads="1"/>
          </p:cNvSpPr>
          <p:nvPr/>
        </p:nvSpPr>
        <p:spPr bwMode="auto">
          <a:xfrm>
            <a:off x="1911338" y="5393363"/>
            <a:ext cx="785813" cy="396875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cxnSp>
        <p:nvCxnSpPr>
          <p:cNvPr id="22568" name="AutoShape 20"/>
          <p:cNvCxnSpPr>
            <a:cxnSpLocks noChangeShapeType="1"/>
            <a:stCxn id="22567" idx="3"/>
          </p:cNvCxnSpPr>
          <p:nvPr/>
        </p:nvCxnSpPr>
        <p:spPr bwMode="auto">
          <a:xfrm flipV="1">
            <a:off x="2697151" y="5134601"/>
            <a:ext cx="626841" cy="457200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71" name="AutoShape 20"/>
          <p:cNvCxnSpPr>
            <a:cxnSpLocks noChangeShapeType="1"/>
            <a:stCxn id="22533" idx="4"/>
            <a:endCxn id="22545" idx="1"/>
          </p:cNvCxnSpPr>
          <p:nvPr/>
        </p:nvCxnSpPr>
        <p:spPr bwMode="auto">
          <a:xfrm>
            <a:off x="2105807" y="3586788"/>
            <a:ext cx="558678" cy="75949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72" name="AutoShape 20"/>
          <p:cNvCxnSpPr>
            <a:cxnSpLocks noChangeShapeType="1"/>
            <a:stCxn id="22535" idx="4"/>
            <a:endCxn id="22550" idx="0"/>
          </p:cNvCxnSpPr>
          <p:nvPr/>
        </p:nvCxnSpPr>
        <p:spPr bwMode="auto">
          <a:xfrm>
            <a:off x="5077773" y="3683625"/>
            <a:ext cx="22785" cy="60325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75" name="Rectangle 78"/>
          <p:cNvSpPr>
            <a:spLocks noChangeArrowheads="1"/>
          </p:cNvSpPr>
          <p:nvPr/>
        </p:nvSpPr>
        <p:spPr bwMode="auto">
          <a:xfrm rot="2843156">
            <a:off x="319881" y="6019007"/>
            <a:ext cx="301625" cy="293688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/>
          <a:p>
            <a:endParaRPr lang="en-GB"/>
          </a:p>
        </p:txBody>
      </p:sp>
      <p:sp>
        <p:nvSpPr>
          <p:cNvPr id="22576" name="Oval 80"/>
          <p:cNvSpPr>
            <a:spLocks noChangeArrowheads="1"/>
          </p:cNvSpPr>
          <p:nvPr/>
        </p:nvSpPr>
        <p:spPr bwMode="auto">
          <a:xfrm>
            <a:off x="215900" y="5372100"/>
            <a:ext cx="431800" cy="431800"/>
          </a:xfrm>
          <a:prstGeom prst="ellipse">
            <a:avLst/>
          </a:prstGeom>
          <a:noFill/>
          <a:ln w="25400" algn="ctr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577" name="Rectangle 81"/>
          <p:cNvSpPr>
            <a:spLocks noChangeArrowheads="1"/>
          </p:cNvSpPr>
          <p:nvPr/>
        </p:nvSpPr>
        <p:spPr bwMode="auto">
          <a:xfrm>
            <a:off x="250825" y="4724400"/>
            <a:ext cx="358775" cy="396875"/>
          </a:xfrm>
          <a:prstGeom prst="rect">
            <a:avLst/>
          </a:prstGeom>
          <a:noFill/>
          <a:ln w="25400" algn="ctr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578" name="Text Box 82"/>
          <p:cNvSpPr txBox="1">
            <a:spLocks noChangeArrowheads="1"/>
          </p:cNvSpPr>
          <p:nvPr/>
        </p:nvSpPr>
        <p:spPr bwMode="auto">
          <a:xfrm>
            <a:off x="622300" y="4730750"/>
            <a:ext cx="742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latin typeface="Arial" charset="0"/>
              </a:rPr>
              <a:t>Fixed</a:t>
            </a:r>
          </a:p>
        </p:txBody>
      </p:sp>
      <p:sp>
        <p:nvSpPr>
          <p:cNvPr id="22579" name="Text Box 83"/>
          <p:cNvSpPr txBox="1">
            <a:spLocks noChangeArrowheads="1"/>
          </p:cNvSpPr>
          <p:nvPr/>
        </p:nvSpPr>
        <p:spPr bwMode="auto">
          <a:xfrm>
            <a:off x="622300" y="5378450"/>
            <a:ext cx="1022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latin typeface="Arial" charset="0"/>
              </a:rPr>
              <a:t>Variable</a:t>
            </a:r>
          </a:p>
        </p:txBody>
      </p:sp>
      <p:sp>
        <p:nvSpPr>
          <p:cNvPr id="22580" name="Text Box 84"/>
          <p:cNvSpPr txBox="1">
            <a:spLocks noChangeArrowheads="1"/>
          </p:cNvSpPr>
          <p:nvPr/>
        </p:nvSpPr>
        <p:spPr bwMode="auto">
          <a:xfrm>
            <a:off x="658813" y="5984875"/>
            <a:ext cx="666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latin typeface="Arial" charset="0"/>
              </a:rPr>
              <a:t>Data</a:t>
            </a:r>
          </a:p>
        </p:txBody>
      </p:sp>
      <p:pic>
        <p:nvPicPr>
          <p:cNvPr id="22587" name="Picture 37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175" y="1767513"/>
            <a:ext cx="719138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9988440"/>
              </p:ext>
            </p:extLst>
          </p:nvPr>
        </p:nvGraphicFramePr>
        <p:xfrm>
          <a:off x="3455135" y="5594975"/>
          <a:ext cx="773112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779" name="Equation" r:id="rId16" imgW="406080" imgH="241200" progId="">
                  <p:embed/>
                </p:oleObj>
              </mc:Choice>
              <mc:Fallback>
                <p:oleObj name="Equation" r:id="rId16" imgW="406080" imgH="241200" progId="">
                  <p:embed/>
                  <p:pic>
                    <p:nvPicPr>
                      <p:cNvPr id="0" name="Picture 3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5135" y="5594975"/>
                        <a:ext cx="773112" cy="455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0" name="Picture 37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1543961"/>
            <a:ext cx="939788" cy="93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625" name="Object 226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6243973"/>
              </p:ext>
            </p:extLst>
          </p:nvPr>
        </p:nvGraphicFramePr>
        <p:xfrm>
          <a:off x="2005000" y="5420350"/>
          <a:ext cx="62865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780" name="Equation" r:id="rId18" imgW="418918" imgH="241195" progId="">
                  <p:embed/>
                </p:oleObj>
              </mc:Choice>
              <mc:Fallback>
                <p:oleObj name="Equation" r:id="rId18" imgW="418918" imgH="241195" progId="">
                  <p:embed/>
                  <p:pic>
                    <p:nvPicPr>
                      <p:cNvPr id="0" name="Picture 3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5000" y="5420350"/>
                        <a:ext cx="628650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7225783"/>
              </p:ext>
            </p:extLst>
          </p:nvPr>
        </p:nvGraphicFramePr>
        <p:xfrm>
          <a:off x="904642" y="3120062"/>
          <a:ext cx="46037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781" name="Equation" r:id="rId20" imgW="241200" imgH="241200" progId="">
                  <p:embed/>
                </p:oleObj>
              </mc:Choice>
              <mc:Fallback>
                <p:oleObj name="Equation" r:id="rId20" imgW="241200" imgH="241200" progId="">
                  <p:embed/>
                  <p:pic>
                    <p:nvPicPr>
                      <p:cNvPr id="0" name="Picture 3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642" y="3120062"/>
                        <a:ext cx="460375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" name="Oval 62"/>
          <p:cNvSpPr>
            <a:spLocks noChangeArrowheads="1"/>
          </p:cNvSpPr>
          <p:nvPr/>
        </p:nvSpPr>
        <p:spPr bwMode="auto">
          <a:xfrm>
            <a:off x="860192" y="3077200"/>
            <a:ext cx="503238" cy="503237"/>
          </a:xfrm>
          <a:prstGeom prst="ellipse">
            <a:avLst/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cxnSp>
        <p:nvCxnSpPr>
          <p:cNvPr id="125" name="AutoShape 20"/>
          <p:cNvCxnSpPr>
            <a:cxnSpLocks noChangeShapeType="1"/>
            <a:stCxn id="124" idx="6"/>
            <a:endCxn id="22533" idx="2"/>
          </p:cNvCxnSpPr>
          <p:nvPr/>
        </p:nvCxnSpPr>
        <p:spPr bwMode="auto">
          <a:xfrm>
            <a:off x="1363430" y="3328819"/>
            <a:ext cx="490758" cy="6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65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5782576"/>
              </p:ext>
            </p:extLst>
          </p:nvPr>
        </p:nvGraphicFramePr>
        <p:xfrm>
          <a:off x="5330219" y="2087279"/>
          <a:ext cx="265112" cy="144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782" name="Equation" r:id="rId22" imgW="139518" imgH="76101" progId="">
                  <p:embed/>
                </p:oleObj>
              </mc:Choice>
              <mc:Fallback>
                <p:oleObj name="Equation" r:id="rId22" imgW="139518" imgH="76101" progId="">
                  <p:embed/>
                  <p:pic>
                    <p:nvPicPr>
                      <p:cNvPr id="0" name="Picture 3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0219" y="2087279"/>
                        <a:ext cx="265112" cy="144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Rectangle 43"/>
          <p:cNvSpPr>
            <a:spLocks noChangeArrowheads="1"/>
          </p:cNvSpPr>
          <p:nvPr/>
        </p:nvSpPr>
        <p:spPr bwMode="auto">
          <a:xfrm>
            <a:off x="5160355" y="1825340"/>
            <a:ext cx="611981" cy="623889"/>
          </a:xfrm>
          <a:prstGeom prst="rect">
            <a:avLst/>
          </a:prstGeom>
          <a:noFill/>
          <a:ln w="25400" algn="ctr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64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0766970"/>
              </p:ext>
            </p:extLst>
          </p:nvPr>
        </p:nvGraphicFramePr>
        <p:xfrm>
          <a:off x="2250051" y="613073"/>
          <a:ext cx="769938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783" name="Equation" r:id="rId23" imgW="393480" imgH="241200" progId="">
                  <p:embed/>
                </p:oleObj>
              </mc:Choice>
              <mc:Fallback>
                <p:oleObj name="Equation" r:id="rId23" imgW="393480" imgH="241200" progId="">
                  <p:embed/>
                  <p:pic>
                    <p:nvPicPr>
                      <p:cNvPr id="0" name="Picture 3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0051" y="613073"/>
                        <a:ext cx="769938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Rectangle 19"/>
          <p:cNvSpPr>
            <a:spLocks noChangeArrowheads="1"/>
          </p:cNvSpPr>
          <p:nvPr/>
        </p:nvSpPr>
        <p:spPr bwMode="auto">
          <a:xfrm rot="2843156">
            <a:off x="2300376" y="487555"/>
            <a:ext cx="691138" cy="660171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cxnSp>
        <p:nvCxnSpPr>
          <p:cNvPr id="71" name="AutoShape 226"/>
          <p:cNvCxnSpPr>
            <a:cxnSpLocks noChangeShapeType="1"/>
            <a:endCxn id="22537" idx="0"/>
          </p:cNvCxnSpPr>
          <p:nvPr/>
        </p:nvCxnSpPr>
        <p:spPr bwMode="auto">
          <a:xfrm rot="5400000">
            <a:off x="2453238" y="1453916"/>
            <a:ext cx="340380" cy="5628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9" name="ZoneTexte 30"/>
          <p:cNvSpPr txBox="1">
            <a:spLocks noChangeArrowheads="1"/>
          </p:cNvSpPr>
          <p:nvPr/>
        </p:nvSpPr>
        <p:spPr bwMode="auto">
          <a:xfrm rot="16200000">
            <a:off x="3743570" y="2004158"/>
            <a:ext cx="8499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FR" sz="1200" dirty="0">
                <a:latin typeface="Arial" charset="0"/>
              </a:rPr>
              <a:t># </a:t>
            </a:r>
            <a:r>
              <a:rPr lang="fr-FR" sz="1200" dirty="0" err="1" smtClean="0">
                <a:latin typeface="Arial" charset="0"/>
              </a:rPr>
              <a:t>sensors</a:t>
            </a:r>
            <a:endParaRPr lang="fr-FR" sz="1200" dirty="0">
              <a:latin typeface="Arial" charset="0"/>
            </a:endParaRPr>
          </a:p>
        </p:txBody>
      </p:sp>
      <p:sp>
        <p:nvSpPr>
          <p:cNvPr id="50" name="ZoneTexte 30"/>
          <p:cNvSpPr txBox="1">
            <a:spLocks noChangeArrowheads="1"/>
          </p:cNvSpPr>
          <p:nvPr/>
        </p:nvSpPr>
        <p:spPr bwMode="auto">
          <a:xfrm rot="16200000">
            <a:off x="606518" y="1847803"/>
            <a:ext cx="8499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FR" sz="1200" dirty="0">
                <a:latin typeface="Arial" charset="0"/>
              </a:rPr>
              <a:t># </a:t>
            </a:r>
            <a:r>
              <a:rPr lang="fr-FR" sz="1200" dirty="0" smtClean="0">
                <a:latin typeface="Arial" charset="0"/>
              </a:rPr>
              <a:t>sources</a:t>
            </a:r>
            <a:endParaRPr lang="fr-FR" sz="1200" dirty="0">
              <a:latin typeface="Arial" charset="0"/>
            </a:endParaRPr>
          </a:p>
        </p:txBody>
      </p:sp>
      <p:sp>
        <p:nvSpPr>
          <p:cNvPr id="53" name="Text Box 63"/>
          <p:cNvSpPr txBox="1">
            <a:spLocks noChangeArrowheads="1"/>
          </p:cNvSpPr>
          <p:nvPr/>
        </p:nvSpPr>
        <p:spPr bwMode="auto">
          <a:xfrm>
            <a:off x="5595582" y="6446838"/>
            <a:ext cx="37017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GB" i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Henson et al (2011) Frontiers</a:t>
            </a:r>
          </a:p>
        </p:txBody>
      </p:sp>
    </p:spTree>
    <p:extLst>
      <p:ext uri="{BB962C8B-B14F-4D97-AF65-F5344CB8AC3E}">
        <p14:creationId xmlns:p14="http://schemas.microsoft.com/office/powerpoint/2010/main" val="27909937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9" name="Text Box 63"/>
          <p:cNvSpPr txBox="1">
            <a:spLocks noChangeArrowheads="1"/>
          </p:cNvSpPr>
          <p:nvPr/>
        </p:nvSpPr>
        <p:spPr bwMode="auto">
          <a:xfrm>
            <a:off x="5595582" y="6446838"/>
            <a:ext cx="37017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GB" i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Henson et al (2011) Frontiers</a:t>
            </a:r>
          </a:p>
        </p:txBody>
      </p:sp>
      <p:graphicFrame>
        <p:nvGraphicFramePr>
          <p:cNvPr id="22532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6327654"/>
              </p:ext>
            </p:extLst>
          </p:nvPr>
        </p:nvGraphicFramePr>
        <p:xfrm>
          <a:off x="1858950" y="3129588"/>
          <a:ext cx="506413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027" name="Equation" r:id="rId3" imgW="266400" imgH="203040" progId="">
                  <p:embed/>
                </p:oleObj>
              </mc:Choice>
              <mc:Fallback>
                <p:oleObj name="Equation" r:id="rId3" imgW="266400" imgH="203040" progId="">
                  <p:embed/>
                  <p:pic>
                    <p:nvPicPr>
                      <p:cNvPr id="0" name="Picture 4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8950" y="3129588"/>
                        <a:ext cx="506413" cy="385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3" name="Oval 25"/>
          <p:cNvSpPr>
            <a:spLocks noChangeArrowheads="1"/>
          </p:cNvSpPr>
          <p:nvPr/>
        </p:nvSpPr>
        <p:spPr bwMode="auto">
          <a:xfrm>
            <a:off x="1854188" y="3083550"/>
            <a:ext cx="503237" cy="503238"/>
          </a:xfrm>
          <a:prstGeom prst="ellipse">
            <a:avLst/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22534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5601778"/>
              </p:ext>
            </p:extLst>
          </p:nvPr>
        </p:nvGraphicFramePr>
        <p:xfrm>
          <a:off x="4740263" y="3118475"/>
          <a:ext cx="67627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028" name="Equation" r:id="rId5" imgW="355320" imgH="253800" progId="">
                  <p:embed/>
                </p:oleObj>
              </mc:Choice>
              <mc:Fallback>
                <p:oleObj name="Equation" r:id="rId5" imgW="355320" imgH="253800" progId="">
                  <p:embed/>
                  <p:pic>
                    <p:nvPicPr>
                      <p:cNvPr id="0" name="Picture 4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0263" y="3118475"/>
                        <a:ext cx="676275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66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5" name="Oval 28"/>
          <p:cNvSpPr>
            <a:spLocks noChangeArrowheads="1"/>
          </p:cNvSpPr>
          <p:nvPr/>
        </p:nvSpPr>
        <p:spPr bwMode="auto">
          <a:xfrm>
            <a:off x="4754549" y="3039100"/>
            <a:ext cx="646447" cy="644525"/>
          </a:xfrm>
          <a:prstGeom prst="ellips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22536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278684"/>
              </p:ext>
            </p:extLst>
          </p:nvPr>
        </p:nvGraphicFramePr>
        <p:xfrm>
          <a:off x="2473887" y="1948735"/>
          <a:ext cx="314645" cy="171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029" name="Equation" r:id="rId7" imgW="139518" imgH="76101" progId="">
                  <p:embed/>
                </p:oleObj>
              </mc:Choice>
              <mc:Fallback>
                <p:oleObj name="Equation" r:id="rId7" imgW="139518" imgH="76101" progId="">
                  <p:embed/>
                  <p:pic>
                    <p:nvPicPr>
                      <p:cNvPr id="0" name="Picture 4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3887" y="1948735"/>
                        <a:ext cx="314645" cy="1714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7" name="Rectangle 43"/>
          <p:cNvSpPr>
            <a:spLocks noChangeArrowheads="1"/>
          </p:cNvSpPr>
          <p:nvPr/>
        </p:nvSpPr>
        <p:spPr bwMode="auto">
          <a:xfrm>
            <a:off x="2220899" y="1626920"/>
            <a:ext cx="799429" cy="805756"/>
          </a:xfrm>
          <a:prstGeom prst="rect">
            <a:avLst/>
          </a:prstGeom>
          <a:noFill/>
          <a:ln w="25400" algn="ctr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22539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9139472"/>
              </p:ext>
            </p:extLst>
          </p:nvPr>
        </p:nvGraphicFramePr>
        <p:xfrm>
          <a:off x="3802050" y="3112125"/>
          <a:ext cx="628650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030" name="Equation" r:id="rId9" imgW="330120" imgH="253800" progId="">
                  <p:embed/>
                </p:oleObj>
              </mc:Choice>
              <mc:Fallback>
                <p:oleObj name="Equation" r:id="rId9" imgW="330120" imgH="253800" progId="">
                  <p:embed/>
                  <p:pic>
                    <p:nvPicPr>
                      <p:cNvPr id="0" name="Picture 4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2050" y="3112125"/>
                        <a:ext cx="628650" cy="484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1" name="Oval 69"/>
          <p:cNvSpPr>
            <a:spLocks noChangeArrowheads="1"/>
          </p:cNvSpPr>
          <p:nvPr/>
        </p:nvSpPr>
        <p:spPr bwMode="auto">
          <a:xfrm>
            <a:off x="3768153" y="3058150"/>
            <a:ext cx="680010" cy="604838"/>
          </a:xfrm>
          <a:prstGeom prst="ellips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cxnSp>
        <p:nvCxnSpPr>
          <p:cNvPr id="22542" name="AutoShape 219"/>
          <p:cNvCxnSpPr>
            <a:cxnSpLocks noChangeShapeType="1"/>
            <a:stCxn id="80" idx="2"/>
            <a:endCxn id="22533" idx="0"/>
          </p:cNvCxnSpPr>
          <p:nvPr/>
        </p:nvCxnSpPr>
        <p:spPr bwMode="auto">
          <a:xfrm rot="16200000" flipH="1">
            <a:off x="1550538" y="2528280"/>
            <a:ext cx="608101" cy="502438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3" name="AutoShape 220"/>
          <p:cNvCxnSpPr>
            <a:cxnSpLocks noChangeShapeType="1"/>
            <a:stCxn id="22537" idx="2"/>
            <a:endCxn id="22533" idx="0"/>
          </p:cNvCxnSpPr>
          <p:nvPr/>
        </p:nvCxnSpPr>
        <p:spPr bwMode="auto">
          <a:xfrm rot="5400000">
            <a:off x="2037774" y="2500710"/>
            <a:ext cx="650874" cy="514807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4" name="AutoShape 226"/>
          <p:cNvCxnSpPr>
            <a:cxnSpLocks noChangeShapeType="1"/>
            <a:stCxn id="22587" idx="2"/>
            <a:endCxn id="22535" idx="0"/>
          </p:cNvCxnSpPr>
          <p:nvPr/>
        </p:nvCxnSpPr>
        <p:spPr bwMode="auto">
          <a:xfrm rot="16200000" flipH="1">
            <a:off x="4586358" y="2547685"/>
            <a:ext cx="558800" cy="424029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45" name="Oval 14"/>
          <p:cNvSpPr>
            <a:spLocks noChangeArrowheads="1"/>
          </p:cNvSpPr>
          <p:nvPr/>
        </p:nvSpPr>
        <p:spPr bwMode="auto">
          <a:xfrm>
            <a:off x="2590788" y="4272588"/>
            <a:ext cx="503237" cy="503237"/>
          </a:xfrm>
          <a:prstGeom prst="ellipse">
            <a:avLst/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22546" name="Object 2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6259651"/>
              </p:ext>
            </p:extLst>
          </p:nvPr>
        </p:nvGraphicFramePr>
        <p:xfrm>
          <a:off x="4859338" y="4321175"/>
          <a:ext cx="4794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031" name="Equation" r:id="rId11" imgW="253800" imgH="228600" progId="">
                  <p:embed/>
                </p:oleObj>
              </mc:Choice>
              <mc:Fallback>
                <p:oleObj name="Equation" r:id="rId11" imgW="253800" imgH="228600" progId="">
                  <p:embed/>
                  <p:pic>
                    <p:nvPicPr>
                      <p:cNvPr id="0" name="Picture 4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4321175"/>
                        <a:ext cx="479425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7" name="Object 2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656287"/>
              </p:ext>
            </p:extLst>
          </p:nvPr>
        </p:nvGraphicFramePr>
        <p:xfrm>
          <a:off x="2757475" y="4402763"/>
          <a:ext cx="193675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032" name="Equation" r:id="rId13" imgW="101520" imgH="139680" progId="">
                  <p:embed/>
                </p:oleObj>
              </mc:Choice>
              <mc:Fallback>
                <p:oleObj name="Equation" r:id="rId13" imgW="101520" imgH="139680" progId="">
                  <p:embed/>
                  <p:pic>
                    <p:nvPicPr>
                      <p:cNvPr id="0" name="Picture 4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7475" y="4402763"/>
                        <a:ext cx="193675" cy="263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8" name="Rectangle 19"/>
          <p:cNvSpPr>
            <a:spLocks noChangeArrowheads="1"/>
          </p:cNvSpPr>
          <p:nvPr/>
        </p:nvSpPr>
        <p:spPr bwMode="auto">
          <a:xfrm rot="2843156">
            <a:off x="3519752" y="5507229"/>
            <a:ext cx="668253" cy="637201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cxnSp>
        <p:nvCxnSpPr>
          <p:cNvPr id="22549" name="AutoShape 20"/>
          <p:cNvCxnSpPr>
            <a:cxnSpLocks noChangeShapeType="1"/>
            <a:stCxn id="22545" idx="5"/>
            <a:endCxn id="22548" idx="1"/>
          </p:cNvCxnSpPr>
          <p:nvPr/>
        </p:nvCxnSpPr>
        <p:spPr bwMode="auto">
          <a:xfrm>
            <a:off x="3020328" y="4702128"/>
            <a:ext cx="607328" cy="87780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50" name="Oval 21"/>
          <p:cNvSpPr>
            <a:spLocks noChangeArrowheads="1"/>
          </p:cNvSpPr>
          <p:nvPr/>
        </p:nvSpPr>
        <p:spPr bwMode="auto">
          <a:xfrm>
            <a:off x="4848939" y="4286876"/>
            <a:ext cx="503237" cy="503237"/>
          </a:xfrm>
          <a:prstGeom prst="ellips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551" name="Rectangle 19"/>
          <p:cNvSpPr>
            <a:spLocks noChangeArrowheads="1"/>
          </p:cNvSpPr>
          <p:nvPr/>
        </p:nvSpPr>
        <p:spPr bwMode="auto">
          <a:xfrm rot="2843156">
            <a:off x="4834605" y="5522662"/>
            <a:ext cx="640419" cy="610634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cxnSp>
        <p:nvCxnSpPr>
          <p:cNvPr id="22557" name="AutoShape 20"/>
          <p:cNvCxnSpPr>
            <a:cxnSpLocks noChangeShapeType="1"/>
            <a:stCxn id="22541" idx="6"/>
            <a:endCxn id="22535" idx="2"/>
          </p:cNvCxnSpPr>
          <p:nvPr/>
        </p:nvCxnSpPr>
        <p:spPr bwMode="auto">
          <a:xfrm>
            <a:off x="4448163" y="3360569"/>
            <a:ext cx="306386" cy="79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59" name="AutoShape 20"/>
          <p:cNvCxnSpPr>
            <a:cxnSpLocks noChangeShapeType="1"/>
            <a:stCxn id="22545" idx="5"/>
            <a:endCxn id="22551" idx="1"/>
          </p:cNvCxnSpPr>
          <p:nvPr/>
        </p:nvCxnSpPr>
        <p:spPr bwMode="auto">
          <a:xfrm>
            <a:off x="3020328" y="4702128"/>
            <a:ext cx="1917687" cy="89019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60" name="AutoShape 20"/>
          <p:cNvCxnSpPr>
            <a:cxnSpLocks noChangeShapeType="1"/>
            <a:stCxn id="22550" idx="3"/>
            <a:endCxn id="22548" idx="0"/>
          </p:cNvCxnSpPr>
          <p:nvPr/>
        </p:nvCxnSpPr>
        <p:spPr bwMode="auto">
          <a:xfrm flipH="1">
            <a:off x="4088347" y="4716416"/>
            <a:ext cx="834289" cy="89370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64" name="AutoShape 226"/>
          <p:cNvCxnSpPr>
            <a:cxnSpLocks noChangeShapeType="1"/>
            <a:endCxn id="22535" idx="0"/>
          </p:cNvCxnSpPr>
          <p:nvPr/>
        </p:nvCxnSpPr>
        <p:spPr bwMode="auto">
          <a:xfrm rot="5400000">
            <a:off x="4964747" y="2545700"/>
            <a:ext cx="606426" cy="380374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65" name="AutoShape 226"/>
          <p:cNvCxnSpPr>
            <a:cxnSpLocks noChangeShapeType="1"/>
            <a:endCxn id="111" idx="0"/>
          </p:cNvCxnSpPr>
          <p:nvPr/>
        </p:nvCxnSpPr>
        <p:spPr bwMode="auto">
          <a:xfrm rot="16200000" flipH="1">
            <a:off x="6925377" y="2544510"/>
            <a:ext cx="575469" cy="415297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67" name="Rectangle 68"/>
          <p:cNvSpPr>
            <a:spLocks noChangeArrowheads="1"/>
          </p:cNvSpPr>
          <p:nvPr/>
        </p:nvSpPr>
        <p:spPr bwMode="auto">
          <a:xfrm>
            <a:off x="1911338" y="5393363"/>
            <a:ext cx="785813" cy="396875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cxnSp>
        <p:nvCxnSpPr>
          <p:cNvPr id="22568" name="AutoShape 20"/>
          <p:cNvCxnSpPr>
            <a:cxnSpLocks noChangeShapeType="1"/>
            <a:stCxn id="22567" idx="3"/>
          </p:cNvCxnSpPr>
          <p:nvPr/>
        </p:nvCxnSpPr>
        <p:spPr bwMode="auto">
          <a:xfrm flipV="1">
            <a:off x="2697151" y="5134601"/>
            <a:ext cx="626841" cy="457200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69" name="Rectangle 68"/>
          <p:cNvSpPr>
            <a:spLocks noChangeArrowheads="1"/>
          </p:cNvSpPr>
          <p:nvPr/>
        </p:nvSpPr>
        <p:spPr bwMode="auto">
          <a:xfrm>
            <a:off x="6498696" y="5398431"/>
            <a:ext cx="739775" cy="396875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cxnSp>
        <p:nvCxnSpPr>
          <p:cNvPr id="22570" name="AutoShape 20"/>
          <p:cNvCxnSpPr>
            <a:cxnSpLocks noChangeShapeType="1"/>
            <a:stCxn id="22569" idx="1"/>
          </p:cNvCxnSpPr>
          <p:nvPr/>
        </p:nvCxnSpPr>
        <p:spPr bwMode="auto">
          <a:xfrm flipH="1" flipV="1">
            <a:off x="3827721" y="5092995"/>
            <a:ext cx="2670975" cy="503874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71" name="AutoShape 20"/>
          <p:cNvCxnSpPr>
            <a:cxnSpLocks noChangeShapeType="1"/>
            <a:stCxn id="22533" idx="4"/>
            <a:endCxn id="22545" idx="1"/>
          </p:cNvCxnSpPr>
          <p:nvPr/>
        </p:nvCxnSpPr>
        <p:spPr bwMode="auto">
          <a:xfrm>
            <a:off x="2105807" y="3586788"/>
            <a:ext cx="558678" cy="75949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72" name="AutoShape 20"/>
          <p:cNvCxnSpPr>
            <a:cxnSpLocks noChangeShapeType="1"/>
            <a:stCxn id="22535" idx="4"/>
            <a:endCxn id="22550" idx="0"/>
          </p:cNvCxnSpPr>
          <p:nvPr/>
        </p:nvCxnSpPr>
        <p:spPr bwMode="auto">
          <a:xfrm>
            <a:off x="5077773" y="3683625"/>
            <a:ext cx="22785" cy="60325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2257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9008177"/>
              </p:ext>
            </p:extLst>
          </p:nvPr>
        </p:nvGraphicFramePr>
        <p:xfrm>
          <a:off x="6523296" y="5390854"/>
          <a:ext cx="6858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033" name="Equation" r:id="rId15" imgW="457200" imgH="241200" progId="">
                  <p:embed/>
                </p:oleObj>
              </mc:Choice>
              <mc:Fallback>
                <p:oleObj name="Equation" r:id="rId15" imgW="457200" imgH="241200" progId="">
                  <p:embed/>
                  <p:pic>
                    <p:nvPicPr>
                      <p:cNvPr id="0" name="Picture 4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3296" y="5390854"/>
                        <a:ext cx="685800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75" name="Rectangle 78"/>
          <p:cNvSpPr>
            <a:spLocks noChangeArrowheads="1"/>
          </p:cNvSpPr>
          <p:nvPr/>
        </p:nvSpPr>
        <p:spPr bwMode="auto">
          <a:xfrm rot="2843156">
            <a:off x="319881" y="6019007"/>
            <a:ext cx="301625" cy="293688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/>
          <a:p>
            <a:endParaRPr lang="en-GB"/>
          </a:p>
        </p:txBody>
      </p:sp>
      <p:sp>
        <p:nvSpPr>
          <p:cNvPr id="22576" name="Oval 80"/>
          <p:cNvSpPr>
            <a:spLocks noChangeArrowheads="1"/>
          </p:cNvSpPr>
          <p:nvPr/>
        </p:nvSpPr>
        <p:spPr bwMode="auto">
          <a:xfrm>
            <a:off x="215900" y="5372100"/>
            <a:ext cx="431800" cy="431800"/>
          </a:xfrm>
          <a:prstGeom prst="ellipse">
            <a:avLst/>
          </a:prstGeom>
          <a:noFill/>
          <a:ln w="25400" algn="ctr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577" name="Rectangle 81"/>
          <p:cNvSpPr>
            <a:spLocks noChangeArrowheads="1"/>
          </p:cNvSpPr>
          <p:nvPr/>
        </p:nvSpPr>
        <p:spPr bwMode="auto">
          <a:xfrm>
            <a:off x="250825" y="4724400"/>
            <a:ext cx="358775" cy="396875"/>
          </a:xfrm>
          <a:prstGeom prst="rect">
            <a:avLst/>
          </a:prstGeom>
          <a:noFill/>
          <a:ln w="25400" algn="ctr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578" name="Text Box 82"/>
          <p:cNvSpPr txBox="1">
            <a:spLocks noChangeArrowheads="1"/>
          </p:cNvSpPr>
          <p:nvPr/>
        </p:nvSpPr>
        <p:spPr bwMode="auto">
          <a:xfrm>
            <a:off x="622300" y="4730750"/>
            <a:ext cx="742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latin typeface="Arial" charset="0"/>
              </a:rPr>
              <a:t>Fixed</a:t>
            </a:r>
          </a:p>
        </p:txBody>
      </p:sp>
      <p:sp>
        <p:nvSpPr>
          <p:cNvPr id="22579" name="Text Box 83"/>
          <p:cNvSpPr txBox="1">
            <a:spLocks noChangeArrowheads="1"/>
          </p:cNvSpPr>
          <p:nvPr/>
        </p:nvSpPr>
        <p:spPr bwMode="auto">
          <a:xfrm>
            <a:off x="622300" y="5378450"/>
            <a:ext cx="1022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latin typeface="Arial" charset="0"/>
              </a:rPr>
              <a:t>Variable</a:t>
            </a:r>
          </a:p>
        </p:txBody>
      </p:sp>
      <p:sp>
        <p:nvSpPr>
          <p:cNvPr id="22580" name="Text Box 84"/>
          <p:cNvSpPr txBox="1">
            <a:spLocks noChangeArrowheads="1"/>
          </p:cNvSpPr>
          <p:nvPr/>
        </p:nvSpPr>
        <p:spPr bwMode="auto">
          <a:xfrm>
            <a:off x="658813" y="5984875"/>
            <a:ext cx="666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latin typeface="Arial" charset="0"/>
              </a:rPr>
              <a:t>Data</a:t>
            </a:r>
          </a:p>
        </p:txBody>
      </p:sp>
      <p:pic>
        <p:nvPicPr>
          <p:cNvPr id="22587" name="Picture 37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175" y="1767513"/>
            <a:ext cx="719138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073039"/>
              </p:ext>
            </p:extLst>
          </p:nvPr>
        </p:nvGraphicFramePr>
        <p:xfrm>
          <a:off x="3455135" y="5594975"/>
          <a:ext cx="773112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034" name="Equation" r:id="rId18" imgW="406080" imgH="241200" progId="">
                  <p:embed/>
                </p:oleObj>
              </mc:Choice>
              <mc:Fallback>
                <p:oleObj name="Equation" r:id="rId18" imgW="406080" imgH="241200" progId="">
                  <p:embed/>
                  <p:pic>
                    <p:nvPicPr>
                      <p:cNvPr id="0" name="Picture 4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5135" y="5594975"/>
                        <a:ext cx="773112" cy="455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0" name="Picture 37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1543961"/>
            <a:ext cx="939788" cy="93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625" name="Object 226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1888627"/>
              </p:ext>
            </p:extLst>
          </p:nvPr>
        </p:nvGraphicFramePr>
        <p:xfrm>
          <a:off x="2005000" y="5420350"/>
          <a:ext cx="62865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035" name="Equation" r:id="rId20" imgW="418918" imgH="241195" progId="">
                  <p:embed/>
                </p:oleObj>
              </mc:Choice>
              <mc:Fallback>
                <p:oleObj name="Equation" r:id="rId20" imgW="418918" imgH="241195" progId="">
                  <p:embed/>
                  <p:pic>
                    <p:nvPicPr>
                      <p:cNvPr id="0" name="Picture 4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5000" y="5420350"/>
                        <a:ext cx="628650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2713989"/>
              </p:ext>
            </p:extLst>
          </p:nvPr>
        </p:nvGraphicFramePr>
        <p:xfrm>
          <a:off x="7836069" y="2073108"/>
          <a:ext cx="265112" cy="144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036" name="Equation" r:id="rId22" imgW="139518" imgH="76101" progId="">
                  <p:embed/>
                </p:oleObj>
              </mc:Choice>
              <mc:Fallback>
                <p:oleObj name="Equation" r:id="rId22" imgW="139518" imgH="76101" progId="">
                  <p:embed/>
                  <p:pic>
                    <p:nvPicPr>
                      <p:cNvPr id="0" name="Picture 4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6069" y="2073108"/>
                        <a:ext cx="265112" cy="144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" name="Rectangle 43"/>
          <p:cNvSpPr>
            <a:spLocks noChangeArrowheads="1"/>
          </p:cNvSpPr>
          <p:nvPr/>
        </p:nvSpPr>
        <p:spPr bwMode="auto">
          <a:xfrm>
            <a:off x="7666205" y="1811169"/>
            <a:ext cx="611981" cy="623889"/>
          </a:xfrm>
          <a:prstGeom prst="rect">
            <a:avLst/>
          </a:prstGeom>
          <a:noFill/>
          <a:ln w="25400" algn="ctr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cxnSp>
        <p:nvCxnSpPr>
          <p:cNvPr id="94" name="AutoShape 220"/>
          <p:cNvCxnSpPr>
            <a:cxnSpLocks noChangeShapeType="1"/>
            <a:stCxn id="93" idx="2"/>
            <a:endCxn id="111" idx="0"/>
          </p:cNvCxnSpPr>
          <p:nvPr/>
        </p:nvCxnSpPr>
        <p:spPr bwMode="auto">
          <a:xfrm rot="5400000">
            <a:off x="7394060" y="2461758"/>
            <a:ext cx="604836" cy="551436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" name="AutoShape 20"/>
          <p:cNvCxnSpPr>
            <a:cxnSpLocks noChangeShapeType="1"/>
            <a:stCxn id="111" idx="4"/>
            <a:endCxn id="70" idx="0"/>
          </p:cNvCxnSpPr>
          <p:nvPr/>
        </p:nvCxnSpPr>
        <p:spPr bwMode="auto">
          <a:xfrm>
            <a:off x="7420760" y="3684419"/>
            <a:ext cx="1263" cy="60599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10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707810"/>
              </p:ext>
            </p:extLst>
          </p:nvPr>
        </p:nvGraphicFramePr>
        <p:xfrm>
          <a:off x="7072150" y="3119438"/>
          <a:ext cx="700088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037" name="Equation" r:id="rId23" imgW="368280" imgH="253800" progId="">
                  <p:embed/>
                </p:oleObj>
              </mc:Choice>
              <mc:Fallback>
                <p:oleObj name="Equation" r:id="rId23" imgW="368280" imgH="253800" progId="">
                  <p:embed/>
                  <p:pic>
                    <p:nvPicPr>
                      <p:cNvPr id="0" name="Picture 4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2150" y="3119438"/>
                        <a:ext cx="700088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66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" name="Oval 28"/>
          <p:cNvSpPr>
            <a:spLocks noChangeArrowheads="1"/>
          </p:cNvSpPr>
          <p:nvPr/>
        </p:nvSpPr>
        <p:spPr bwMode="auto">
          <a:xfrm>
            <a:off x="7097536" y="3039894"/>
            <a:ext cx="646447" cy="644525"/>
          </a:xfrm>
          <a:prstGeom prst="ellips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115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0173187"/>
              </p:ext>
            </p:extLst>
          </p:nvPr>
        </p:nvGraphicFramePr>
        <p:xfrm>
          <a:off x="8180225" y="3114675"/>
          <a:ext cx="652463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038" name="Equation" r:id="rId25" imgW="342720" imgH="253800" progId="">
                  <p:embed/>
                </p:oleObj>
              </mc:Choice>
              <mc:Fallback>
                <p:oleObj name="Equation" r:id="rId25" imgW="342720" imgH="253800" progId="">
                  <p:embed/>
                  <p:pic>
                    <p:nvPicPr>
                      <p:cNvPr id="0" name="Picture 4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0225" y="3114675"/>
                        <a:ext cx="652463" cy="484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" name="Oval 69"/>
          <p:cNvSpPr>
            <a:spLocks noChangeArrowheads="1"/>
          </p:cNvSpPr>
          <p:nvPr/>
        </p:nvSpPr>
        <p:spPr bwMode="auto">
          <a:xfrm>
            <a:off x="8159015" y="3061325"/>
            <a:ext cx="680010" cy="604838"/>
          </a:xfrm>
          <a:prstGeom prst="ellips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cxnSp>
        <p:nvCxnSpPr>
          <p:cNvPr id="117" name="AutoShape 20"/>
          <p:cNvCxnSpPr>
            <a:cxnSpLocks noChangeShapeType="1"/>
            <a:stCxn id="116" idx="2"/>
            <a:endCxn id="111" idx="6"/>
          </p:cNvCxnSpPr>
          <p:nvPr/>
        </p:nvCxnSpPr>
        <p:spPr bwMode="auto">
          <a:xfrm flipH="1" flipV="1">
            <a:off x="7743983" y="3362157"/>
            <a:ext cx="415032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23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0124150"/>
              </p:ext>
            </p:extLst>
          </p:nvPr>
        </p:nvGraphicFramePr>
        <p:xfrm>
          <a:off x="904642" y="3120062"/>
          <a:ext cx="46037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039" name="Equation" r:id="rId27" imgW="241200" imgH="241200" progId="">
                  <p:embed/>
                </p:oleObj>
              </mc:Choice>
              <mc:Fallback>
                <p:oleObj name="Equation" r:id="rId27" imgW="241200" imgH="241200" progId="">
                  <p:embed/>
                  <p:pic>
                    <p:nvPicPr>
                      <p:cNvPr id="0" name="Picture 4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642" y="3120062"/>
                        <a:ext cx="460375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" name="Oval 62"/>
          <p:cNvSpPr>
            <a:spLocks noChangeArrowheads="1"/>
          </p:cNvSpPr>
          <p:nvPr/>
        </p:nvSpPr>
        <p:spPr bwMode="auto">
          <a:xfrm>
            <a:off x="860192" y="3077200"/>
            <a:ext cx="503238" cy="503237"/>
          </a:xfrm>
          <a:prstGeom prst="ellipse">
            <a:avLst/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cxnSp>
        <p:nvCxnSpPr>
          <p:cNvPr id="125" name="AutoShape 20"/>
          <p:cNvCxnSpPr>
            <a:cxnSpLocks noChangeShapeType="1"/>
            <a:stCxn id="124" idx="6"/>
            <a:endCxn id="22533" idx="2"/>
          </p:cNvCxnSpPr>
          <p:nvPr/>
        </p:nvCxnSpPr>
        <p:spPr bwMode="auto">
          <a:xfrm>
            <a:off x="1363430" y="3328819"/>
            <a:ext cx="490758" cy="6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65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5235787"/>
              </p:ext>
            </p:extLst>
          </p:nvPr>
        </p:nvGraphicFramePr>
        <p:xfrm>
          <a:off x="5330219" y="2087279"/>
          <a:ext cx="265112" cy="144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040" name="Equation" r:id="rId29" imgW="139518" imgH="76101" progId="">
                  <p:embed/>
                </p:oleObj>
              </mc:Choice>
              <mc:Fallback>
                <p:oleObj name="Equation" r:id="rId29" imgW="139518" imgH="76101" progId="">
                  <p:embed/>
                  <p:pic>
                    <p:nvPicPr>
                      <p:cNvPr id="0" name="Picture 4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0219" y="2087279"/>
                        <a:ext cx="265112" cy="144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Rectangle 43"/>
          <p:cNvSpPr>
            <a:spLocks noChangeArrowheads="1"/>
          </p:cNvSpPr>
          <p:nvPr/>
        </p:nvSpPr>
        <p:spPr bwMode="auto">
          <a:xfrm>
            <a:off x="5160355" y="1825340"/>
            <a:ext cx="611981" cy="623889"/>
          </a:xfrm>
          <a:prstGeom prst="rect">
            <a:avLst/>
          </a:prstGeom>
          <a:noFill/>
          <a:ln w="25400" algn="ctr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69" name="Object 2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4747036"/>
              </p:ext>
            </p:extLst>
          </p:nvPr>
        </p:nvGraphicFramePr>
        <p:xfrm>
          <a:off x="7167991" y="4315007"/>
          <a:ext cx="50482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041" name="Equation" r:id="rId30" imgW="266400" imgH="241200" progId="">
                  <p:embed/>
                </p:oleObj>
              </mc:Choice>
              <mc:Fallback>
                <p:oleObj name="Equation" r:id="rId30" imgW="266400" imgH="241200" progId="">
                  <p:embed/>
                  <p:pic>
                    <p:nvPicPr>
                      <p:cNvPr id="0" name="Picture 4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7991" y="4315007"/>
                        <a:ext cx="504825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Oval 21"/>
          <p:cNvSpPr>
            <a:spLocks noChangeArrowheads="1"/>
          </p:cNvSpPr>
          <p:nvPr/>
        </p:nvSpPr>
        <p:spPr bwMode="auto">
          <a:xfrm>
            <a:off x="7170404" y="4290417"/>
            <a:ext cx="503237" cy="503237"/>
          </a:xfrm>
          <a:prstGeom prst="ellips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cxnSp>
        <p:nvCxnSpPr>
          <p:cNvPr id="74" name="AutoShape 20"/>
          <p:cNvCxnSpPr>
            <a:cxnSpLocks noChangeShapeType="1"/>
            <a:stCxn id="70" idx="3"/>
            <a:endCxn id="22551" idx="0"/>
          </p:cNvCxnSpPr>
          <p:nvPr/>
        </p:nvCxnSpPr>
        <p:spPr bwMode="auto">
          <a:xfrm flipH="1">
            <a:off x="5379507" y="4719957"/>
            <a:ext cx="1864594" cy="90130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34273"/>
              </p:ext>
            </p:extLst>
          </p:nvPr>
        </p:nvGraphicFramePr>
        <p:xfrm>
          <a:off x="4770438" y="5562600"/>
          <a:ext cx="795337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042" name="Equation" r:id="rId32" imgW="418918" imgH="241195" progId="">
                  <p:embed/>
                </p:oleObj>
              </mc:Choice>
              <mc:Fallback>
                <p:oleObj name="Equation" r:id="rId32" imgW="418918" imgH="241195" progId="">
                  <p:embed/>
                  <p:pic>
                    <p:nvPicPr>
                      <p:cNvPr id="0" name="Picture 4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0438" y="5562600"/>
                        <a:ext cx="795337" cy="455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5" name="Picture 37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074" y="1590035"/>
            <a:ext cx="939788" cy="93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ZoneTexte 30"/>
          <p:cNvSpPr txBox="1">
            <a:spLocks noChangeArrowheads="1"/>
          </p:cNvSpPr>
          <p:nvPr/>
        </p:nvSpPr>
        <p:spPr bwMode="auto">
          <a:xfrm rot="16200000">
            <a:off x="3743570" y="2004158"/>
            <a:ext cx="8499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FR" sz="1200" dirty="0">
                <a:latin typeface="Arial" charset="0"/>
              </a:rPr>
              <a:t># </a:t>
            </a:r>
            <a:r>
              <a:rPr lang="fr-FR" sz="1200" dirty="0" err="1" smtClean="0">
                <a:latin typeface="Arial" charset="0"/>
              </a:rPr>
              <a:t>sensors</a:t>
            </a:r>
            <a:endParaRPr lang="fr-FR" sz="1200" dirty="0">
              <a:latin typeface="Arial" charset="0"/>
            </a:endParaRPr>
          </a:p>
        </p:txBody>
      </p:sp>
      <p:sp>
        <p:nvSpPr>
          <p:cNvPr id="68" name="ZoneTexte 30"/>
          <p:cNvSpPr txBox="1">
            <a:spLocks noChangeArrowheads="1"/>
          </p:cNvSpPr>
          <p:nvPr/>
        </p:nvSpPr>
        <p:spPr bwMode="auto">
          <a:xfrm rot="16200000">
            <a:off x="606518" y="1847803"/>
            <a:ext cx="8499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FR" sz="1200" dirty="0">
                <a:latin typeface="Arial" charset="0"/>
              </a:rPr>
              <a:t># </a:t>
            </a:r>
            <a:r>
              <a:rPr lang="fr-FR" sz="1200" dirty="0" smtClean="0">
                <a:latin typeface="Arial" charset="0"/>
              </a:rPr>
              <a:t>sources</a:t>
            </a:r>
            <a:endParaRPr lang="fr-FR" sz="1200" dirty="0">
              <a:latin typeface="Arial" charset="0"/>
            </a:endParaRPr>
          </a:p>
        </p:txBody>
      </p:sp>
      <p:sp>
        <p:nvSpPr>
          <p:cNvPr id="71" name="ZoneTexte 30"/>
          <p:cNvSpPr txBox="1">
            <a:spLocks noChangeArrowheads="1"/>
          </p:cNvSpPr>
          <p:nvPr/>
        </p:nvSpPr>
        <p:spPr bwMode="auto">
          <a:xfrm rot="16200000">
            <a:off x="6138440" y="1917076"/>
            <a:ext cx="8499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FR" sz="1200" dirty="0">
                <a:latin typeface="Arial" charset="0"/>
              </a:rPr>
              <a:t># </a:t>
            </a:r>
            <a:r>
              <a:rPr lang="fr-FR" sz="1200" dirty="0" smtClean="0">
                <a:latin typeface="Arial" charset="0"/>
              </a:rPr>
              <a:t>sources</a:t>
            </a:r>
            <a:endParaRPr lang="fr-FR" sz="1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3312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323849" y="290735"/>
            <a:ext cx="8640763" cy="575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Some Data-Driven Methods</a:t>
            </a:r>
            <a:endParaRPr lang="en-GB" sz="3200" dirty="0">
              <a:solidFill>
                <a:schemeClr val="bg1">
                  <a:lumMod val="65000"/>
                </a:schemeClr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2400" dirty="0">
              <a:solidFill>
                <a:schemeClr val="bg1">
                  <a:lumMod val="65000"/>
                </a:schemeClr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2400" dirty="0" smtClean="0">
              <a:solidFill>
                <a:schemeClr val="bg1">
                  <a:lumMod val="65000"/>
                </a:schemeClr>
              </a:solidFill>
              <a:latin typeface="Arial" charset="0"/>
            </a:endParaRPr>
          </a:p>
          <a:p>
            <a:pPr marL="457200" indent="-457200" eaLnBrk="1" hangingPunct="1">
              <a:spcBef>
                <a:spcPct val="50000"/>
              </a:spcBef>
              <a:buAutoNum type="arabicPeriod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Linked Matrix </a:t>
            </a:r>
            <a:r>
              <a:rPr lang="en-US" sz="2400" dirty="0" err="1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Factorisation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 methods (ICA, PLS, CCA)</a:t>
            </a:r>
            <a:endParaRPr lang="en-US" sz="2400" dirty="0" smtClean="0">
              <a:solidFill>
                <a:schemeClr val="bg1">
                  <a:lumMod val="65000"/>
                </a:schemeClr>
              </a:solidFill>
              <a:latin typeface="Arial" charset="0"/>
            </a:endParaRPr>
          </a:p>
          <a:p>
            <a:pPr marL="514350" indent="-514350" eaLnBrk="1" hangingPunct="1">
              <a:spcBef>
                <a:spcPct val="50000"/>
              </a:spcBef>
              <a:buAutoNum type="arabicPeriod"/>
            </a:pPr>
            <a:endParaRPr lang="en-US" sz="2400" dirty="0" smtClean="0">
              <a:solidFill>
                <a:srgbClr val="9A044B"/>
              </a:solidFill>
              <a:latin typeface="Arial" charset="0"/>
            </a:endParaRPr>
          </a:p>
          <a:p>
            <a:pPr marL="514350" indent="-514350" eaLnBrk="1" hangingPunct="1">
              <a:spcBef>
                <a:spcPct val="50000"/>
              </a:spcBef>
              <a:buAutoNum type="arabicPeriod"/>
            </a:pPr>
            <a:r>
              <a:rPr lang="en-US" sz="2400" dirty="0" smtClean="0">
                <a:solidFill>
                  <a:srgbClr val="9A044B"/>
                </a:solidFill>
                <a:latin typeface="Arial" charset="0"/>
              </a:rPr>
              <a:t>Representational Similarity Analysis (RSA)</a:t>
            </a:r>
          </a:p>
          <a:p>
            <a:pPr marL="514350" indent="-514350" eaLnBrk="1" hangingPunct="1">
              <a:spcBef>
                <a:spcPct val="50000"/>
              </a:spcBef>
              <a:buAutoNum type="arabicPeriod"/>
            </a:pPr>
            <a:endParaRPr lang="en-US" sz="2400" dirty="0">
              <a:solidFill>
                <a:srgbClr val="9A044B"/>
              </a:solidFill>
              <a:latin typeface="Arial" charset="0"/>
            </a:endParaRPr>
          </a:p>
          <a:p>
            <a:pPr marL="514350" indent="-514350" eaLnBrk="1" hangingPunct="1">
              <a:spcBef>
                <a:spcPct val="50000"/>
              </a:spcBef>
              <a:buAutoNum type="arabicPeriod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Graph Theory</a:t>
            </a:r>
          </a:p>
          <a:p>
            <a:pPr marL="514350" indent="-514350" eaLnBrk="1" hangingPunct="1">
              <a:spcBef>
                <a:spcPct val="50000"/>
              </a:spcBef>
              <a:buAutoNum type="arabicPeriod"/>
            </a:pPr>
            <a:endParaRPr lang="en-US" sz="2400" dirty="0">
              <a:solidFill>
                <a:srgbClr val="9A044B"/>
              </a:solidFill>
              <a:latin typeface="Arial" charset="0"/>
            </a:endParaRPr>
          </a:p>
          <a:p>
            <a:pPr marL="514350" indent="-514350" eaLnBrk="1" hangingPunct="1">
              <a:spcBef>
                <a:spcPct val="50000"/>
              </a:spcBef>
              <a:buAutoNum type="arabicPeriod"/>
            </a:pPr>
            <a:endParaRPr lang="en-US" sz="3200" dirty="0">
              <a:solidFill>
                <a:srgbClr val="9A044B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0533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323849" y="277087"/>
            <a:ext cx="8640763" cy="6032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Summary</a:t>
            </a:r>
            <a:endParaRPr lang="en-GB" sz="3200" dirty="0">
              <a:solidFill>
                <a:schemeClr val="bg1">
                  <a:lumMod val="65000"/>
                </a:schemeClr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2400" dirty="0" smtClean="0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latin typeface="Arial" charset="0"/>
              </a:rPr>
              <a:t>Data-driven, symmetric approaches:</a:t>
            </a:r>
            <a:endParaRPr lang="en-US" sz="2400" dirty="0" smtClean="0">
              <a:solidFill>
                <a:srgbClr val="9A044B"/>
              </a:solidFill>
              <a:latin typeface="Arial" charset="0"/>
            </a:endParaRPr>
          </a:p>
          <a:p>
            <a:pPr marL="1200150" lvl="1" indent="-4572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9A044B"/>
                </a:solidFill>
                <a:latin typeface="Arial" charset="0"/>
              </a:rPr>
              <a:t>Linked Matrix </a:t>
            </a:r>
            <a:r>
              <a:rPr lang="en-US" sz="2400" dirty="0" err="1" smtClean="0">
                <a:solidFill>
                  <a:srgbClr val="9A044B"/>
                </a:solidFill>
                <a:latin typeface="Arial" charset="0"/>
              </a:rPr>
              <a:t>Factorisation</a:t>
            </a:r>
            <a:r>
              <a:rPr lang="en-US" sz="2400" dirty="0" smtClean="0">
                <a:solidFill>
                  <a:srgbClr val="9A044B"/>
                </a:solidFill>
                <a:latin typeface="Arial" charset="0"/>
              </a:rPr>
              <a:t> methods (ICA, CCA, PLS)</a:t>
            </a:r>
          </a:p>
          <a:p>
            <a:pPr marL="1257300" lvl="1" indent="-5143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9A044B"/>
                </a:solidFill>
                <a:latin typeface="Arial" charset="0"/>
              </a:rPr>
              <a:t>Representational Similarity Analysis (RSA)</a:t>
            </a:r>
            <a:endParaRPr lang="en-US" sz="2400" dirty="0">
              <a:solidFill>
                <a:srgbClr val="9A044B"/>
              </a:solidFill>
              <a:latin typeface="Arial" charset="0"/>
            </a:endParaRPr>
          </a:p>
          <a:p>
            <a:pPr marL="1257300" lvl="1" indent="-514350" eaLnBrk="1" hangingPunct="1">
              <a:spcBef>
                <a:spcPct val="500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9A044B"/>
                </a:solidFill>
                <a:latin typeface="Arial" charset="0"/>
              </a:rPr>
              <a:t>Graph Theory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latin typeface="Arial" charset="0"/>
              </a:rPr>
              <a:t>Model-driven, asymmetric approaches</a:t>
            </a:r>
            <a:r>
              <a:rPr lang="en-US" sz="2400" dirty="0">
                <a:latin typeface="Arial" charset="0"/>
              </a:rPr>
              <a:t>:</a:t>
            </a:r>
            <a:endParaRPr lang="en-US" sz="2400" dirty="0">
              <a:solidFill>
                <a:srgbClr val="9A044B"/>
              </a:solidFill>
              <a:latin typeface="Arial" charset="0"/>
            </a:endParaRPr>
          </a:p>
          <a:p>
            <a:pPr marL="1200150" lvl="1" indent="-457200" eaLnBrk="1" hangingPunct="1">
              <a:spcBef>
                <a:spcPct val="500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9A044B"/>
                </a:solidFill>
                <a:latin typeface="Arial" charset="0"/>
              </a:rPr>
              <a:t>Regession</a:t>
            </a:r>
            <a:r>
              <a:rPr lang="en-US" sz="2400" dirty="0" smtClean="0">
                <a:solidFill>
                  <a:srgbClr val="9A044B"/>
                </a:solidFill>
                <a:latin typeface="Arial" charset="0"/>
              </a:rPr>
              <a:t> / Mediation / SEM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Arial" charset="0"/>
              </a:rPr>
              <a:t>Model-driven, </a:t>
            </a:r>
            <a:r>
              <a:rPr lang="en-US" sz="2400" dirty="0" smtClean="0">
                <a:latin typeface="Arial" charset="0"/>
              </a:rPr>
              <a:t>symmetric </a:t>
            </a:r>
            <a:r>
              <a:rPr lang="en-US" sz="2400" dirty="0">
                <a:latin typeface="Arial" charset="0"/>
              </a:rPr>
              <a:t>approaches:</a:t>
            </a:r>
            <a:endParaRPr lang="en-US" sz="2400" dirty="0">
              <a:solidFill>
                <a:srgbClr val="9A044B"/>
              </a:solidFill>
              <a:latin typeface="Arial" charset="0"/>
            </a:endParaRPr>
          </a:p>
          <a:p>
            <a:pPr marL="1200150" lvl="1" indent="-4572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9A044B"/>
                </a:solidFill>
                <a:latin typeface="Arial" charset="0"/>
              </a:rPr>
              <a:t>Generative models (</a:t>
            </a:r>
            <a:r>
              <a:rPr lang="en-US" sz="2400" dirty="0" err="1" smtClean="0">
                <a:solidFill>
                  <a:srgbClr val="9A044B"/>
                </a:solidFill>
                <a:latin typeface="Arial" charset="0"/>
              </a:rPr>
              <a:t>eg</a:t>
            </a:r>
            <a:r>
              <a:rPr lang="en-US" sz="2400" dirty="0" smtClean="0">
                <a:solidFill>
                  <a:srgbClr val="9A044B"/>
                </a:solidFill>
                <a:latin typeface="Arial" charset="0"/>
              </a:rPr>
              <a:t> PEB)</a:t>
            </a:r>
            <a:endParaRPr lang="en-US" sz="3200" dirty="0">
              <a:solidFill>
                <a:srgbClr val="9A044B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7357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ontent Placeholder 2"/>
          <p:cNvSpPr>
            <a:spLocks noGrp="1"/>
          </p:cNvSpPr>
          <p:nvPr>
            <p:ph idx="1"/>
          </p:nvPr>
        </p:nvSpPr>
        <p:spPr bwMode="auto">
          <a:xfrm>
            <a:off x="3689350" y="3176588"/>
            <a:ext cx="1765300" cy="900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charset="0"/>
              <a:buNone/>
            </a:pPr>
            <a:r>
              <a:rPr lang="en-GB" smtClean="0"/>
              <a:t>The 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944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239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25"/>
          <p:cNvSpPr txBox="1">
            <a:spLocks noChangeArrowheads="1"/>
          </p:cNvSpPr>
          <p:nvPr/>
        </p:nvSpPr>
        <p:spPr bwMode="auto">
          <a:xfrm>
            <a:off x="5400675" y="6483350"/>
            <a:ext cx="3924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GB" i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Phillips et al (2002), </a:t>
            </a:r>
            <a:r>
              <a:rPr lang="en-GB" i="1" dirty="0" err="1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Neuroimage</a:t>
            </a:r>
            <a:endParaRPr lang="en-GB" i="1" dirty="0" smtClean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7107" name="Rectangle 2"/>
          <p:cNvSpPr txBox="1">
            <a:spLocks noChangeArrowheads="1"/>
          </p:cNvSpPr>
          <p:nvPr/>
        </p:nvSpPr>
        <p:spPr bwMode="auto">
          <a:xfrm>
            <a:off x="239713" y="260350"/>
            <a:ext cx="6061075" cy="5762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800">
                <a:solidFill>
                  <a:srgbClr val="91695F"/>
                </a:solidFill>
                <a:latin typeface="Arial" charset="0"/>
              </a:rPr>
              <a:t>Inverse Problem: Standard L2-norm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714500" y="1838325"/>
          <a:ext cx="5084763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39" name="Equation" r:id="rId4" imgW="2540000" imgH="355600" progId="Equation.3">
                  <p:embed/>
                </p:oleObj>
              </mc:Choice>
              <mc:Fallback>
                <p:oleObj name="Equation" r:id="rId4" imgW="2540000" imgH="355600" progId="Equation.3">
                  <p:embed/>
                  <p:pic>
                    <p:nvPicPr>
                      <p:cNvPr id="0" name="Picture 2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1838325"/>
                        <a:ext cx="5084763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966913" y="2824163"/>
          <a:ext cx="5160962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40" name="Equation" r:id="rId6" imgW="2578100" imgH="228600" progId="Equation.3">
                  <p:embed/>
                </p:oleObj>
              </mc:Choice>
              <mc:Fallback>
                <p:oleObj name="Equation" r:id="rId6" imgW="2578100" imgH="228600" progId="Equation.3">
                  <p:embed/>
                  <p:pic>
                    <p:nvPicPr>
                      <p:cNvPr id="0" name="Picture 2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6913" y="2824163"/>
                        <a:ext cx="5160962" cy="458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557713" y="4249738"/>
          <a:ext cx="2622550" cy="208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41" name="Equation" r:id="rId8" imgW="1473200" imgH="1168400" progId="Equation.3">
                  <p:embed/>
                </p:oleObj>
              </mc:Choice>
              <mc:Fallback>
                <p:oleObj name="Equation" r:id="rId8" imgW="1473200" imgH="1168400" progId="Equation.3">
                  <p:embed/>
                  <p:pic>
                    <p:nvPicPr>
                      <p:cNvPr id="0" name="Picture 2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7713" y="4249738"/>
                        <a:ext cx="2622550" cy="208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7010400" y="4257675"/>
            <a:ext cx="19034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solidFill>
                  <a:srgbClr val="FF0000"/>
                </a:solidFill>
                <a:latin typeface="Arial" charset="0"/>
              </a:rPr>
              <a:t>“Minimum Norm”</a:t>
            </a:r>
            <a:endParaRPr lang="en-GB" baseline="-250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0488" name="Oval 7"/>
          <p:cNvSpPr>
            <a:spLocks noChangeArrowheads="1"/>
          </p:cNvSpPr>
          <p:nvPr/>
        </p:nvSpPr>
        <p:spPr bwMode="auto">
          <a:xfrm>
            <a:off x="5184775" y="1795463"/>
            <a:ext cx="287338" cy="338137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2" name="Text Box 27"/>
          <p:cNvSpPr txBox="1">
            <a:spLocks noChangeArrowheads="1"/>
          </p:cNvSpPr>
          <p:nvPr/>
        </p:nvSpPr>
        <p:spPr bwMode="auto">
          <a:xfrm>
            <a:off x="6500813" y="4648200"/>
            <a:ext cx="25003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solidFill>
                  <a:srgbClr val="FF0000"/>
                </a:solidFill>
                <a:latin typeface="Arial" charset="0"/>
              </a:rPr>
              <a:t>“Loreta” (</a:t>
            </a:r>
            <a:r>
              <a:rPr lang="en-GB" b="1">
                <a:solidFill>
                  <a:srgbClr val="FF0000"/>
                </a:solidFill>
                <a:latin typeface="Arial" charset="0"/>
              </a:rPr>
              <a:t>D</a:t>
            </a:r>
            <a:r>
              <a:rPr lang="en-GB">
                <a:solidFill>
                  <a:srgbClr val="FF0000"/>
                </a:solidFill>
                <a:latin typeface="Arial" charset="0"/>
              </a:rPr>
              <a:t>=Laplacian)</a:t>
            </a:r>
            <a:endParaRPr lang="en-GB" baseline="-250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3" name="Text Box 27"/>
          <p:cNvSpPr txBox="1">
            <a:spLocks noChangeArrowheads="1"/>
          </p:cNvSpPr>
          <p:nvPr/>
        </p:nvSpPr>
        <p:spPr bwMode="auto">
          <a:xfrm>
            <a:off x="6965950" y="5091113"/>
            <a:ext cx="20018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solidFill>
                  <a:srgbClr val="FF0000"/>
                </a:solidFill>
                <a:latin typeface="Arial" charset="0"/>
              </a:rPr>
              <a:t>“Depth-Weighted”</a:t>
            </a:r>
            <a:endParaRPr lang="en-GB" baseline="-250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4" name="Text Box 27"/>
          <p:cNvSpPr txBox="1">
            <a:spLocks noChangeArrowheads="1"/>
          </p:cNvSpPr>
          <p:nvPr/>
        </p:nvSpPr>
        <p:spPr bwMode="auto">
          <a:xfrm>
            <a:off x="7380288" y="5553075"/>
            <a:ext cx="1612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solidFill>
                  <a:srgbClr val="FF0000"/>
                </a:solidFill>
                <a:latin typeface="Arial" charset="0"/>
              </a:rPr>
              <a:t>“Beamformer”</a:t>
            </a:r>
            <a:endParaRPr lang="en-GB" baseline="-250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5" name="Text Box 27"/>
          <p:cNvSpPr txBox="1">
            <a:spLocks noChangeArrowheads="1"/>
          </p:cNvSpPr>
          <p:nvPr/>
        </p:nvSpPr>
        <p:spPr bwMode="auto">
          <a:xfrm>
            <a:off x="3590925" y="3316288"/>
            <a:ext cx="19446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600">
                <a:latin typeface="Arial" charset="0"/>
              </a:rPr>
              <a:t>“Tikhonov Solution”</a:t>
            </a:r>
            <a:endParaRPr lang="en-GB" sz="1600" baseline="-25000">
              <a:latin typeface="Arial" charset="0"/>
            </a:endParaRPr>
          </a:p>
        </p:txBody>
      </p:sp>
      <p:sp>
        <p:nvSpPr>
          <p:cNvPr id="20493" name="Oval 45"/>
          <p:cNvSpPr>
            <a:spLocks noChangeArrowheads="1"/>
          </p:cNvSpPr>
          <p:nvPr/>
        </p:nvSpPr>
        <p:spPr bwMode="auto">
          <a:xfrm>
            <a:off x="5651500" y="2020888"/>
            <a:ext cx="287338" cy="338137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494" name="Oval 46"/>
          <p:cNvSpPr>
            <a:spLocks noChangeArrowheads="1"/>
          </p:cNvSpPr>
          <p:nvPr/>
        </p:nvSpPr>
        <p:spPr bwMode="auto">
          <a:xfrm>
            <a:off x="5999163" y="2019300"/>
            <a:ext cx="287337" cy="339725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50" name="Group 42"/>
          <p:cNvGrpSpPr>
            <a:grpSpLocks/>
          </p:cNvGrpSpPr>
          <p:nvPr/>
        </p:nvGrpSpPr>
        <p:grpSpPr bwMode="auto">
          <a:xfrm>
            <a:off x="160338" y="4171950"/>
            <a:ext cx="3979862" cy="2338388"/>
            <a:chOff x="359" y="3169"/>
            <a:chExt cx="2353" cy="1209"/>
          </a:xfrm>
        </p:grpSpPr>
        <p:sp>
          <p:nvSpPr>
            <p:cNvPr id="47127" name="Freeform 24"/>
            <p:cNvSpPr>
              <a:spLocks noChangeAspect="1"/>
            </p:cNvSpPr>
            <p:nvPr/>
          </p:nvSpPr>
          <p:spPr bwMode="auto">
            <a:xfrm>
              <a:off x="1107" y="3278"/>
              <a:ext cx="1174" cy="875"/>
            </a:xfrm>
            <a:custGeom>
              <a:avLst/>
              <a:gdLst>
                <a:gd name="T0" fmla="*/ 0 w 1144"/>
                <a:gd name="T1" fmla="*/ 0 h 1017"/>
                <a:gd name="T2" fmla="*/ 10 w 1144"/>
                <a:gd name="T3" fmla="*/ 46 h 1017"/>
                <a:gd name="T4" fmla="*/ 16 w 1144"/>
                <a:gd name="T5" fmla="*/ 94 h 1017"/>
                <a:gd name="T6" fmla="*/ 31 w 1144"/>
                <a:gd name="T7" fmla="*/ 132 h 1017"/>
                <a:gd name="T8" fmla="*/ 43 w 1144"/>
                <a:gd name="T9" fmla="*/ 176 h 1017"/>
                <a:gd name="T10" fmla="*/ 58 w 1144"/>
                <a:gd name="T11" fmla="*/ 221 h 1017"/>
                <a:gd name="T12" fmla="*/ 89 w 1144"/>
                <a:gd name="T13" fmla="*/ 263 h 1017"/>
                <a:gd name="T14" fmla="*/ 126 w 1144"/>
                <a:gd name="T15" fmla="*/ 299 h 1017"/>
                <a:gd name="T16" fmla="*/ 147 w 1144"/>
                <a:gd name="T17" fmla="*/ 306 h 1017"/>
                <a:gd name="T18" fmla="*/ 173 w 1144"/>
                <a:gd name="T19" fmla="*/ 317 h 1017"/>
                <a:gd name="T20" fmla="*/ 226 w 1144"/>
                <a:gd name="T21" fmla="*/ 326 h 1017"/>
                <a:gd name="T22" fmla="*/ 299 w 1144"/>
                <a:gd name="T23" fmla="*/ 331 h 1017"/>
                <a:gd name="T24" fmla="*/ 388 w 1144"/>
                <a:gd name="T25" fmla="*/ 336 h 1017"/>
                <a:gd name="T26" fmla="*/ 540 w 1144"/>
                <a:gd name="T27" fmla="*/ 340 h 1017"/>
                <a:gd name="T28" fmla="*/ 708 w 1144"/>
                <a:gd name="T29" fmla="*/ 343 h 1017"/>
                <a:gd name="T30" fmla="*/ 885 w 1144"/>
                <a:gd name="T31" fmla="*/ 348 h 1017"/>
                <a:gd name="T32" fmla="*/ 1057 w 1144"/>
                <a:gd name="T33" fmla="*/ 349 h 1017"/>
                <a:gd name="T34" fmla="*/ 1199 w 1144"/>
                <a:gd name="T35" fmla="*/ 352 h 1017"/>
                <a:gd name="T36" fmla="*/ 1371 w 1144"/>
                <a:gd name="T37" fmla="*/ 355 h 10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44"/>
                <a:gd name="T58" fmla="*/ 0 h 1017"/>
                <a:gd name="T59" fmla="*/ 1144 w 1144"/>
                <a:gd name="T60" fmla="*/ 1017 h 10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44" h="1017">
                  <a:moveTo>
                    <a:pt x="0" y="0"/>
                  </a:moveTo>
                  <a:cubicBezTo>
                    <a:pt x="3" y="43"/>
                    <a:pt x="7" y="87"/>
                    <a:pt x="10" y="132"/>
                  </a:cubicBezTo>
                  <a:cubicBezTo>
                    <a:pt x="13" y="177"/>
                    <a:pt x="14" y="229"/>
                    <a:pt x="16" y="270"/>
                  </a:cubicBezTo>
                  <a:cubicBezTo>
                    <a:pt x="18" y="311"/>
                    <a:pt x="21" y="340"/>
                    <a:pt x="24" y="379"/>
                  </a:cubicBezTo>
                  <a:cubicBezTo>
                    <a:pt x="27" y="418"/>
                    <a:pt x="32" y="463"/>
                    <a:pt x="36" y="505"/>
                  </a:cubicBezTo>
                  <a:cubicBezTo>
                    <a:pt x="40" y="547"/>
                    <a:pt x="45" y="592"/>
                    <a:pt x="51" y="634"/>
                  </a:cubicBezTo>
                  <a:cubicBezTo>
                    <a:pt x="57" y="676"/>
                    <a:pt x="66" y="720"/>
                    <a:pt x="75" y="756"/>
                  </a:cubicBezTo>
                  <a:cubicBezTo>
                    <a:pt x="84" y="792"/>
                    <a:pt x="97" y="833"/>
                    <a:pt x="105" y="853"/>
                  </a:cubicBezTo>
                  <a:cubicBezTo>
                    <a:pt x="113" y="873"/>
                    <a:pt x="116" y="870"/>
                    <a:pt x="123" y="879"/>
                  </a:cubicBezTo>
                  <a:cubicBezTo>
                    <a:pt x="130" y="888"/>
                    <a:pt x="134" y="900"/>
                    <a:pt x="145" y="909"/>
                  </a:cubicBezTo>
                  <a:cubicBezTo>
                    <a:pt x="156" y="918"/>
                    <a:pt x="172" y="926"/>
                    <a:pt x="189" y="933"/>
                  </a:cubicBezTo>
                  <a:cubicBezTo>
                    <a:pt x="206" y="940"/>
                    <a:pt x="227" y="945"/>
                    <a:pt x="249" y="949"/>
                  </a:cubicBezTo>
                  <a:cubicBezTo>
                    <a:pt x="271" y="953"/>
                    <a:pt x="290" y="956"/>
                    <a:pt x="324" y="960"/>
                  </a:cubicBezTo>
                  <a:cubicBezTo>
                    <a:pt x="358" y="964"/>
                    <a:pt x="407" y="971"/>
                    <a:pt x="451" y="975"/>
                  </a:cubicBezTo>
                  <a:cubicBezTo>
                    <a:pt x="495" y="979"/>
                    <a:pt x="543" y="981"/>
                    <a:pt x="591" y="984"/>
                  </a:cubicBezTo>
                  <a:cubicBezTo>
                    <a:pt x="639" y="987"/>
                    <a:pt x="691" y="991"/>
                    <a:pt x="739" y="994"/>
                  </a:cubicBezTo>
                  <a:cubicBezTo>
                    <a:pt x="787" y="997"/>
                    <a:pt x="839" y="1000"/>
                    <a:pt x="882" y="1002"/>
                  </a:cubicBezTo>
                  <a:cubicBezTo>
                    <a:pt x="925" y="1004"/>
                    <a:pt x="956" y="1005"/>
                    <a:pt x="1000" y="1008"/>
                  </a:cubicBezTo>
                  <a:cubicBezTo>
                    <a:pt x="1044" y="1011"/>
                    <a:pt x="1094" y="1014"/>
                    <a:pt x="1144" y="1017"/>
                  </a:cubicBezTo>
                </a:path>
              </a:pathLst>
            </a:custGeom>
            <a:noFill/>
            <a:ln w="28575" cmpd="sng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128" name="Line 25"/>
            <p:cNvSpPr>
              <a:spLocks noChangeShapeType="1"/>
            </p:cNvSpPr>
            <p:nvPr/>
          </p:nvSpPr>
          <p:spPr bwMode="auto">
            <a:xfrm>
              <a:off x="1016" y="4171"/>
              <a:ext cx="1497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129" name="Line 26"/>
            <p:cNvSpPr>
              <a:spLocks noChangeShapeType="1"/>
            </p:cNvSpPr>
            <p:nvPr/>
          </p:nvSpPr>
          <p:spPr bwMode="auto">
            <a:xfrm rot="-5400000">
              <a:off x="568" y="3709"/>
              <a:ext cx="9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130" name="Text Box 27"/>
            <p:cNvSpPr txBox="1">
              <a:spLocks noChangeArrowheads="1"/>
            </p:cNvSpPr>
            <p:nvPr/>
          </p:nvSpPr>
          <p:spPr bwMode="auto">
            <a:xfrm>
              <a:off x="1397" y="3249"/>
              <a:ext cx="1148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GB" i="1">
                  <a:latin typeface="Arial" charset="0"/>
                </a:rPr>
                <a:t>“L-curve” method</a:t>
              </a:r>
              <a:endParaRPr lang="en-US" i="1">
                <a:latin typeface="Arial" charset="0"/>
              </a:endParaRPr>
            </a:p>
          </p:txBody>
        </p:sp>
        <p:sp>
          <p:nvSpPr>
            <p:cNvPr id="47131" name="Text Box 28"/>
            <p:cNvSpPr txBox="1">
              <a:spLocks noChangeArrowheads="1"/>
            </p:cNvSpPr>
            <p:nvPr/>
          </p:nvSpPr>
          <p:spPr bwMode="auto">
            <a:xfrm>
              <a:off x="359" y="3169"/>
              <a:ext cx="754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1600">
                  <a:latin typeface="Arial" charset="0"/>
                </a:rPr>
                <a:t>||Y – LJ||</a:t>
              </a:r>
              <a:r>
                <a:rPr lang="en-GB" sz="1600" baseline="30000">
                  <a:latin typeface="Arial" charset="0"/>
                </a:rPr>
                <a:t>2</a:t>
              </a:r>
              <a:endParaRPr lang="en-GB" sz="1600">
                <a:latin typeface="Arial" charset="0"/>
                <a:sym typeface="Symbol" pitchFamily="18" charset="2"/>
              </a:endParaRPr>
            </a:p>
          </p:txBody>
        </p:sp>
        <p:sp>
          <p:nvSpPr>
            <p:cNvPr id="47132" name="Text Box 29"/>
            <p:cNvSpPr txBox="1">
              <a:spLocks noChangeArrowheads="1"/>
            </p:cNvSpPr>
            <p:nvPr/>
          </p:nvSpPr>
          <p:spPr bwMode="auto">
            <a:xfrm>
              <a:off x="2044" y="4203"/>
              <a:ext cx="607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1600">
                  <a:latin typeface="Arial" charset="0"/>
                  <a:sym typeface="Symbol" pitchFamily="18" charset="2"/>
                </a:rPr>
                <a:t>||WJ||</a:t>
              </a:r>
              <a:r>
                <a:rPr lang="en-GB" sz="1600" baseline="30000">
                  <a:latin typeface="Arial" charset="0"/>
                  <a:sym typeface="Symbol" pitchFamily="18" charset="2"/>
                </a:rPr>
                <a:t>2</a:t>
              </a:r>
              <a:endParaRPr lang="en-GB" sz="1600">
                <a:latin typeface="Arial" charset="0"/>
                <a:sym typeface="Symbol" pitchFamily="18" charset="2"/>
              </a:endParaRPr>
            </a:p>
          </p:txBody>
        </p:sp>
        <p:sp>
          <p:nvSpPr>
            <p:cNvPr id="47133" name="Text Box 31"/>
            <p:cNvSpPr txBox="1">
              <a:spLocks noChangeArrowheads="1"/>
            </p:cNvSpPr>
            <p:nvPr/>
          </p:nvSpPr>
          <p:spPr bwMode="auto">
            <a:xfrm>
              <a:off x="1392" y="3627"/>
              <a:ext cx="1320" cy="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buFont typeface="Symbol" pitchFamily="18" charset="2"/>
                <a:buChar char="l"/>
              </a:pPr>
              <a:r>
                <a:rPr lang="en-GB" sz="1600">
                  <a:latin typeface="Arial" charset="0"/>
                  <a:sym typeface="Symbol" pitchFamily="18" charset="2"/>
                </a:rPr>
                <a:t>   = regularisation </a:t>
              </a:r>
            </a:p>
            <a:p>
              <a:pPr eaLnBrk="1" hangingPunct="1">
                <a:buFont typeface="Symbol" pitchFamily="18" charset="2"/>
                <a:buNone/>
              </a:pPr>
              <a:r>
                <a:rPr lang="en-GB" sz="1600">
                  <a:latin typeface="Arial" charset="0"/>
                  <a:sym typeface="Symbol" pitchFamily="18" charset="2"/>
                </a:rPr>
                <a:t>        (hyperparameter)</a:t>
              </a:r>
              <a:endParaRPr lang="en-US" sz="1600">
                <a:latin typeface="Arial" charset="0"/>
                <a:sym typeface="Symbol" pitchFamily="18" charset="2"/>
              </a:endParaRPr>
            </a:p>
          </p:txBody>
        </p:sp>
      </p:grpSp>
      <p:graphicFrame>
        <p:nvGraphicFramePr>
          <p:cNvPr id="47120" name="Object 1"/>
          <p:cNvGraphicFramePr>
            <a:graphicFrameLocks noChangeAspect="1"/>
          </p:cNvGraphicFramePr>
          <p:nvPr/>
        </p:nvGraphicFramePr>
        <p:xfrm>
          <a:off x="1020763" y="1128713"/>
          <a:ext cx="14732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42" name="Equation" r:id="rId10" imgW="736280" imgH="177723" progId="">
                  <p:embed/>
                </p:oleObj>
              </mc:Choice>
              <mc:Fallback>
                <p:oleObj name="Equation" r:id="rId10" imgW="736280" imgH="177723" progId="">
                  <p:embed/>
                  <p:pic>
                    <p:nvPicPr>
                      <p:cNvPr id="0" name="Picture 2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0763" y="1128713"/>
                        <a:ext cx="14732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21" name="Object 2"/>
          <p:cNvGraphicFramePr>
            <a:graphicFrameLocks noChangeAspect="1"/>
          </p:cNvGraphicFramePr>
          <p:nvPr/>
        </p:nvGraphicFramePr>
        <p:xfrm>
          <a:off x="3033713" y="1082675"/>
          <a:ext cx="1770062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43" name="Equation" r:id="rId12" imgW="901309" imgH="228501" progId="Equation.3">
                  <p:embed/>
                </p:oleObj>
              </mc:Choice>
              <mc:Fallback>
                <p:oleObj name="Equation" r:id="rId12" imgW="901309" imgH="228501" progId="Equation.3">
                  <p:embed/>
                  <p:pic>
                    <p:nvPicPr>
                      <p:cNvPr id="0" name="Picture 2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3713" y="1082675"/>
                        <a:ext cx="1770062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8" name="Rounded Rectangle 15"/>
          <p:cNvSpPr>
            <a:spLocks noChangeArrowheads="1"/>
          </p:cNvSpPr>
          <p:nvPr/>
        </p:nvSpPr>
        <p:spPr bwMode="auto">
          <a:xfrm>
            <a:off x="107950" y="4041775"/>
            <a:ext cx="4032250" cy="2468563"/>
          </a:xfrm>
          <a:prstGeom prst="roundRect">
            <a:avLst>
              <a:gd name="adj" fmla="val 16667"/>
            </a:avLst>
          </a:prstGeom>
          <a:solidFill>
            <a:schemeClr val="accent1">
              <a:alpha val="23921"/>
            </a:schemeClr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499" name="Rounded Rectangle 15"/>
          <p:cNvSpPr>
            <a:spLocks noChangeArrowheads="1"/>
          </p:cNvSpPr>
          <p:nvPr/>
        </p:nvSpPr>
        <p:spPr bwMode="auto">
          <a:xfrm>
            <a:off x="4319588" y="4041775"/>
            <a:ext cx="4679950" cy="2455863"/>
          </a:xfrm>
          <a:prstGeom prst="roundRect">
            <a:avLst>
              <a:gd name="adj" fmla="val 16667"/>
            </a:avLst>
          </a:prstGeom>
          <a:solidFill>
            <a:schemeClr val="accent1">
              <a:alpha val="23921"/>
            </a:schemeClr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7" name="Oval 45"/>
          <p:cNvSpPr>
            <a:spLocks noChangeArrowheads="1"/>
          </p:cNvSpPr>
          <p:nvPr/>
        </p:nvSpPr>
        <p:spPr bwMode="auto">
          <a:xfrm>
            <a:off x="1435100" y="5737225"/>
            <a:ext cx="481013" cy="338138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" name="Oval 7"/>
          <p:cNvSpPr>
            <a:spLocks noChangeArrowheads="1"/>
          </p:cNvSpPr>
          <p:nvPr/>
        </p:nvSpPr>
        <p:spPr bwMode="auto">
          <a:xfrm>
            <a:off x="4564063" y="260350"/>
            <a:ext cx="620712" cy="4572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" name="Oval 7"/>
          <p:cNvSpPr>
            <a:spLocks noChangeArrowheads="1"/>
          </p:cNvSpPr>
          <p:nvPr/>
        </p:nvSpPr>
        <p:spPr bwMode="auto">
          <a:xfrm>
            <a:off x="6408738" y="1852613"/>
            <a:ext cx="287337" cy="33655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20488" grpId="0" animBg="1"/>
      <p:bldP spid="42" grpId="0"/>
      <p:bldP spid="43" grpId="0"/>
      <p:bldP spid="44" grpId="0"/>
      <p:bldP spid="45" grpId="0"/>
      <p:bldP spid="20493" grpId="0" animBg="1"/>
      <p:bldP spid="20494" grpId="0" animBg="1"/>
      <p:bldP spid="20498" grpId="0" animBg="1"/>
      <p:bldP spid="20499" grpId="0" animBg="1"/>
      <p:bldP spid="27" grpId="0" animBg="1"/>
      <p:bldP spid="28" grpId="0" animBg="1"/>
      <p:bldP spid="29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25"/>
          <p:cNvSpPr txBox="1">
            <a:spLocks noChangeArrowheads="1"/>
          </p:cNvSpPr>
          <p:nvPr/>
        </p:nvSpPr>
        <p:spPr bwMode="auto">
          <a:xfrm>
            <a:off x="5219700" y="6446838"/>
            <a:ext cx="3924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GB" i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Phillips et al (2005), </a:t>
            </a:r>
            <a:r>
              <a:rPr lang="en-GB" i="1" dirty="0" err="1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Neuroimage</a:t>
            </a:r>
            <a:endParaRPr lang="en-GB" i="1" dirty="0" smtClean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  <p:graphicFrame>
        <p:nvGraphicFramePr>
          <p:cNvPr id="691230" name="Object 30"/>
          <p:cNvGraphicFramePr>
            <a:graphicFrameLocks noChangeAspect="1"/>
          </p:cNvGraphicFramePr>
          <p:nvPr/>
        </p:nvGraphicFramePr>
        <p:xfrm>
          <a:off x="1136650" y="4257675"/>
          <a:ext cx="304641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082" name="Equation" r:id="rId4" imgW="1524000" imgH="203200" progId="">
                  <p:embed/>
                </p:oleObj>
              </mc:Choice>
              <mc:Fallback>
                <p:oleObj name="Equation" r:id="rId4" imgW="1524000" imgH="203200" progId="">
                  <p:embed/>
                  <p:pic>
                    <p:nvPicPr>
                      <p:cNvPr id="0" name="Picture 6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6650" y="4257675"/>
                        <a:ext cx="3046413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1231" name="Text Box 31"/>
          <p:cNvSpPr txBox="1">
            <a:spLocks noChangeArrowheads="1"/>
          </p:cNvSpPr>
          <p:nvPr/>
        </p:nvSpPr>
        <p:spPr bwMode="auto">
          <a:xfrm>
            <a:off x="225425" y="2455863"/>
            <a:ext cx="3698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000">
                <a:solidFill>
                  <a:srgbClr val="9A044B"/>
                </a:solidFill>
                <a:latin typeface="Arial" charset="0"/>
              </a:rPr>
              <a:t>Likelihood:</a:t>
            </a:r>
          </a:p>
        </p:txBody>
      </p:sp>
      <p:graphicFrame>
        <p:nvGraphicFramePr>
          <p:cNvPr id="691232" name="Object 32"/>
          <p:cNvGraphicFramePr>
            <a:graphicFrameLocks noChangeAspect="1"/>
          </p:cNvGraphicFramePr>
          <p:nvPr/>
        </p:nvGraphicFramePr>
        <p:xfrm>
          <a:off x="1233488" y="2789238"/>
          <a:ext cx="279241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083" name="Equation" r:id="rId6" imgW="1397000" imgH="228600" progId="">
                  <p:embed/>
                </p:oleObj>
              </mc:Choice>
              <mc:Fallback>
                <p:oleObj name="Equation" r:id="rId6" imgW="1397000" imgH="228600" progId="">
                  <p:embed/>
                  <p:pic>
                    <p:nvPicPr>
                      <p:cNvPr id="0" name="Picture 6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3488" y="2789238"/>
                        <a:ext cx="2792412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1233" name="Object 33"/>
          <p:cNvGraphicFramePr>
            <a:graphicFrameLocks noChangeAspect="1"/>
          </p:cNvGraphicFramePr>
          <p:nvPr/>
        </p:nvGraphicFramePr>
        <p:xfrm>
          <a:off x="1614488" y="3465513"/>
          <a:ext cx="218281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084" name="Equation" r:id="rId8" imgW="1091726" imgH="228501" progId="">
                  <p:embed/>
                </p:oleObj>
              </mc:Choice>
              <mc:Fallback>
                <p:oleObj name="Equation" r:id="rId8" imgW="1091726" imgH="228501" progId="">
                  <p:embed/>
                  <p:pic>
                    <p:nvPicPr>
                      <p:cNvPr id="0" name="Picture 6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4488" y="3465513"/>
                        <a:ext cx="2182812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1234" name="Text Box 34"/>
          <p:cNvSpPr txBox="1">
            <a:spLocks noChangeArrowheads="1"/>
          </p:cNvSpPr>
          <p:nvPr/>
        </p:nvSpPr>
        <p:spPr bwMode="auto">
          <a:xfrm>
            <a:off x="5653088" y="1468438"/>
            <a:ext cx="3095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400" i="1">
                <a:latin typeface="Arial" charset="0"/>
              </a:rPr>
              <a:t>C</a:t>
            </a:r>
            <a:r>
              <a:rPr lang="en-GB" sz="1400" i="1" baseline="30000">
                <a:latin typeface="Arial" charset="0"/>
              </a:rPr>
              <a:t>(e)</a:t>
            </a:r>
            <a:r>
              <a:rPr lang="en-GB" sz="1400" i="1">
                <a:solidFill>
                  <a:srgbClr val="9A044B"/>
                </a:solidFill>
                <a:latin typeface="Arial" charset="0"/>
              </a:rPr>
              <a:t> </a:t>
            </a:r>
            <a:r>
              <a:rPr lang="en-GB" sz="1400">
                <a:solidFill>
                  <a:srgbClr val="9A044B"/>
                </a:solidFill>
                <a:latin typeface="Arial" charset="0"/>
              </a:rPr>
              <a:t>= </a:t>
            </a:r>
            <a:r>
              <a:rPr lang="en-GB" sz="1400" i="1">
                <a:latin typeface="Arial" charset="0"/>
              </a:rPr>
              <a:t>n</a:t>
            </a:r>
            <a:r>
              <a:rPr lang="en-GB" sz="1400" i="1">
                <a:solidFill>
                  <a:srgbClr val="9A044B"/>
                </a:solidFill>
                <a:latin typeface="Arial" charset="0"/>
              </a:rPr>
              <a:t> x </a:t>
            </a:r>
            <a:r>
              <a:rPr lang="en-GB" sz="1400" i="1">
                <a:latin typeface="Arial" charset="0"/>
              </a:rPr>
              <a:t>n</a:t>
            </a:r>
            <a:r>
              <a:rPr lang="en-GB" sz="1400">
                <a:solidFill>
                  <a:srgbClr val="9A044B"/>
                </a:solidFill>
                <a:latin typeface="Arial" charset="0"/>
              </a:rPr>
              <a:t> Sensor (error) covariance</a:t>
            </a:r>
          </a:p>
        </p:txBody>
      </p:sp>
      <p:sp>
        <p:nvSpPr>
          <p:cNvPr id="691235" name="Text Box 35"/>
          <p:cNvSpPr txBox="1">
            <a:spLocks noChangeArrowheads="1"/>
          </p:cNvSpPr>
          <p:nvPr/>
        </p:nvSpPr>
        <p:spPr bwMode="auto">
          <a:xfrm>
            <a:off x="225425" y="3176588"/>
            <a:ext cx="3698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000">
                <a:solidFill>
                  <a:srgbClr val="9A044B"/>
                </a:solidFill>
                <a:latin typeface="Arial" charset="0"/>
              </a:rPr>
              <a:t>Prior:</a:t>
            </a:r>
          </a:p>
        </p:txBody>
      </p:sp>
      <p:sp>
        <p:nvSpPr>
          <p:cNvPr id="691236" name="Text Box 36"/>
          <p:cNvSpPr txBox="1">
            <a:spLocks noChangeArrowheads="1"/>
          </p:cNvSpPr>
          <p:nvPr/>
        </p:nvSpPr>
        <p:spPr bwMode="auto">
          <a:xfrm>
            <a:off x="5688013" y="1936750"/>
            <a:ext cx="3038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400" i="1">
                <a:latin typeface="Arial" charset="0"/>
              </a:rPr>
              <a:t>C</a:t>
            </a:r>
            <a:r>
              <a:rPr lang="en-GB" sz="1400" i="1" baseline="30000">
                <a:latin typeface="Arial" charset="0"/>
              </a:rPr>
              <a:t>(j)</a:t>
            </a:r>
            <a:r>
              <a:rPr lang="en-GB" sz="1400" i="1">
                <a:solidFill>
                  <a:srgbClr val="9A044B"/>
                </a:solidFill>
                <a:latin typeface="Arial" charset="0"/>
              </a:rPr>
              <a:t> </a:t>
            </a:r>
            <a:r>
              <a:rPr lang="en-GB" sz="1400">
                <a:solidFill>
                  <a:srgbClr val="9A044B"/>
                </a:solidFill>
                <a:latin typeface="Arial" charset="0"/>
              </a:rPr>
              <a:t>= </a:t>
            </a:r>
            <a:r>
              <a:rPr lang="en-GB" sz="1400" i="1">
                <a:latin typeface="Arial" charset="0"/>
              </a:rPr>
              <a:t>p</a:t>
            </a:r>
            <a:r>
              <a:rPr lang="en-GB" sz="1400" i="1">
                <a:solidFill>
                  <a:srgbClr val="9A044B"/>
                </a:solidFill>
                <a:latin typeface="Arial" charset="0"/>
              </a:rPr>
              <a:t> x </a:t>
            </a:r>
            <a:r>
              <a:rPr lang="en-GB" sz="1400" i="1">
                <a:latin typeface="Arial" charset="0"/>
              </a:rPr>
              <a:t>p</a:t>
            </a:r>
            <a:r>
              <a:rPr lang="en-GB" sz="1400">
                <a:solidFill>
                  <a:srgbClr val="9A044B"/>
                </a:solidFill>
                <a:latin typeface="Arial" charset="0"/>
              </a:rPr>
              <a:t> Source (prior) covariance</a:t>
            </a:r>
          </a:p>
        </p:txBody>
      </p:sp>
      <p:sp>
        <p:nvSpPr>
          <p:cNvPr id="691237" name="Text Box 37"/>
          <p:cNvSpPr txBox="1">
            <a:spLocks noChangeArrowheads="1"/>
          </p:cNvSpPr>
          <p:nvPr/>
        </p:nvSpPr>
        <p:spPr bwMode="auto">
          <a:xfrm>
            <a:off x="225425" y="3860800"/>
            <a:ext cx="3698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000">
                <a:solidFill>
                  <a:srgbClr val="9A044B"/>
                </a:solidFill>
                <a:latin typeface="Arial" charset="0"/>
              </a:rPr>
              <a:t>Posterior:</a:t>
            </a:r>
          </a:p>
        </p:txBody>
      </p:sp>
      <p:sp>
        <p:nvSpPr>
          <p:cNvPr id="48139" name="Rectangle 2"/>
          <p:cNvSpPr txBox="1">
            <a:spLocks noChangeArrowheads="1"/>
          </p:cNvSpPr>
          <p:nvPr/>
        </p:nvSpPr>
        <p:spPr bwMode="auto">
          <a:xfrm>
            <a:off x="239713" y="260350"/>
            <a:ext cx="6061075" cy="5762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800">
                <a:solidFill>
                  <a:srgbClr val="91695F"/>
                </a:solidFill>
                <a:latin typeface="Arial" charset="0"/>
              </a:rPr>
              <a:t>Inverse Problem: Equivalent PEB</a:t>
            </a:r>
          </a:p>
        </p:txBody>
      </p:sp>
      <p:graphicFrame>
        <p:nvGraphicFramePr>
          <p:cNvPr id="48140" name="Object 2"/>
          <p:cNvGraphicFramePr>
            <a:graphicFrameLocks noChangeAspect="1"/>
          </p:cNvGraphicFramePr>
          <p:nvPr/>
        </p:nvGraphicFramePr>
        <p:xfrm>
          <a:off x="973138" y="1758950"/>
          <a:ext cx="1438275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085" name="Equation" r:id="rId10" imgW="799753" imgH="304668" progId="Equation.3">
                  <p:embed/>
                </p:oleObj>
              </mc:Choice>
              <mc:Fallback>
                <p:oleObj name="Equation" r:id="rId10" imgW="799753" imgH="304668" progId="Equation.3">
                  <p:embed/>
                  <p:pic>
                    <p:nvPicPr>
                      <p:cNvPr id="0" name="Picture 6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3138" y="1758950"/>
                        <a:ext cx="1438275" cy="606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41" name="Object 3"/>
          <p:cNvGraphicFramePr>
            <a:graphicFrameLocks noChangeAspect="1"/>
          </p:cNvGraphicFramePr>
          <p:nvPr/>
        </p:nvGraphicFramePr>
        <p:xfrm>
          <a:off x="965200" y="1435100"/>
          <a:ext cx="1455738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086" name="Equation" r:id="rId12" imgW="850531" imgH="203112" progId="Equation.3">
                  <p:embed/>
                </p:oleObj>
              </mc:Choice>
              <mc:Fallback>
                <p:oleObj name="Equation" r:id="rId12" imgW="850531" imgH="203112" progId="Equation.3">
                  <p:embed/>
                  <p:pic>
                    <p:nvPicPr>
                      <p:cNvPr id="0" name="Picture 6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5200" y="1435100"/>
                        <a:ext cx="1455738" cy="379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42" name="Object 4"/>
          <p:cNvGraphicFramePr>
            <a:graphicFrameLocks noChangeAspect="1"/>
          </p:cNvGraphicFramePr>
          <p:nvPr/>
        </p:nvGraphicFramePr>
        <p:xfrm>
          <a:off x="3148013" y="1435100"/>
          <a:ext cx="1693862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087" name="Equation" r:id="rId14" imgW="1028700" imgH="228600" progId="Equation.3">
                  <p:embed/>
                </p:oleObj>
              </mc:Choice>
              <mc:Fallback>
                <p:oleObj name="Equation" r:id="rId14" imgW="1028700" imgH="228600" progId="Equation.3">
                  <p:embed/>
                  <p:pic>
                    <p:nvPicPr>
                      <p:cNvPr id="0" name="Picture 6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8013" y="1435100"/>
                        <a:ext cx="1693862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43" name="Object 5"/>
          <p:cNvGraphicFramePr>
            <a:graphicFrameLocks noChangeAspect="1"/>
          </p:cNvGraphicFramePr>
          <p:nvPr/>
        </p:nvGraphicFramePr>
        <p:xfrm>
          <a:off x="3167063" y="1935163"/>
          <a:ext cx="1716087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088" name="Equation" r:id="rId16" imgW="1040948" imgH="228501" progId="Equation.3">
                  <p:embed/>
                </p:oleObj>
              </mc:Choice>
              <mc:Fallback>
                <p:oleObj name="Equation" r:id="rId16" imgW="1040948" imgH="228501" progId="Equation.3">
                  <p:embed/>
                  <p:pic>
                    <p:nvPicPr>
                      <p:cNvPr id="0" name="Picture 6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7063" y="1935163"/>
                        <a:ext cx="1716087" cy="414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187450" y="5122863"/>
          <a:ext cx="3736975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089" name="Equation" r:id="rId18" imgW="1866900" imgH="241300" progId="Equation.3">
                  <p:embed/>
                </p:oleObj>
              </mc:Choice>
              <mc:Fallback>
                <p:oleObj name="Equation" r:id="rId18" imgW="1866900" imgH="241300" progId="Equation.3">
                  <p:embed/>
                  <p:pic>
                    <p:nvPicPr>
                      <p:cNvPr id="0" name="Picture 6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5122863"/>
                        <a:ext cx="3736975" cy="484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45" name="Text Box 28"/>
          <p:cNvSpPr txBox="1">
            <a:spLocks noChangeArrowheads="1"/>
          </p:cNvSpPr>
          <p:nvPr/>
        </p:nvSpPr>
        <p:spPr bwMode="auto">
          <a:xfrm>
            <a:off x="215900" y="962025"/>
            <a:ext cx="79930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000">
                <a:solidFill>
                  <a:srgbClr val="9A044B"/>
                </a:solidFill>
                <a:latin typeface="Arial" charset="0"/>
              </a:rPr>
              <a:t>Parametric Empirical Bayesian (PEB) 2-level hierarchical form:</a:t>
            </a:r>
          </a:p>
        </p:txBody>
      </p:sp>
      <p:sp>
        <p:nvSpPr>
          <p:cNvPr id="67" name="Oval 38"/>
          <p:cNvSpPr>
            <a:spLocks noChangeArrowheads="1"/>
          </p:cNvSpPr>
          <p:nvPr/>
        </p:nvSpPr>
        <p:spPr bwMode="auto">
          <a:xfrm>
            <a:off x="5543550" y="1376363"/>
            <a:ext cx="3276600" cy="53975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8" name="Oval 39"/>
          <p:cNvSpPr>
            <a:spLocks noChangeArrowheads="1"/>
          </p:cNvSpPr>
          <p:nvPr/>
        </p:nvSpPr>
        <p:spPr bwMode="auto">
          <a:xfrm>
            <a:off x="5580063" y="1830388"/>
            <a:ext cx="3276600" cy="53975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329363" y="2700338"/>
            <a:ext cx="1987550" cy="2439987"/>
            <a:chOff x="6328866" y="2699704"/>
            <a:chExt cx="1987550" cy="2439988"/>
          </a:xfrm>
        </p:grpSpPr>
        <p:sp>
          <p:nvSpPr>
            <p:cNvPr id="48153" name="Oval 25"/>
            <p:cNvSpPr>
              <a:spLocks noChangeArrowheads="1"/>
            </p:cNvSpPr>
            <p:nvPr/>
          </p:nvSpPr>
          <p:spPr bwMode="auto">
            <a:xfrm>
              <a:off x="6649541" y="2699704"/>
              <a:ext cx="503237" cy="503238"/>
            </a:xfrm>
            <a:prstGeom prst="ellipse">
              <a:avLst/>
            </a:prstGeom>
            <a:noFill/>
            <a:ln w="25400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8154" name="Oval 14"/>
            <p:cNvSpPr>
              <a:spLocks noChangeArrowheads="1"/>
            </p:cNvSpPr>
            <p:nvPr/>
          </p:nvSpPr>
          <p:spPr bwMode="auto">
            <a:xfrm>
              <a:off x="7022603" y="3642679"/>
              <a:ext cx="503238" cy="503238"/>
            </a:xfrm>
            <a:prstGeom prst="ellipse">
              <a:avLst/>
            </a:prstGeom>
            <a:noFill/>
            <a:ln w="25400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8155" name="Rectangle 19"/>
            <p:cNvSpPr>
              <a:spLocks noChangeArrowheads="1"/>
            </p:cNvSpPr>
            <p:nvPr/>
          </p:nvSpPr>
          <p:spPr bwMode="auto">
            <a:xfrm rot="2843156">
              <a:off x="7435354" y="4680904"/>
              <a:ext cx="469900" cy="447675"/>
            </a:xfrm>
            <a:prstGeom prst="rect">
              <a:avLst/>
            </a:prstGeom>
            <a:noFill/>
            <a:ln w="25400" algn="ctr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cxnSp>
          <p:nvCxnSpPr>
            <p:cNvPr id="48156" name="AutoShape 20"/>
            <p:cNvCxnSpPr>
              <a:cxnSpLocks noChangeShapeType="1"/>
              <a:stCxn id="48154" idx="4"/>
              <a:endCxn id="48155" idx="1"/>
            </p:cNvCxnSpPr>
            <p:nvPr/>
          </p:nvCxnSpPr>
          <p:spPr bwMode="auto">
            <a:xfrm>
              <a:off x="7275016" y="4145917"/>
              <a:ext cx="236537" cy="5857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8157" name="Oval 21"/>
            <p:cNvSpPr>
              <a:spLocks noChangeArrowheads="1"/>
            </p:cNvSpPr>
            <p:nvPr/>
          </p:nvSpPr>
          <p:spPr bwMode="auto">
            <a:xfrm>
              <a:off x="7792541" y="3642679"/>
              <a:ext cx="503237" cy="503238"/>
            </a:xfrm>
            <a:prstGeom prst="ellipse">
              <a:avLst/>
            </a:prstGeom>
            <a:noFill/>
            <a:ln w="25400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cxnSp>
          <p:nvCxnSpPr>
            <p:cNvPr id="48158" name="AutoShape 20"/>
            <p:cNvCxnSpPr>
              <a:cxnSpLocks noChangeShapeType="1"/>
              <a:stCxn id="48157" idx="4"/>
              <a:endCxn id="48155" idx="0"/>
            </p:cNvCxnSpPr>
            <p:nvPr/>
          </p:nvCxnSpPr>
          <p:spPr bwMode="auto">
            <a:xfrm flipH="1">
              <a:off x="7835403" y="4145917"/>
              <a:ext cx="209550" cy="6080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159" name="AutoShape 20"/>
            <p:cNvCxnSpPr>
              <a:cxnSpLocks noChangeShapeType="1"/>
            </p:cNvCxnSpPr>
            <p:nvPr/>
          </p:nvCxnSpPr>
          <p:spPr bwMode="auto">
            <a:xfrm>
              <a:off x="6733678" y="4882517"/>
              <a:ext cx="62388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160" name="AutoShape 20"/>
            <p:cNvCxnSpPr>
              <a:cxnSpLocks noChangeShapeType="1"/>
              <a:stCxn id="48153" idx="4"/>
              <a:endCxn id="48154" idx="1"/>
            </p:cNvCxnSpPr>
            <p:nvPr/>
          </p:nvCxnSpPr>
          <p:spPr bwMode="auto">
            <a:xfrm>
              <a:off x="6901953" y="3202942"/>
              <a:ext cx="195263" cy="5143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aphicFrame>
          <p:nvGraphicFramePr>
            <p:cNvPr id="48161" name="Object 4"/>
            <p:cNvGraphicFramePr>
              <a:graphicFrameLocks noChangeAspect="1"/>
            </p:cNvGraphicFramePr>
            <p:nvPr/>
          </p:nvGraphicFramePr>
          <p:xfrm>
            <a:off x="7121028" y="3668079"/>
            <a:ext cx="261938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090" name="Equation" r:id="rId20" imgW="66743" imgH="123757" progId="Equation.3">
                    <p:embed/>
                  </p:oleObj>
                </mc:Choice>
                <mc:Fallback>
                  <p:oleObj name="Equation" r:id="rId20" imgW="66743" imgH="123757" progId="Equation.3">
                    <p:embed/>
                    <p:pic>
                      <p:nvPicPr>
                        <p:cNvPr id="0" name="Picture 6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21028" y="3668079"/>
                          <a:ext cx="261938" cy="4000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162" name="Object 64511"/>
            <p:cNvGraphicFramePr>
              <a:graphicFrameLocks noChangeAspect="1"/>
            </p:cNvGraphicFramePr>
            <p:nvPr/>
          </p:nvGraphicFramePr>
          <p:xfrm>
            <a:off x="6328866" y="4663442"/>
            <a:ext cx="296862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091" name="Equation" r:id="rId22" imgW="95385" imgH="104843" progId="Equation.3">
                    <p:embed/>
                  </p:oleObj>
                </mc:Choice>
                <mc:Fallback>
                  <p:oleObj name="Equation" r:id="rId22" imgW="95385" imgH="104843" progId="Equation.3">
                    <p:embed/>
                    <p:pic>
                      <p:nvPicPr>
                        <p:cNvPr id="0" name="Picture 6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28866" y="4663442"/>
                          <a:ext cx="296862" cy="355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163" name="Object 64512"/>
            <p:cNvGraphicFramePr>
              <a:graphicFrameLocks noChangeAspect="1"/>
            </p:cNvGraphicFramePr>
            <p:nvPr/>
          </p:nvGraphicFramePr>
          <p:xfrm>
            <a:off x="7492503" y="4658679"/>
            <a:ext cx="342900" cy="4333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092" name="Equation" r:id="rId24" imgW="104843" imgH="104843" progId="Equation.3">
                    <p:embed/>
                  </p:oleObj>
                </mc:Choice>
                <mc:Fallback>
                  <p:oleObj name="Equation" r:id="rId24" imgW="104843" imgH="104843" progId="Equation.3">
                    <p:embed/>
                    <p:pic>
                      <p:nvPicPr>
                        <p:cNvPr id="0" name="Picture 6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92503" y="4658679"/>
                          <a:ext cx="342900" cy="4333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164" name="Object 64515"/>
            <p:cNvGraphicFramePr>
              <a:graphicFrameLocks noChangeAspect="1"/>
            </p:cNvGraphicFramePr>
            <p:nvPr/>
          </p:nvGraphicFramePr>
          <p:xfrm>
            <a:off x="6617791" y="2740979"/>
            <a:ext cx="549275" cy="436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093" name="Equation" r:id="rId26" imgW="219143" imgH="142943" progId="Equation.3">
                    <p:embed/>
                  </p:oleObj>
                </mc:Choice>
                <mc:Fallback>
                  <p:oleObj name="Equation" r:id="rId26" imgW="219143" imgH="142943" progId="Equation.3">
                    <p:embed/>
                    <p:pic>
                      <p:nvPicPr>
                        <p:cNvPr id="0" name="Picture 6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17791" y="2740979"/>
                          <a:ext cx="549275" cy="4365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8165" name="Rectangle 7"/>
            <p:cNvSpPr>
              <a:spLocks noChangeArrowheads="1"/>
            </p:cNvSpPr>
            <p:nvPr/>
          </p:nvSpPr>
          <p:spPr bwMode="auto">
            <a:xfrm>
              <a:off x="6338391" y="4653917"/>
              <a:ext cx="311150" cy="460375"/>
            </a:xfrm>
            <a:prstGeom prst="rect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48166" name="Object 9"/>
            <p:cNvGraphicFramePr>
              <a:graphicFrameLocks noChangeAspect="1"/>
            </p:cNvGraphicFramePr>
            <p:nvPr/>
          </p:nvGraphicFramePr>
          <p:xfrm>
            <a:off x="7792541" y="3666492"/>
            <a:ext cx="523875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094" name="Equation" r:id="rId28" imgW="199957" imgH="133485" progId="Equation.3">
                    <p:embed/>
                  </p:oleObj>
                </mc:Choice>
                <mc:Fallback>
                  <p:oleObj name="Equation" r:id="rId28" imgW="199957" imgH="133485" progId="Equation.3">
                    <p:embed/>
                    <p:pic>
                      <p:nvPicPr>
                        <p:cNvPr id="0" name="Picture 6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92541" y="3666492"/>
                          <a:ext cx="523875" cy="4365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0" name="Text Box 37"/>
          <p:cNvSpPr txBox="1">
            <a:spLocks noChangeArrowheads="1"/>
          </p:cNvSpPr>
          <p:nvPr/>
        </p:nvSpPr>
        <p:spPr bwMode="auto">
          <a:xfrm>
            <a:off x="215900" y="4724400"/>
            <a:ext cx="485457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000">
                <a:solidFill>
                  <a:srgbClr val="9A044B"/>
                </a:solidFill>
                <a:latin typeface="Arial" charset="0"/>
              </a:rPr>
              <a:t>Maximum A Posteriori (MAP) estimate:</a:t>
            </a:r>
          </a:p>
        </p:txBody>
      </p:sp>
      <p:sp>
        <p:nvSpPr>
          <p:cNvPr id="41" name="Text Box 37"/>
          <p:cNvSpPr txBox="1">
            <a:spLocks noChangeArrowheads="1"/>
          </p:cNvSpPr>
          <p:nvPr/>
        </p:nvSpPr>
        <p:spPr bwMode="auto">
          <a:xfrm>
            <a:off x="215900" y="5589588"/>
            <a:ext cx="4854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000">
                <a:solidFill>
                  <a:srgbClr val="9A044B"/>
                </a:solidFill>
                <a:latin typeface="Arial" charset="0"/>
              </a:rPr>
              <a:t>cf Classical Tikhonov: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935038" y="5984875"/>
          <a:ext cx="4932362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095" name="Equation" r:id="rId30" imgW="2463800" imgH="228600" progId="Equation.3">
                  <p:embed/>
                </p:oleObj>
              </mc:Choice>
              <mc:Fallback>
                <p:oleObj name="Equation" r:id="rId30" imgW="2463800" imgH="228600" progId="Equation.3">
                  <p:embed/>
                  <p:pic>
                    <p:nvPicPr>
                      <p:cNvPr id="0" name="Picture 6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5038" y="5984875"/>
                        <a:ext cx="4932362" cy="458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6189663" y="5957888"/>
          <a:ext cx="2414587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096" name="Equation" r:id="rId32" imgW="1206500" imgH="228600" progId="Equation.3">
                  <p:embed/>
                </p:oleObj>
              </mc:Choice>
              <mc:Fallback>
                <p:oleObj name="Equation" r:id="rId32" imgW="1206500" imgH="228600" progId="Equation.3">
                  <p:embed/>
                  <p:pic>
                    <p:nvPicPr>
                      <p:cNvPr id="0" name="Picture 6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9663" y="5957888"/>
                        <a:ext cx="2414587" cy="458787"/>
                      </a:xfrm>
                      <a:prstGeom prst="rect">
                        <a:avLst/>
                      </a:prstGeom>
                      <a:noFill/>
                      <a:ln w="50800">
                        <a:solidFill>
                          <a:srgbClr val="FFC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1231" grpId="0"/>
      <p:bldP spid="691234" grpId="0"/>
      <p:bldP spid="691235" grpId="0"/>
      <p:bldP spid="691236" grpId="0"/>
      <p:bldP spid="691237" grpId="0"/>
      <p:bldP spid="67" grpId="0" animBg="1"/>
      <p:bldP spid="68" grpId="0" animBg="1"/>
      <p:bldP spid="40" grpId="0"/>
      <p:bldP spid="41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4" name="Text Box 74"/>
          <p:cNvSpPr txBox="1">
            <a:spLocks noChangeArrowheads="1"/>
          </p:cNvSpPr>
          <p:nvPr/>
        </p:nvSpPr>
        <p:spPr bwMode="auto">
          <a:xfrm>
            <a:off x="5473700" y="6453188"/>
            <a:ext cx="38512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GB" i="1" dirty="0" err="1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Friston</a:t>
            </a:r>
            <a:r>
              <a:rPr lang="en-GB" i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et al (2008) </a:t>
            </a:r>
            <a:r>
              <a:rPr lang="en-GB" i="1" dirty="0" err="1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Neuroimage</a:t>
            </a:r>
            <a:endParaRPr lang="en-GB" i="1" dirty="0" smtClean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50179" name="Rectangle 78"/>
          <p:cNvSpPr>
            <a:spLocks noChangeArrowheads="1"/>
          </p:cNvSpPr>
          <p:nvPr/>
        </p:nvSpPr>
        <p:spPr bwMode="auto">
          <a:xfrm rot="2843156">
            <a:off x="319881" y="6019007"/>
            <a:ext cx="301625" cy="293688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/>
          <a:p>
            <a:endParaRPr lang="en-GB"/>
          </a:p>
        </p:txBody>
      </p:sp>
      <p:sp>
        <p:nvSpPr>
          <p:cNvPr id="50180" name="Oval 80"/>
          <p:cNvSpPr>
            <a:spLocks noChangeArrowheads="1"/>
          </p:cNvSpPr>
          <p:nvPr/>
        </p:nvSpPr>
        <p:spPr bwMode="auto">
          <a:xfrm>
            <a:off x="215900" y="5372100"/>
            <a:ext cx="431800" cy="431800"/>
          </a:xfrm>
          <a:prstGeom prst="ellipse">
            <a:avLst/>
          </a:prstGeom>
          <a:noFill/>
          <a:ln w="25400" algn="ctr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0181" name="Rectangle 81"/>
          <p:cNvSpPr>
            <a:spLocks noChangeArrowheads="1"/>
          </p:cNvSpPr>
          <p:nvPr/>
        </p:nvSpPr>
        <p:spPr bwMode="auto">
          <a:xfrm>
            <a:off x="250825" y="4724400"/>
            <a:ext cx="358775" cy="396875"/>
          </a:xfrm>
          <a:prstGeom prst="rect">
            <a:avLst/>
          </a:prstGeom>
          <a:noFill/>
          <a:ln w="25400" algn="ctr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0182" name="Text Box 82"/>
          <p:cNvSpPr txBox="1">
            <a:spLocks noChangeArrowheads="1"/>
          </p:cNvSpPr>
          <p:nvPr/>
        </p:nvSpPr>
        <p:spPr bwMode="auto">
          <a:xfrm>
            <a:off x="622300" y="4730750"/>
            <a:ext cx="742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latin typeface="Arial" charset="0"/>
              </a:rPr>
              <a:t>Fixed</a:t>
            </a:r>
          </a:p>
        </p:txBody>
      </p:sp>
      <p:sp>
        <p:nvSpPr>
          <p:cNvPr id="50183" name="Text Box 83"/>
          <p:cNvSpPr txBox="1">
            <a:spLocks noChangeArrowheads="1"/>
          </p:cNvSpPr>
          <p:nvPr/>
        </p:nvSpPr>
        <p:spPr bwMode="auto">
          <a:xfrm>
            <a:off x="622300" y="5378450"/>
            <a:ext cx="1022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latin typeface="Arial" charset="0"/>
              </a:rPr>
              <a:t>Variable</a:t>
            </a:r>
          </a:p>
        </p:txBody>
      </p:sp>
      <p:sp>
        <p:nvSpPr>
          <p:cNvPr id="50184" name="Text Box 84"/>
          <p:cNvSpPr txBox="1">
            <a:spLocks noChangeArrowheads="1"/>
          </p:cNvSpPr>
          <p:nvPr/>
        </p:nvSpPr>
        <p:spPr bwMode="auto">
          <a:xfrm>
            <a:off x="658813" y="5984875"/>
            <a:ext cx="666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latin typeface="Arial" charset="0"/>
              </a:rPr>
              <a:t>Data</a:t>
            </a:r>
          </a:p>
        </p:txBody>
      </p:sp>
      <p:sp>
        <p:nvSpPr>
          <p:cNvPr id="4121" name="Rectangle 13"/>
          <p:cNvSpPr>
            <a:spLocks noChangeArrowheads="1"/>
          </p:cNvSpPr>
          <p:nvPr/>
        </p:nvSpPr>
        <p:spPr bwMode="auto">
          <a:xfrm>
            <a:off x="1836738" y="2419350"/>
            <a:ext cx="503237" cy="503238"/>
          </a:xfrm>
          <a:prstGeom prst="rect">
            <a:avLst/>
          </a:prstGeom>
          <a:noFill/>
          <a:ln w="25400" algn="ctr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4098" name="Object 24"/>
          <p:cNvGraphicFramePr>
            <a:graphicFrameLocks noChangeAspect="1"/>
          </p:cNvGraphicFramePr>
          <p:nvPr/>
        </p:nvGraphicFramePr>
        <p:xfrm>
          <a:off x="2482850" y="3619500"/>
          <a:ext cx="530225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47" name="Equation" r:id="rId3" imgW="279279" imgH="203112" progId="">
                  <p:embed/>
                </p:oleObj>
              </mc:Choice>
              <mc:Fallback>
                <p:oleObj name="Equation" r:id="rId3" imgW="279279" imgH="203112" progId="">
                  <p:embed/>
                  <p:pic>
                    <p:nvPicPr>
                      <p:cNvPr id="0" name="Picture 6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2850" y="3619500"/>
                        <a:ext cx="530225" cy="385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2" name="Oval 25"/>
          <p:cNvSpPr>
            <a:spLocks noChangeArrowheads="1"/>
          </p:cNvSpPr>
          <p:nvPr/>
        </p:nvSpPr>
        <p:spPr bwMode="auto">
          <a:xfrm>
            <a:off x="2489200" y="3573463"/>
            <a:ext cx="503238" cy="503237"/>
          </a:xfrm>
          <a:prstGeom prst="ellipse">
            <a:avLst/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4099" name="Object 27"/>
          <p:cNvGraphicFramePr>
            <a:graphicFrameLocks noChangeAspect="1"/>
          </p:cNvGraphicFramePr>
          <p:nvPr/>
        </p:nvGraphicFramePr>
        <p:xfrm>
          <a:off x="6343650" y="3619500"/>
          <a:ext cx="506413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48" name="Equation" r:id="rId5" imgW="266469" imgH="241091" progId="">
                  <p:embed/>
                </p:oleObj>
              </mc:Choice>
              <mc:Fallback>
                <p:oleObj name="Equation" r:id="rId5" imgW="266469" imgH="241091" progId="">
                  <p:embed/>
                  <p:pic>
                    <p:nvPicPr>
                      <p:cNvPr id="0" name="Picture 6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3650" y="3619500"/>
                        <a:ext cx="506413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66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3" name="Oval 28"/>
          <p:cNvSpPr>
            <a:spLocks noChangeArrowheads="1"/>
          </p:cNvSpPr>
          <p:nvPr/>
        </p:nvSpPr>
        <p:spPr bwMode="auto">
          <a:xfrm>
            <a:off x="6330950" y="3575050"/>
            <a:ext cx="503238" cy="503238"/>
          </a:xfrm>
          <a:prstGeom prst="ellips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24" name="Rectangle 40"/>
          <p:cNvSpPr>
            <a:spLocks noChangeArrowheads="1"/>
          </p:cNvSpPr>
          <p:nvPr/>
        </p:nvSpPr>
        <p:spPr bwMode="auto">
          <a:xfrm>
            <a:off x="2493963" y="2419350"/>
            <a:ext cx="503237" cy="503238"/>
          </a:xfrm>
          <a:prstGeom prst="rect">
            <a:avLst/>
          </a:prstGeom>
          <a:noFill/>
          <a:ln w="25400" algn="ctr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4100" name="Object 41"/>
          <p:cNvGraphicFramePr>
            <a:graphicFrameLocks noChangeAspect="1"/>
          </p:cNvGraphicFramePr>
          <p:nvPr/>
        </p:nvGraphicFramePr>
        <p:xfrm>
          <a:off x="3263900" y="2589213"/>
          <a:ext cx="265113" cy="144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49" name="Equation" r:id="rId7" imgW="139518" imgH="76101" progId="">
                  <p:embed/>
                </p:oleObj>
              </mc:Choice>
              <mc:Fallback>
                <p:oleObj name="Equation" r:id="rId7" imgW="139518" imgH="76101" progId="">
                  <p:embed/>
                  <p:pic>
                    <p:nvPicPr>
                      <p:cNvPr id="0" name="Picture 6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3900" y="2589213"/>
                        <a:ext cx="265113" cy="144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5" name="Rectangle 43"/>
          <p:cNvSpPr>
            <a:spLocks noChangeArrowheads="1"/>
          </p:cNvSpPr>
          <p:nvPr/>
        </p:nvSpPr>
        <p:spPr bwMode="auto">
          <a:xfrm>
            <a:off x="3132138" y="2419350"/>
            <a:ext cx="503237" cy="503238"/>
          </a:xfrm>
          <a:prstGeom prst="rect">
            <a:avLst/>
          </a:prstGeom>
          <a:noFill/>
          <a:ln w="25400" algn="ctr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4101" name="Object 45"/>
          <p:cNvGraphicFramePr>
            <a:graphicFrameLocks noChangeAspect="1"/>
          </p:cNvGraphicFramePr>
          <p:nvPr/>
        </p:nvGraphicFramePr>
        <p:xfrm>
          <a:off x="3478213" y="3617913"/>
          <a:ext cx="50800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50" name="Equation" r:id="rId9" imgW="266469" imgH="241091" progId="">
                  <p:embed/>
                </p:oleObj>
              </mc:Choice>
              <mc:Fallback>
                <p:oleObj name="Equation" r:id="rId9" imgW="266469" imgH="241091" progId="">
                  <p:embed/>
                  <p:pic>
                    <p:nvPicPr>
                      <p:cNvPr id="0" name="Picture 6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8213" y="3617913"/>
                        <a:ext cx="508000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6" name="Rectangle 52"/>
          <p:cNvSpPr>
            <a:spLocks noChangeArrowheads="1"/>
          </p:cNvSpPr>
          <p:nvPr/>
        </p:nvSpPr>
        <p:spPr bwMode="auto">
          <a:xfrm>
            <a:off x="5651500" y="2419350"/>
            <a:ext cx="503238" cy="503238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4102" name="Object 53"/>
          <p:cNvGraphicFramePr>
            <a:graphicFrameLocks noChangeAspect="1"/>
          </p:cNvGraphicFramePr>
          <p:nvPr/>
        </p:nvGraphicFramePr>
        <p:xfrm>
          <a:off x="5651500" y="2427288"/>
          <a:ext cx="528638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51" name="Equation" r:id="rId11" imgW="279279" imgH="241195" progId="">
                  <p:embed/>
                </p:oleObj>
              </mc:Choice>
              <mc:Fallback>
                <p:oleObj name="Equation" r:id="rId11" imgW="279279" imgH="241195" progId="">
                  <p:embed/>
                  <p:pic>
                    <p:nvPicPr>
                      <p:cNvPr id="0" name="Picture 6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2427288"/>
                        <a:ext cx="528638" cy="458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61"/>
          <p:cNvGraphicFramePr>
            <a:graphicFrameLocks noChangeAspect="1"/>
          </p:cNvGraphicFramePr>
          <p:nvPr/>
        </p:nvGraphicFramePr>
        <p:xfrm>
          <a:off x="5397500" y="3603625"/>
          <a:ext cx="484188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52" name="Equation" r:id="rId13" imgW="253890" imgH="241195" progId="">
                  <p:embed/>
                </p:oleObj>
              </mc:Choice>
              <mc:Fallback>
                <p:oleObj name="Equation" r:id="rId13" imgW="253890" imgH="241195" progId="">
                  <p:embed/>
                  <p:pic>
                    <p:nvPicPr>
                      <p:cNvPr id="0" name="Picture 6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0" y="3603625"/>
                        <a:ext cx="484188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7" name="Oval 62"/>
          <p:cNvSpPr>
            <a:spLocks noChangeArrowheads="1"/>
          </p:cNvSpPr>
          <p:nvPr/>
        </p:nvSpPr>
        <p:spPr bwMode="auto">
          <a:xfrm>
            <a:off x="3455988" y="3575050"/>
            <a:ext cx="503237" cy="503238"/>
          </a:xfrm>
          <a:prstGeom prst="ellipse">
            <a:avLst/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28" name="Oval 69"/>
          <p:cNvSpPr>
            <a:spLocks noChangeArrowheads="1"/>
          </p:cNvSpPr>
          <p:nvPr/>
        </p:nvSpPr>
        <p:spPr bwMode="auto">
          <a:xfrm>
            <a:off x="5400675" y="3573463"/>
            <a:ext cx="503238" cy="503237"/>
          </a:xfrm>
          <a:prstGeom prst="ellips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4104" name="Object 91"/>
          <p:cNvGraphicFramePr>
            <a:graphicFrameLocks noChangeAspect="1"/>
          </p:cNvGraphicFramePr>
          <p:nvPr/>
        </p:nvGraphicFramePr>
        <p:xfrm>
          <a:off x="1824038" y="2427288"/>
          <a:ext cx="554037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53" name="Equation" r:id="rId15" imgW="291973" imgH="241195" progId="">
                  <p:embed/>
                </p:oleObj>
              </mc:Choice>
              <mc:Fallback>
                <p:oleObj name="Equation" r:id="rId15" imgW="291973" imgH="241195" progId="">
                  <p:embed/>
                  <p:pic>
                    <p:nvPicPr>
                      <p:cNvPr id="0" name="Picture 6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4038" y="2427288"/>
                        <a:ext cx="554037" cy="458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5" name="Object 92"/>
          <p:cNvGraphicFramePr>
            <a:graphicFrameLocks noChangeAspect="1"/>
          </p:cNvGraphicFramePr>
          <p:nvPr/>
        </p:nvGraphicFramePr>
        <p:xfrm>
          <a:off x="2486025" y="2427288"/>
          <a:ext cx="552450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54" name="Equation" r:id="rId17" imgW="291973" imgH="241195" progId="">
                  <p:embed/>
                </p:oleObj>
              </mc:Choice>
              <mc:Fallback>
                <p:oleObj name="Equation" r:id="rId17" imgW="291973" imgH="241195" progId="">
                  <p:embed/>
                  <p:pic>
                    <p:nvPicPr>
                      <p:cNvPr id="0" name="Picture 6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6025" y="2427288"/>
                        <a:ext cx="552450" cy="458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129" name="AutoShape 219"/>
          <p:cNvCxnSpPr>
            <a:cxnSpLocks noChangeShapeType="1"/>
            <a:stCxn id="4121" idx="2"/>
            <a:endCxn id="4122" idx="0"/>
          </p:cNvCxnSpPr>
          <p:nvPr/>
        </p:nvCxnSpPr>
        <p:spPr bwMode="auto">
          <a:xfrm rot="16200000" flipH="1">
            <a:off x="2089944" y="2921794"/>
            <a:ext cx="650875" cy="652463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30" name="AutoShape 220"/>
          <p:cNvCxnSpPr>
            <a:cxnSpLocks noChangeShapeType="1"/>
            <a:stCxn id="4125" idx="2"/>
            <a:endCxn id="4122" idx="0"/>
          </p:cNvCxnSpPr>
          <p:nvPr/>
        </p:nvCxnSpPr>
        <p:spPr bwMode="auto">
          <a:xfrm rot="5400000">
            <a:off x="2737644" y="2926557"/>
            <a:ext cx="650875" cy="642937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31" name="AutoShape 221"/>
          <p:cNvCxnSpPr>
            <a:cxnSpLocks noChangeShapeType="1"/>
            <a:stCxn id="4124" idx="2"/>
            <a:endCxn id="4122" idx="0"/>
          </p:cNvCxnSpPr>
          <p:nvPr/>
        </p:nvCxnSpPr>
        <p:spPr bwMode="auto">
          <a:xfrm rot="5400000">
            <a:off x="2418556" y="3245645"/>
            <a:ext cx="650875" cy="4762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32" name="AutoShape 226"/>
          <p:cNvCxnSpPr>
            <a:cxnSpLocks noChangeShapeType="1"/>
            <a:stCxn id="4126" idx="2"/>
            <a:endCxn id="4123" idx="0"/>
          </p:cNvCxnSpPr>
          <p:nvPr/>
        </p:nvCxnSpPr>
        <p:spPr bwMode="auto">
          <a:xfrm rot="16200000" flipH="1">
            <a:off x="5916613" y="2908300"/>
            <a:ext cx="652462" cy="681038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33" name="Oval 14"/>
          <p:cNvSpPr>
            <a:spLocks noChangeArrowheads="1"/>
          </p:cNvSpPr>
          <p:nvPr/>
        </p:nvSpPr>
        <p:spPr bwMode="auto">
          <a:xfrm>
            <a:off x="3384550" y="4762500"/>
            <a:ext cx="503238" cy="503238"/>
          </a:xfrm>
          <a:prstGeom prst="ellipse">
            <a:avLst/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4106" name="Object 241"/>
          <p:cNvGraphicFramePr>
            <a:graphicFrameLocks noChangeAspect="1"/>
          </p:cNvGraphicFramePr>
          <p:nvPr/>
        </p:nvGraphicFramePr>
        <p:xfrm>
          <a:off x="5651500" y="4856163"/>
          <a:ext cx="288925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55" name="Equation" r:id="rId19" imgW="152268" imgH="164957" progId="">
                  <p:embed/>
                </p:oleObj>
              </mc:Choice>
              <mc:Fallback>
                <p:oleObj name="Equation" r:id="rId19" imgW="152268" imgH="164957" progId="">
                  <p:embed/>
                  <p:pic>
                    <p:nvPicPr>
                      <p:cNvPr id="0" name="Picture 6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4856163"/>
                        <a:ext cx="288925" cy="312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7" name="Object 242"/>
          <p:cNvGraphicFramePr>
            <a:graphicFrameLocks noChangeAspect="1"/>
          </p:cNvGraphicFramePr>
          <p:nvPr/>
        </p:nvGraphicFramePr>
        <p:xfrm>
          <a:off x="3527425" y="4857750"/>
          <a:ext cx="241300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56" name="Equation" r:id="rId21" imgW="126725" imgH="177415" progId="">
                  <p:embed/>
                </p:oleObj>
              </mc:Choice>
              <mc:Fallback>
                <p:oleObj name="Equation" r:id="rId21" imgW="126725" imgH="177415" progId="">
                  <p:embed/>
                  <p:pic>
                    <p:nvPicPr>
                      <p:cNvPr id="0" name="Picture 6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7425" y="4857750"/>
                        <a:ext cx="241300" cy="334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08" name="Object 243"/>
          <p:cNvGraphicFramePr>
            <a:graphicFrameLocks noChangeAspect="1"/>
          </p:cNvGraphicFramePr>
          <p:nvPr/>
        </p:nvGraphicFramePr>
        <p:xfrm>
          <a:off x="4592638" y="5918200"/>
          <a:ext cx="37465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57" name="Equation" r:id="rId23" imgW="190500" imgH="228600" progId="">
                  <p:embed/>
                </p:oleObj>
              </mc:Choice>
              <mc:Fallback>
                <p:oleObj name="Equation" r:id="rId23" imgW="190500" imgH="228600" progId="">
                  <p:embed/>
                  <p:pic>
                    <p:nvPicPr>
                      <p:cNvPr id="0" name="Picture 6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2638" y="5918200"/>
                        <a:ext cx="374650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209" name="Rectangle 19"/>
          <p:cNvSpPr>
            <a:spLocks noChangeArrowheads="1"/>
          </p:cNvSpPr>
          <p:nvPr/>
        </p:nvSpPr>
        <p:spPr bwMode="auto">
          <a:xfrm rot="2843156">
            <a:off x="4518026" y="5905500"/>
            <a:ext cx="469900" cy="447675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cxnSp>
        <p:nvCxnSpPr>
          <p:cNvPr id="50210" name="AutoShape 20"/>
          <p:cNvCxnSpPr>
            <a:cxnSpLocks noChangeShapeType="1"/>
            <a:stCxn id="4133" idx="5"/>
            <a:endCxn id="50209" idx="1"/>
          </p:cNvCxnSpPr>
          <p:nvPr/>
        </p:nvCxnSpPr>
        <p:spPr bwMode="auto">
          <a:xfrm rot="16200000" flipH="1">
            <a:off x="3822700" y="5184776"/>
            <a:ext cx="763587" cy="779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36" name="Oval 21"/>
          <p:cNvSpPr>
            <a:spLocks noChangeArrowheads="1"/>
          </p:cNvSpPr>
          <p:nvPr/>
        </p:nvSpPr>
        <p:spPr bwMode="auto">
          <a:xfrm>
            <a:off x="5545138" y="4762500"/>
            <a:ext cx="503237" cy="503238"/>
          </a:xfrm>
          <a:prstGeom prst="ellips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37" name="Rectangle 75"/>
          <p:cNvSpPr>
            <a:spLocks noChangeArrowheads="1"/>
          </p:cNvSpPr>
          <p:nvPr/>
        </p:nvSpPr>
        <p:spPr bwMode="auto">
          <a:xfrm>
            <a:off x="4356100" y="1341438"/>
            <a:ext cx="574675" cy="396875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4109" name="Object 62"/>
          <p:cNvGraphicFramePr>
            <a:graphicFrameLocks noChangeAspect="1"/>
          </p:cNvGraphicFramePr>
          <p:nvPr/>
        </p:nvGraphicFramePr>
        <p:xfrm>
          <a:off x="4419600" y="1377950"/>
          <a:ext cx="457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58" name="Equation" r:id="rId25" imgW="304536" imgH="203024" progId="">
                  <p:embed/>
                </p:oleObj>
              </mc:Choice>
              <mc:Fallback>
                <p:oleObj name="Equation" r:id="rId25" imgW="304536" imgH="203024" progId="">
                  <p:embed/>
                  <p:pic>
                    <p:nvPicPr>
                      <p:cNvPr id="0" name="Picture 6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377950"/>
                        <a:ext cx="4572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138" name="AutoShape 20"/>
          <p:cNvCxnSpPr>
            <a:cxnSpLocks noChangeShapeType="1"/>
            <a:stCxn id="4127" idx="2"/>
            <a:endCxn id="4122" idx="6"/>
          </p:cNvCxnSpPr>
          <p:nvPr/>
        </p:nvCxnSpPr>
        <p:spPr bwMode="auto">
          <a:xfrm rot="10800000">
            <a:off x="2992438" y="3825875"/>
            <a:ext cx="4635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39" name="AutoShape 20"/>
          <p:cNvCxnSpPr>
            <a:cxnSpLocks noChangeShapeType="1"/>
            <a:stCxn id="4128" idx="6"/>
            <a:endCxn id="4123" idx="2"/>
          </p:cNvCxnSpPr>
          <p:nvPr/>
        </p:nvCxnSpPr>
        <p:spPr bwMode="auto">
          <a:xfrm>
            <a:off x="5903913" y="3825875"/>
            <a:ext cx="427037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216" name="AutoShape 20"/>
          <p:cNvCxnSpPr>
            <a:cxnSpLocks noChangeShapeType="1"/>
            <a:stCxn id="4136" idx="3"/>
            <a:endCxn id="50209" idx="0"/>
          </p:cNvCxnSpPr>
          <p:nvPr/>
        </p:nvCxnSpPr>
        <p:spPr bwMode="auto">
          <a:xfrm rot="5400000">
            <a:off x="4875213" y="5235575"/>
            <a:ext cx="785812" cy="7000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41" name="AutoShape 254"/>
          <p:cNvCxnSpPr>
            <a:cxnSpLocks noChangeShapeType="1"/>
            <a:stCxn id="4146" idx="2"/>
            <a:endCxn id="4123" idx="0"/>
          </p:cNvCxnSpPr>
          <p:nvPr/>
        </p:nvCxnSpPr>
        <p:spPr bwMode="auto">
          <a:xfrm rot="16200000" flipH="1">
            <a:off x="6254750" y="3246438"/>
            <a:ext cx="650875" cy="635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42" name="AutoShape 118"/>
          <p:cNvCxnSpPr>
            <a:cxnSpLocks noChangeShapeType="1"/>
            <a:stCxn id="4137" idx="2"/>
            <a:endCxn id="4127" idx="0"/>
          </p:cNvCxnSpPr>
          <p:nvPr/>
        </p:nvCxnSpPr>
        <p:spPr bwMode="auto">
          <a:xfrm rot="5400000">
            <a:off x="3257550" y="2189163"/>
            <a:ext cx="1836737" cy="935038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43" name="AutoShape 118"/>
          <p:cNvCxnSpPr>
            <a:cxnSpLocks noChangeShapeType="1"/>
            <a:stCxn id="4137" idx="2"/>
            <a:endCxn id="4128" idx="0"/>
          </p:cNvCxnSpPr>
          <p:nvPr/>
        </p:nvCxnSpPr>
        <p:spPr bwMode="auto">
          <a:xfrm rot="16200000" flipH="1">
            <a:off x="4229894" y="2151857"/>
            <a:ext cx="1835150" cy="1008062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44" name="Rectangle 52"/>
          <p:cNvSpPr>
            <a:spLocks noChangeArrowheads="1"/>
          </p:cNvSpPr>
          <p:nvPr/>
        </p:nvSpPr>
        <p:spPr bwMode="auto">
          <a:xfrm>
            <a:off x="6985000" y="2428875"/>
            <a:ext cx="503238" cy="503238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4110" name="Object 30"/>
          <p:cNvGraphicFramePr>
            <a:graphicFrameLocks noChangeAspect="1"/>
          </p:cNvGraphicFramePr>
          <p:nvPr/>
        </p:nvGraphicFramePr>
        <p:xfrm>
          <a:off x="7092950" y="2573338"/>
          <a:ext cx="265113" cy="163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59" name="Equation" r:id="rId27" imgW="139518" imgH="76101" progId="">
                  <p:embed/>
                </p:oleObj>
              </mc:Choice>
              <mc:Fallback>
                <p:oleObj name="Equation" r:id="rId27" imgW="139518" imgH="76101" progId="">
                  <p:embed/>
                  <p:pic>
                    <p:nvPicPr>
                      <p:cNvPr id="0" name="Picture 6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950" y="2573338"/>
                        <a:ext cx="265113" cy="163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145" name="AutoShape 226"/>
          <p:cNvCxnSpPr>
            <a:cxnSpLocks noChangeShapeType="1"/>
            <a:stCxn id="4144" idx="2"/>
            <a:endCxn id="4123" idx="0"/>
          </p:cNvCxnSpPr>
          <p:nvPr/>
        </p:nvCxnSpPr>
        <p:spPr bwMode="auto">
          <a:xfrm rot="5400000">
            <a:off x="6588919" y="2926557"/>
            <a:ext cx="642937" cy="65405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46" name="Rectangle 52"/>
          <p:cNvSpPr>
            <a:spLocks noChangeArrowheads="1"/>
          </p:cNvSpPr>
          <p:nvPr/>
        </p:nvSpPr>
        <p:spPr bwMode="auto">
          <a:xfrm>
            <a:off x="6324600" y="2420938"/>
            <a:ext cx="503238" cy="503237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4111" name="Object 33"/>
          <p:cNvGraphicFramePr>
            <a:graphicFrameLocks noChangeAspect="1"/>
          </p:cNvGraphicFramePr>
          <p:nvPr/>
        </p:nvGraphicFramePr>
        <p:xfrm>
          <a:off x="6324600" y="2428875"/>
          <a:ext cx="528638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60" name="Equation" r:id="rId28" imgW="279279" imgH="241195" progId="">
                  <p:embed/>
                </p:oleObj>
              </mc:Choice>
              <mc:Fallback>
                <p:oleObj name="Equation" r:id="rId28" imgW="279279" imgH="241195" progId="">
                  <p:embed/>
                  <p:pic>
                    <p:nvPicPr>
                      <p:cNvPr id="0" name="Picture 6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2428875"/>
                        <a:ext cx="528638" cy="458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25" name="Object 23"/>
          <p:cNvGraphicFramePr>
            <a:graphicFrameLocks noChangeAspect="1"/>
          </p:cNvGraphicFramePr>
          <p:nvPr/>
        </p:nvGraphicFramePr>
        <p:xfrm>
          <a:off x="3313113" y="5840413"/>
          <a:ext cx="228600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61" name="Equation" r:id="rId30" imgW="152268" imgH="164957" progId="">
                  <p:embed/>
                </p:oleObj>
              </mc:Choice>
              <mc:Fallback>
                <p:oleObj name="Equation" r:id="rId30" imgW="152268" imgH="164957" progId="">
                  <p:embed/>
                  <p:pic>
                    <p:nvPicPr>
                      <p:cNvPr id="0" name="Picture 6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3113" y="5840413"/>
                        <a:ext cx="228600" cy="247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226" name="Rectangle 68"/>
          <p:cNvSpPr>
            <a:spLocks noChangeArrowheads="1"/>
          </p:cNvSpPr>
          <p:nvPr/>
        </p:nvSpPr>
        <p:spPr bwMode="auto">
          <a:xfrm>
            <a:off x="3240088" y="5768975"/>
            <a:ext cx="358775" cy="396875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cxnSp>
        <p:nvCxnSpPr>
          <p:cNvPr id="50227" name="AutoShape 20"/>
          <p:cNvCxnSpPr>
            <a:cxnSpLocks noChangeShapeType="1"/>
            <a:stCxn id="50226" idx="3"/>
          </p:cNvCxnSpPr>
          <p:nvPr/>
        </p:nvCxnSpPr>
        <p:spPr bwMode="auto">
          <a:xfrm flipV="1">
            <a:off x="3611563" y="5959475"/>
            <a:ext cx="985837" cy="79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49" name="AutoShape 20"/>
          <p:cNvCxnSpPr>
            <a:cxnSpLocks noChangeShapeType="1"/>
            <a:stCxn id="4122" idx="4"/>
            <a:endCxn id="4133" idx="1"/>
          </p:cNvCxnSpPr>
          <p:nvPr/>
        </p:nvCxnSpPr>
        <p:spPr bwMode="auto">
          <a:xfrm rot="16200000" flipH="1">
            <a:off x="2720181" y="4098132"/>
            <a:ext cx="758825" cy="715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50" name="AutoShape 20"/>
          <p:cNvCxnSpPr>
            <a:cxnSpLocks noChangeShapeType="1"/>
            <a:stCxn id="4123" idx="4"/>
            <a:endCxn id="4136" idx="7"/>
          </p:cNvCxnSpPr>
          <p:nvPr/>
        </p:nvCxnSpPr>
        <p:spPr bwMode="auto">
          <a:xfrm rot="5400000">
            <a:off x="5899944" y="4152107"/>
            <a:ext cx="757237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230" name="Text Box 83"/>
          <p:cNvSpPr txBox="1">
            <a:spLocks noChangeArrowheads="1"/>
          </p:cNvSpPr>
          <p:nvPr/>
        </p:nvSpPr>
        <p:spPr bwMode="auto">
          <a:xfrm>
            <a:off x="6372225" y="1116013"/>
            <a:ext cx="2800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solidFill>
                  <a:schemeClr val="accent2"/>
                </a:solidFill>
                <a:latin typeface="Arial" charset="0"/>
              </a:rPr>
              <a:t>Source</a:t>
            </a:r>
            <a:r>
              <a:rPr lang="en-GB">
                <a:latin typeface="Arial" charset="0"/>
              </a:rPr>
              <a:t> and </a:t>
            </a:r>
            <a:r>
              <a:rPr lang="en-GB">
                <a:solidFill>
                  <a:schemeClr val="accent1"/>
                </a:solidFill>
                <a:latin typeface="Arial" charset="0"/>
              </a:rPr>
              <a:t>sensor </a:t>
            </a:r>
            <a:r>
              <a:rPr lang="en-GB">
                <a:latin typeface="Arial" charset="0"/>
              </a:rPr>
              <a:t>space</a:t>
            </a:r>
          </a:p>
        </p:txBody>
      </p:sp>
      <p:sp>
        <p:nvSpPr>
          <p:cNvPr id="50231" name="Rectangle 2"/>
          <p:cNvSpPr txBox="1">
            <a:spLocks noChangeArrowheads="1"/>
          </p:cNvSpPr>
          <p:nvPr/>
        </p:nvSpPr>
        <p:spPr bwMode="auto">
          <a:xfrm>
            <a:off x="271463" y="260350"/>
            <a:ext cx="6100762" cy="5762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800">
                <a:solidFill>
                  <a:srgbClr val="91695F"/>
                </a:solidFill>
                <a:latin typeface="Arial" charset="0"/>
              </a:rPr>
              <a:t>PEB: Full Generative Model (DAG)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1" grpId="0" animBg="1"/>
      <p:bldP spid="4122" grpId="0" animBg="1"/>
      <p:bldP spid="4123" grpId="0" animBg="1"/>
      <p:bldP spid="4124" grpId="0" animBg="1"/>
      <p:bldP spid="4125" grpId="0" animBg="1"/>
      <p:bldP spid="4126" grpId="0" animBg="1"/>
      <p:bldP spid="4127" grpId="0" animBg="1"/>
      <p:bldP spid="4128" grpId="0" animBg="1"/>
      <p:bldP spid="4133" grpId="0" animBg="1"/>
      <p:bldP spid="4136" grpId="0" animBg="1"/>
      <p:bldP spid="4137" grpId="0" animBg="1"/>
      <p:bldP spid="4144" grpId="0" animBg="1"/>
      <p:bldP spid="4146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Text Box 33"/>
          <p:cNvSpPr txBox="1">
            <a:spLocks noChangeArrowheads="1"/>
          </p:cNvSpPr>
          <p:nvPr/>
        </p:nvSpPr>
        <p:spPr bwMode="auto">
          <a:xfrm>
            <a:off x="5472113" y="6446838"/>
            <a:ext cx="3924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GB" i="1" dirty="0" err="1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Friston</a:t>
            </a:r>
            <a:r>
              <a:rPr lang="en-GB" i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et al (2002) </a:t>
            </a:r>
            <a:r>
              <a:rPr lang="en-GB" i="1" dirty="0" err="1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Neuroimage</a:t>
            </a:r>
            <a:endParaRPr lang="en-GB" i="1" dirty="0" smtClean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  <p:graphicFrame>
        <p:nvGraphicFramePr>
          <p:cNvPr id="692259" name="Object 35"/>
          <p:cNvGraphicFramePr>
            <a:graphicFrameLocks noChangeAspect="1"/>
          </p:cNvGraphicFramePr>
          <p:nvPr/>
        </p:nvGraphicFramePr>
        <p:xfrm>
          <a:off x="1116013" y="2024063"/>
          <a:ext cx="241776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47" name="Equation" r:id="rId3" imgW="1612900" imgH="304800" progId="">
                  <p:embed/>
                </p:oleObj>
              </mc:Choice>
              <mc:Fallback>
                <p:oleObj name="Equation" r:id="rId3" imgW="1612900" imgH="304800" progId="">
                  <p:embed/>
                  <p:pic>
                    <p:nvPicPr>
                      <p:cNvPr id="0" name="Picture 3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2024063"/>
                        <a:ext cx="2417762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DDDDDD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2261" name="Object 37"/>
          <p:cNvGraphicFramePr>
            <a:graphicFrameLocks noChangeAspect="1"/>
          </p:cNvGraphicFramePr>
          <p:nvPr/>
        </p:nvGraphicFramePr>
        <p:xfrm>
          <a:off x="1187450" y="4557713"/>
          <a:ext cx="4608513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48" name="Equation" r:id="rId5" imgW="3073400" imgH="279400" progId="">
                  <p:embed/>
                </p:oleObj>
              </mc:Choice>
              <mc:Fallback>
                <p:oleObj name="Equation" r:id="rId5" imgW="3073400" imgH="279400" progId="">
                  <p:embed/>
                  <p:pic>
                    <p:nvPicPr>
                      <p:cNvPr id="0" name="Picture 3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4557713"/>
                        <a:ext cx="4608513" cy="4191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DDDDDD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2264" name="Object 40"/>
          <p:cNvGraphicFramePr>
            <a:graphicFrameLocks noChangeAspect="1"/>
          </p:cNvGraphicFramePr>
          <p:nvPr/>
        </p:nvGraphicFramePr>
        <p:xfrm>
          <a:off x="1116013" y="3240088"/>
          <a:ext cx="2627312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49" name="Equation" r:id="rId7" imgW="1695585" imgH="257243" progId="">
                  <p:embed/>
                </p:oleObj>
              </mc:Choice>
              <mc:Fallback>
                <p:oleObj name="Equation" r:id="rId7" imgW="1695585" imgH="257243" progId="">
                  <p:embed/>
                  <p:pic>
                    <p:nvPicPr>
                      <p:cNvPr id="0" name="Picture 3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3240088"/>
                        <a:ext cx="2627312" cy="4762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DDDDDD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6" name="Text Box 44"/>
          <p:cNvSpPr txBox="1">
            <a:spLocks noChangeArrowheads="1"/>
          </p:cNvSpPr>
          <p:nvPr/>
        </p:nvSpPr>
        <p:spPr bwMode="auto">
          <a:xfrm>
            <a:off x="358775" y="1268413"/>
            <a:ext cx="79930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2667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solidFill>
                  <a:srgbClr val="9A044B"/>
                </a:solidFill>
                <a:latin typeface="Arial" charset="0"/>
              </a:rPr>
              <a:t>1. Obtain Restricted Maximum Likelihood (ReML) estimates of the </a:t>
            </a:r>
            <a:r>
              <a:rPr lang="en-GB">
                <a:solidFill>
                  <a:schemeClr val="accent2"/>
                </a:solidFill>
                <a:latin typeface="Arial" charset="0"/>
              </a:rPr>
              <a:t>hyperparameters</a:t>
            </a:r>
            <a:r>
              <a:rPr lang="en-GB">
                <a:solidFill>
                  <a:srgbClr val="9A044B"/>
                </a:solidFill>
                <a:latin typeface="Arial" charset="0"/>
              </a:rPr>
              <a:t> (</a:t>
            </a:r>
            <a:r>
              <a:rPr lang="el-GR">
                <a:latin typeface="Arial" charset="0"/>
              </a:rPr>
              <a:t>λ</a:t>
            </a:r>
            <a:r>
              <a:rPr lang="en-GB">
                <a:solidFill>
                  <a:srgbClr val="9A044B"/>
                </a:solidFill>
                <a:latin typeface="Arial" charset="0"/>
              </a:rPr>
              <a:t>) by maximising the variational “free energy” (</a:t>
            </a:r>
            <a:r>
              <a:rPr lang="en-GB">
                <a:latin typeface="Arial" charset="0"/>
              </a:rPr>
              <a:t>F</a:t>
            </a:r>
            <a:r>
              <a:rPr lang="en-GB">
                <a:solidFill>
                  <a:srgbClr val="9A044B"/>
                </a:solidFill>
                <a:latin typeface="Arial" charset="0"/>
              </a:rPr>
              <a:t>):</a:t>
            </a:r>
          </a:p>
        </p:txBody>
      </p:sp>
      <p:sp>
        <p:nvSpPr>
          <p:cNvPr id="692270" name="Text Box 46"/>
          <p:cNvSpPr txBox="1">
            <a:spLocks noChangeArrowheads="1"/>
          </p:cNvSpPr>
          <p:nvPr/>
        </p:nvSpPr>
        <p:spPr bwMode="auto">
          <a:xfrm>
            <a:off x="358775" y="2816225"/>
            <a:ext cx="85693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2667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solidFill>
                  <a:srgbClr val="9A044B"/>
                </a:solidFill>
                <a:latin typeface="Arial" charset="0"/>
              </a:rPr>
              <a:t>2. Obtain Maximum A Posteriori (MAP) estimates of </a:t>
            </a:r>
            <a:r>
              <a:rPr lang="en-GB">
                <a:solidFill>
                  <a:schemeClr val="accent2"/>
                </a:solidFill>
                <a:latin typeface="Arial" charset="0"/>
              </a:rPr>
              <a:t>parameters</a:t>
            </a:r>
            <a:r>
              <a:rPr lang="en-GB">
                <a:solidFill>
                  <a:srgbClr val="9A044B"/>
                </a:solidFill>
                <a:latin typeface="Arial" charset="0"/>
              </a:rPr>
              <a:t> (sources, </a:t>
            </a:r>
            <a:r>
              <a:rPr lang="en-GB">
                <a:latin typeface="Arial" charset="0"/>
              </a:rPr>
              <a:t>J</a:t>
            </a:r>
            <a:r>
              <a:rPr lang="en-GB">
                <a:solidFill>
                  <a:srgbClr val="9A044B"/>
                </a:solidFill>
                <a:latin typeface="Arial" charset="0"/>
              </a:rPr>
              <a:t>):</a:t>
            </a:r>
          </a:p>
        </p:txBody>
      </p:sp>
      <p:sp>
        <p:nvSpPr>
          <p:cNvPr id="692277" name="Text Box 53"/>
          <p:cNvSpPr txBox="1">
            <a:spLocks noChangeArrowheads="1"/>
          </p:cNvSpPr>
          <p:nvPr/>
        </p:nvSpPr>
        <p:spPr bwMode="auto">
          <a:xfrm>
            <a:off x="358775" y="4052888"/>
            <a:ext cx="85693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2667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solidFill>
                  <a:srgbClr val="990033"/>
                </a:solidFill>
                <a:latin typeface="Arial" charset="0"/>
              </a:rPr>
              <a:t>3. Maximal </a:t>
            </a:r>
            <a:r>
              <a:rPr lang="en-GB">
                <a:latin typeface="Arial" charset="0"/>
              </a:rPr>
              <a:t>F</a:t>
            </a:r>
            <a:r>
              <a:rPr lang="en-GB">
                <a:solidFill>
                  <a:srgbClr val="990033"/>
                </a:solidFill>
                <a:latin typeface="Arial" charset="0"/>
              </a:rPr>
              <a:t> approximates Bayesian (log) “model evidence” for a model, </a:t>
            </a:r>
            <a:r>
              <a:rPr lang="en-GB" i="1">
                <a:latin typeface="Arial" charset="0"/>
              </a:rPr>
              <a:t>m</a:t>
            </a:r>
            <a:r>
              <a:rPr lang="en-GB">
                <a:solidFill>
                  <a:srgbClr val="990033"/>
                </a:solidFill>
                <a:latin typeface="Arial" charset="0"/>
              </a:rPr>
              <a:t>:</a:t>
            </a:r>
          </a:p>
        </p:txBody>
      </p:sp>
      <p:graphicFrame>
        <p:nvGraphicFramePr>
          <p:cNvPr id="692281" name="Object 57"/>
          <p:cNvGraphicFramePr>
            <a:graphicFrameLocks noChangeAspect="1"/>
          </p:cNvGraphicFramePr>
          <p:nvPr/>
        </p:nvGraphicFramePr>
        <p:xfrm>
          <a:off x="6648450" y="4600575"/>
          <a:ext cx="1524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50" name="Equation" r:id="rId9" imgW="1016000" imgH="203200" progId="">
                  <p:embed/>
                </p:oleObj>
              </mc:Choice>
              <mc:Fallback>
                <p:oleObj name="Equation" r:id="rId9" imgW="1016000" imgH="203200" progId="">
                  <p:embed/>
                  <p:pic>
                    <p:nvPicPr>
                      <p:cNvPr id="0" name="Picture 3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8450" y="4600575"/>
                        <a:ext cx="1524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DDDDDD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Oval 25"/>
          <p:cNvSpPr>
            <a:spLocks noChangeArrowheads="1"/>
          </p:cNvSpPr>
          <p:nvPr/>
        </p:nvSpPr>
        <p:spPr bwMode="auto">
          <a:xfrm>
            <a:off x="4464050" y="5192713"/>
            <a:ext cx="3276600" cy="504825"/>
          </a:xfrm>
          <a:prstGeom prst="ellips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" name="Text Box 28"/>
          <p:cNvSpPr txBox="1">
            <a:spLocks noChangeArrowheads="1"/>
          </p:cNvSpPr>
          <p:nvPr/>
        </p:nvSpPr>
        <p:spPr bwMode="auto">
          <a:xfrm>
            <a:off x="5580063" y="5697538"/>
            <a:ext cx="1187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600">
                <a:solidFill>
                  <a:schemeClr val="hlink"/>
                </a:solidFill>
                <a:latin typeface="Arial" charset="0"/>
              </a:rPr>
              <a:t>Complexity</a:t>
            </a:r>
          </a:p>
        </p:txBody>
      </p:sp>
      <p:sp>
        <p:nvSpPr>
          <p:cNvPr id="17" name="Text Box 26"/>
          <p:cNvSpPr txBox="1">
            <a:spLocks noChangeArrowheads="1"/>
          </p:cNvSpPr>
          <p:nvPr/>
        </p:nvSpPr>
        <p:spPr bwMode="auto">
          <a:xfrm>
            <a:off x="611188" y="6084888"/>
            <a:ext cx="9217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solidFill>
                  <a:srgbClr val="990033"/>
                </a:solidFill>
                <a:latin typeface="Arial" charset="0"/>
              </a:rPr>
              <a:t> (…where    and </a:t>
            </a:r>
            <a:r>
              <a:rPr lang="en-GB" i="1">
                <a:solidFill>
                  <a:srgbClr val="990033"/>
                </a:solidFill>
                <a:latin typeface="Times" pitchFamily="18" charset="0"/>
              </a:rPr>
              <a:t> </a:t>
            </a:r>
            <a:r>
              <a:rPr lang="en-GB">
                <a:solidFill>
                  <a:srgbClr val="990033"/>
                </a:solidFill>
                <a:latin typeface="Times" pitchFamily="18" charset="0"/>
              </a:rPr>
              <a:t>  </a:t>
            </a:r>
            <a:r>
              <a:rPr lang="en-GB">
                <a:solidFill>
                  <a:srgbClr val="990033"/>
                </a:solidFill>
                <a:latin typeface="Arial" charset="0"/>
              </a:rPr>
              <a:t>are the posterior mean and covariance of hyperparameters)</a:t>
            </a:r>
            <a:endParaRPr lang="en-US">
              <a:solidFill>
                <a:srgbClr val="990033"/>
              </a:solidFill>
              <a:latin typeface="Arial" charset="0"/>
            </a:endParaRPr>
          </a:p>
        </p:txBody>
      </p:sp>
      <p:sp>
        <p:nvSpPr>
          <p:cNvPr id="51213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5135" name="Object 15"/>
          <p:cNvGraphicFramePr>
            <a:graphicFrameLocks noChangeAspect="1"/>
          </p:cNvGraphicFramePr>
          <p:nvPr/>
        </p:nvGraphicFramePr>
        <p:xfrm>
          <a:off x="1185863" y="5256213"/>
          <a:ext cx="6373812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51" name="Equation" r:id="rId11" imgW="4051300" imgH="241300" progId="">
                  <p:embed/>
                </p:oleObj>
              </mc:Choice>
              <mc:Fallback>
                <p:oleObj name="Equation" r:id="rId11" imgW="4051300" imgH="241300" progId="">
                  <p:embed/>
                  <p:pic>
                    <p:nvPicPr>
                      <p:cNvPr id="0" name="Picture 3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5863" y="5256213"/>
                        <a:ext cx="6373812" cy="379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Oval 25"/>
          <p:cNvSpPr>
            <a:spLocks noChangeArrowheads="1"/>
          </p:cNvSpPr>
          <p:nvPr/>
        </p:nvSpPr>
        <p:spPr bwMode="auto">
          <a:xfrm>
            <a:off x="2447925" y="5192713"/>
            <a:ext cx="2268538" cy="504825"/>
          </a:xfrm>
          <a:prstGeom prst="ellips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" name="Text Box 28"/>
          <p:cNvSpPr txBox="1">
            <a:spLocks noChangeArrowheads="1"/>
          </p:cNvSpPr>
          <p:nvPr/>
        </p:nvSpPr>
        <p:spPr bwMode="auto">
          <a:xfrm>
            <a:off x="2987675" y="5697538"/>
            <a:ext cx="10271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600">
                <a:solidFill>
                  <a:schemeClr val="hlink"/>
                </a:solidFill>
                <a:latin typeface="Arial" charset="0"/>
              </a:rPr>
              <a:t>Accuracy</a:t>
            </a:r>
          </a:p>
        </p:txBody>
      </p:sp>
      <p:graphicFrame>
        <p:nvGraphicFramePr>
          <p:cNvPr id="2" name="Object 22"/>
          <p:cNvGraphicFramePr>
            <a:graphicFrameLocks noChangeAspect="1"/>
          </p:cNvGraphicFramePr>
          <p:nvPr/>
        </p:nvGraphicFramePr>
        <p:xfrm>
          <a:off x="2327275" y="6092825"/>
          <a:ext cx="22860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52" name="Equation" r:id="rId13" imgW="152268" imgH="203024" progId="">
                  <p:embed/>
                </p:oleObj>
              </mc:Choice>
              <mc:Fallback>
                <p:oleObj name="Equation" r:id="rId13" imgW="152268" imgH="203024" progId="">
                  <p:embed/>
                  <p:pic>
                    <p:nvPicPr>
                      <p:cNvPr id="0" name="Picture 3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7275" y="6092825"/>
                        <a:ext cx="228600" cy="2889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DDDDDD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3"/>
          <p:cNvGraphicFramePr>
            <a:graphicFrameLocks noChangeAspect="1"/>
          </p:cNvGraphicFramePr>
          <p:nvPr/>
        </p:nvGraphicFramePr>
        <p:xfrm>
          <a:off x="1674813" y="6127750"/>
          <a:ext cx="190500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53" name="Equation" r:id="rId15" imgW="126890" imgH="190335" progId="">
                  <p:embed/>
                </p:oleObj>
              </mc:Choice>
              <mc:Fallback>
                <p:oleObj name="Equation" r:id="rId15" imgW="126890" imgH="190335" progId="">
                  <p:embed/>
                  <p:pic>
                    <p:nvPicPr>
                      <p:cNvPr id="0" name="Picture 3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4813" y="6127750"/>
                        <a:ext cx="190500" cy="2698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DDDDDD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19" name="Rectangle 2"/>
          <p:cNvSpPr txBox="1">
            <a:spLocks noChangeArrowheads="1"/>
          </p:cNvSpPr>
          <p:nvPr/>
        </p:nvSpPr>
        <p:spPr bwMode="auto">
          <a:xfrm>
            <a:off x="1547813" y="260350"/>
            <a:ext cx="4625975" cy="5762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800">
                <a:solidFill>
                  <a:srgbClr val="91695F"/>
                </a:solidFill>
                <a:latin typeface="Arial" charset="0"/>
              </a:rPr>
              <a:t>PEB: Estimation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2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2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2270" grpId="0" autoUpdateAnimBg="0"/>
      <p:bldP spid="692277" grpId="0" autoUpdateAnimBg="0"/>
      <p:bldP spid="15" grpId="0" animBg="1" autoUpdateAnimBg="0"/>
      <p:bldP spid="16" grpId="0" autoUpdateAnimBg="0"/>
      <p:bldP spid="17" grpId="0" autoUpdateAnimBg="0"/>
      <p:bldP spid="20" grpId="0" animBg="1" autoUpdateAnimBg="0"/>
      <p:bldP spid="21" grpId="0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4"/>
          <p:cNvSpPr txBox="1">
            <a:spLocks noChangeArrowheads="1"/>
          </p:cNvSpPr>
          <p:nvPr/>
        </p:nvSpPr>
        <p:spPr bwMode="auto">
          <a:xfrm>
            <a:off x="107950" y="1268413"/>
            <a:ext cx="8496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solidFill>
                  <a:srgbClr val="990033"/>
                </a:solidFill>
                <a:latin typeface="Arial" charset="0"/>
              </a:rPr>
              <a:t>Hyperpriors allow the extreme of 100’s source priors, or MSP</a:t>
            </a:r>
            <a:endParaRPr lang="en-US">
              <a:solidFill>
                <a:srgbClr val="990033"/>
              </a:solidFill>
              <a:latin typeface="Arial" charset="0"/>
            </a:endParaRPr>
          </a:p>
        </p:txBody>
      </p:sp>
      <p:sp>
        <p:nvSpPr>
          <p:cNvPr id="52227" name="Rectangle 2"/>
          <p:cNvSpPr txBox="1">
            <a:spLocks noChangeArrowheads="1"/>
          </p:cNvSpPr>
          <p:nvPr/>
        </p:nvSpPr>
        <p:spPr bwMode="auto">
          <a:xfrm>
            <a:off x="1079500" y="260350"/>
            <a:ext cx="49085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600">
                <a:solidFill>
                  <a:srgbClr val="91695F"/>
                </a:solidFill>
                <a:latin typeface="Arial" charset="0"/>
              </a:rPr>
              <a:t>PEB: Multiple Sparse Priors</a:t>
            </a:r>
          </a:p>
        </p:txBody>
      </p:sp>
      <p:pic>
        <p:nvPicPr>
          <p:cNvPr id="6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1624013"/>
            <a:ext cx="4008438" cy="256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6" name="Group 33"/>
          <p:cNvGrpSpPr>
            <a:grpSpLocks/>
          </p:cNvGrpSpPr>
          <p:nvPr/>
        </p:nvGrpSpPr>
        <p:grpSpPr bwMode="auto">
          <a:xfrm>
            <a:off x="504825" y="4437063"/>
            <a:ext cx="2495550" cy="1922462"/>
            <a:chOff x="603" y="2673"/>
            <a:chExt cx="1572" cy="1211"/>
          </a:xfrm>
        </p:grpSpPr>
        <p:pic>
          <p:nvPicPr>
            <p:cNvPr id="52246" name="Picture 1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" y="2923"/>
              <a:ext cx="1235" cy="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247" name="Text Box 22"/>
            <p:cNvSpPr txBox="1">
              <a:spLocks noChangeArrowheads="1"/>
            </p:cNvSpPr>
            <p:nvPr/>
          </p:nvSpPr>
          <p:spPr bwMode="auto">
            <a:xfrm>
              <a:off x="1704" y="3512"/>
              <a:ext cx="39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2000" i="1">
                  <a:solidFill>
                    <a:schemeClr val="bg1"/>
                  </a:solidFill>
                  <a:latin typeface="Arial" charset="0"/>
                </a:rPr>
                <a:t>Q</a:t>
              </a:r>
              <a:r>
                <a:rPr lang="en-GB" sz="2000" i="1" baseline="30000">
                  <a:solidFill>
                    <a:schemeClr val="bg1"/>
                  </a:solidFill>
                  <a:latin typeface="Arial" charset="0"/>
                </a:rPr>
                <a:t>(2)</a:t>
              </a:r>
              <a:r>
                <a:rPr lang="en-GB" sz="2000" i="1" baseline="-25000">
                  <a:solidFill>
                    <a:schemeClr val="bg1"/>
                  </a:solidFill>
                  <a:latin typeface="Arial" charset="0"/>
                </a:rPr>
                <a:t>j</a:t>
              </a:r>
            </a:p>
          </p:txBody>
        </p:sp>
        <p:sp>
          <p:nvSpPr>
            <p:cNvPr id="52248" name="Text Box 25"/>
            <p:cNvSpPr txBox="1">
              <a:spLocks noChangeArrowheads="1"/>
            </p:cNvSpPr>
            <p:nvPr/>
          </p:nvSpPr>
          <p:spPr bwMode="auto">
            <a:xfrm>
              <a:off x="1102" y="2673"/>
              <a:ext cx="76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2000">
                  <a:latin typeface="Times New Roman" pitchFamily="18" charset="0"/>
                </a:rPr>
                <a:t>Left patch</a:t>
              </a:r>
            </a:p>
          </p:txBody>
        </p:sp>
        <p:sp>
          <p:nvSpPr>
            <p:cNvPr id="52249" name="Text Box 28"/>
            <p:cNvSpPr txBox="1">
              <a:spLocks noChangeArrowheads="1"/>
            </p:cNvSpPr>
            <p:nvPr/>
          </p:nvSpPr>
          <p:spPr bwMode="auto">
            <a:xfrm>
              <a:off x="603" y="3240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2000" b="1">
                  <a:latin typeface="Times New Roman" pitchFamily="18" charset="0"/>
                </a:rPr>
                <a:t>…</a:t>
              </a:r>
            </a:p>
          </p:txBody>
        </p:sp>
      </p:grpSp>
      <p:sp>
        <p:nvSpPr>
          <p:cNvPr id="81" name="Text Box 30"/>
          <p:cNvSpPr txBox="1">
            <a:spLocks noChangeArrowheads="1"/>
          </p:cNvSpPr>
          <p:nvPr/>
        </p:nvSpPr>
        <p:spPr bwMode="auto">
          <a:xfrm>
            <a:off x="3138488" y="5337175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000" b="1">
                <a:latin typeface="Times New Roman" pitchFamily="18" charset="0"/>
              </a:rPr>
              <a:t>…</a:t>
            </a:r>
          </a:p>
        </p:txBody>
      </p:sp>
      <p:grpSp>
        <p:nvGrpSpPr>
          <p:cNvPr id="82" name="Group 34"/>
          <p:cNvGrpSpPr>
            <a:grpSpLocks/>
          </p:cNvGrpSpPr>
          <p:nvPr/>
        </p:nvGrpSpPr>
        <p:grpSpPr bwMode="auto">
          <a:xfrm>
            <a:off x="3709988" y="4437063"/>
            <a:ext cx="2495550" cy="1908175"/>
            <a:chOff x="2622" y="2673"/>
            <a:chExt cx="1572" cy="1202"/>
          </a:xfrm>
        </p:grpSpPr>
        <p:pic>
          <p:nvPicPr>
            <p:cNvPr id="52242" name="Picture 1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2" y="2912"/>
              <a:ext cx="1215" cy="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243" name="Text Box 23"/>
            <p:cNvSpPr txBox="1">
              <a:spLocks noChangeArrowheads="1"/>
            </p:cNvSpPr>
            <p:nvPr/>
          </p:nvSpPr>
          <p:spPr bwMode="auto">
            <a:xfrm>
              <a:off x="3318" y="3512"/>
              <a:ext cx="51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2000" i="1">
                  <a:solidFill>
                    <a:schemeClr val="bg1"/>
                  </a:solidFill>
                  <a:latin typeface="Arial" charset="0"/>
                </a:rPr>
                <a:t>Q</a:t>
              </a:r>
              <a:r>
                <a:rPr lang="en-GB" sz="2000" i="1" baseline="30000">
                  <a:solidFill>
                    <a:schemeClr val="bg1"/>
                  </a:solidFill>
                  <a:latin typeface="Arial" charset="0"/>
                </a:rPr>
                <a:t>(2)</a:t>
              </a:r>
              <a:r>
                <a:rPr lang="en-GB" sz="2000" i="1" baseline="-25000">
                  <a:solidFill>
                    <a:schemeClr val="bg1"/>
                  </a:solidFill>
                  <a:latin typeface="Arial" charset="0"/>
                </a:rPr>
                <a:t>j+1</a:t>
              </a:r>
            </a:p>
          </p:txBody>
        </p:sp>
        <p:sp>
          <p:nvSpPr>
            <p:cNvPr id="52244" name="Text Box 26"/>
            <p:cNvSpPr txBox="1">
              <a:spLocks noChangeArrowheads="1"/>
            </p:cNvSpPr>
            <p:nvPr/>
          </p:nvSpPr>
          <p:spPr bwMode="auto">
            <a:xfrm>
              <a:off x="2780" y="2673"/>
              <a:ext cx="85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2000">
                  <a:latin typeface="Times New Roman" pitchFamily="18" charset="0"/>
                </a:rPr>
                <a:t>Right patch</a:t>
              </a:r>
            </a:p>
          </p:txBody>
        </p:sp>
        <p:sp>
          <p:nvSpPr>
            <p:cNvPr id="52245" name="Text Box 31"/>
            <p:cNvSpPr txBox="1">
              <a:spLocks noChangeArrowheads="1"/>
            </p:cNvSpPr>
            <p:nvPr/>
          </p:nvSpPr>
          <p:spPr bwMode="auto">
            <a:xfrm>
              <a:off x="3918" y="3240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2000" b="1">
                  <a:latin typeface="Times New Roman" pitchFamily="18" charset="0"/>
                </a:rPr>
                <a:t>…</a:t>
              </a:r>
            </a:p>
          </p:txBody>
        </p:sp>
      </p:grpSp>
      <p:grpSp>
        <p:nvGrpSpPr>
          <p:cNvPr id="87" name="Group 35"/>
          <p:cNvGrpSpPr>
            <a:grpSpLocks/>
          </p:cNvGrpSpPr>
          <p:nvPr/>
        </p:nvGrpSpPr>
        <p:grpSpPr bwMode="auto">
          <a:xfrm>
            <a:off x="6278563" y="4437063"/>
            <a:ext cx="2476500" cy="1908175"/>
            <a:chOff x="4240" y="2673"/>
            <a:chExt cx="1560" cy="1202"/>
          </a:xfrm>
        </p:grpSpPr>
        <p:pic>
          <p:nvPicPr>
            <p:cNvPr id="52238" name="Picture 1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0" y="2904"/>
              <a:ext cx="1220" cy="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239" name="Text Box 24"/>
            <p:cNvSpPr txBox="1">
              <a:spLocks noChangeArrowheads="1"/>
            </p:cNvSpPr>
            <p:nvPr/>
          </p:nvSpPr>
          <p:spPr bwMode="auto">
            <a:xfrm>
              <a:off x="4905" y="3512"/>
              <a:ext cx="51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2000" i="1">
                  <a:solidFill>
                    <a:schemeClr val="bg1"/>
                  </a:solidFill>
                  <a:latin typeface="Arial" charset="0"/>
                </a:rPr>
                <a:t>Q</a:t>
              </a:r>
              <a:r>
                <a:rPr lang="en-GB" sz="2000" i="1" baseline="30000">
                  <a:solidFill>
                    <a:schemeClr val="bg1"/>
                  </a:solidFill>
                  <a:latin typeface="Arial" charset="0"/>
                </a:rPr>
                <a:t>(2)</a:t>
              </a:r>
              <a:r>
                <a:rPr lang="en-GB" sz="2000" i="1" baseline="-25000">
                  <a:solidFill>
                    <a:schemeClr val="bg1"/>
                  </a:solidFill>
                  <a:latin typeface="Arial" charset="0"/>
                </a:rPr>
                <a:t>j+2</a:t>
              </a:r>
            </a:p>
          </p:txBody>
        </p:sp>
        <p:sp>
          <p:nvSpPr>
            <p:cNvPr id="52240" name="Text Box 27"/>
            <p:cNvSpPr txBox="1">
              <a:spLocks noChangeArrowheads="1"/>
            </p:cNvSpPr>
            <p:nvPr/>
          </p:nvSpPr>
          <p:spPr bwMode="auto">
            <a:xfrm>
              <a:off x="4253" y="2673"/>
              <a:ext cx="118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2000">
                  <a:latin typeface="Times New Roman" pitchFamily="18" charset="0"/>
                </a:rPr>
                <a:t>Bilateral patches</a:t>
              </a:r>
            </a:p>
          </p:txBody>
        </p:sp>
        <p:sp>
          <p:nvSpPr>
            <p:cNvPr id="52241" name="Text Box 32"/>
            <p:cNvSpPr txBox="1">
              <a:spLocks noChangeArrowheads="1"/>
            </p:cNvSpPr>
            <p:nvPr/>
          </p:nvSpPr>
          <p:spPr bwMode="auto">
            <a:xfrm>
              <a:off x="5524" y="3240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2000" b="1">
                  <a:latin typeface="Times New Roman" pitchFamily="18" charset="0"/>
                </a:rPr>
                <a:t>…</a:t>
              </a:r>
            </a:p>
          </p:txBody>
        </p:sp>
      </p:grpSp>
      <p:sp>
        <p:nvSpPr>
          <p:cNvPr id="92" name="Text Box 74"/>
          <p:cNvSpPr txBox="1">
            <a:spLocks noChangeArrowheads="1"/>
          </p:cNvSpPr>
          <p:nvPr/>
        </p:nvSpPr>
        <p:spPr bwMode="auto">
          <a:xfrm>
            <a:off x="5473700" y="6453188"/>
            <a:ext cx="38512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GB" i="1" dirty="0" err="1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Friston</a:t>
            </a:r>
            <a:r>
              <a:rPr lang="en-GB" i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et al (2008) </a:t>
            </a:r>
            <a:r>
              <a:rPr lang="en-GB" i="1" dirty="0" err="1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Neuroimage</a:t>
            </a:r>
            <a:endParaRPr lang="en-GB" i="1" dirty="0" smtClean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  <p:grpSp>
        <p:nvGrpSpPr>
          <p:cNvPr id="93" name="Group 27"/>
          <p:cNvGrpSpPr>
            <a:grpSpLocks noChangeAspect="1"/>
          </p:cNvGrpSpPr>
          <p:nvPr/>
        </p:nvGrpSpPr>
        <p:grpSpPr bwMode="auto">
          <a:xfrm>
            <a:off x="5400675" y="1989138"/>
            <a:ext cx="3379788" cy="1619250"/>
            <a:chOff x="4059" y="3249"/>
            <a:chExt cx="1419" cy="680"/>
          </a:xfrm>
        </p:grpSpPr>
        <p:pic>
          <p:nvPicPr>
            <p:cNvPr id="52235" name="Picture 2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5" y="3279"/>
              <a:ext cx="128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236" name="ZoneTexte 29"/>
            <p:cNvSpPr txBox="1">
              <a:spLocks noChangeArrowheads="1"/>
            </p:cNvSpPr>
            <p:nvPr/>
          </p:nvSpPr>
          <p:spPr bwMode="auto">
            <a:xfrm>
              <a:off x="4156" y="3709"/>
              <a:ext cx="53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fr-FR" sz="1200">
                  <a:latin typeface="Arial" charset="0"/>
                </a:rPr>
                <a:t># sources</a:t>
              </a:r>
            </a:p>
          </p:txBody>
        </p:sp>
        <p:sp>
          <p:nvSpPr>
            <p:cNvPr id="52237" name="ZoneTexte 30"/>
            <p:cNvSpPr txBox="1">
              <a:spLocks noChangeArrowheads="1"/>
            </p:cNvSpPr>
            <p:nvPr/>
          </p:nvSpPr>
          <p:spPr bwMode="auto">
            <a:xfrm rot="-5400000">
              <a:off x="3880" y="3428"/>
              <a:ext cx="53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fr-FR" sz="1200">
                  <a:latin typeface="Arial" charset="0"/>
                </a:rPr>
                <a:t># sources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Group 2"/>
          <p:cNvGrpSpPr>
            <a:grpSpLocks/>
          </p:cNvGrpSpPr>
          <p:nvPr/>
        </p:nvGrpSpPr>
        <p:grpSpPr bwMode="auto">
          <a:xfrm>
            <a:off x="1150938" y="1638300"/>
            <a:ext cx="7510462" cy="2268538"/>
            <a:chOff x="4967288" y="1808162"/>
            <a:chExt cx="3910012" cy="2105026"/>
          </a:xfrm>
        </p:grpSpPr>
        <p:pic>
          <p:nvPicPr>
            <p:cNvPr id="53256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7288" y="1808163"/>
              <a:ext cx="3910012" cy="2105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4967288" y="1808162"/>
              <a:ext cx="1955419" cy="21050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53251" name="Text Box 4"/>
          <p:cNvSpPr txBox="1">
            <a:spLocks noChangeArrowheads="1"/>
          </p:cNvSpPr>
          <p:nvPr/>
        </p:nvSpPr>
        <p:spPr bwMode="auto">
          <a:xfrm>
            <a:off x="107950" y="1268413"/>
            <a:ext cx="8496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solidFill>
                  <a:srgbClr val="990033"/>
                </a:solidFill>
                <a:latin typeface="Arial" charset="0"/>
              </a:rPr>
              <a:t>Hyperpriors allow the extreme of 100’s source priors, or MSP</a:t>
            </a:r>
            <a:endParaRPr lang="en-US">
              <a:solidFill>
                <a:srgbClr val="990033"/>
              </a:solidFill>
              <a:latin typeface="Arial" charset="0"/>
            </a:endParaRPr>
          </a:p>
        </p:txBody>
      </p:sp>
      <p:pic>
        <p:nvPicPr>
          <p:cNvPr id="53252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1624013"/>
            <a:ext cx="4008438" cy="256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" name="Text Box 74"/>
          <p:cNvSpPr txBox="1">
            <a:spLocks noChangeArrowheads="1"/>
          </p:cNvSpPr>
          <p:nvPr/>
        </p:nvSpPr>
        <p:spPr bwMode="auto">
          <a:xfrm>
            <a:off x="5473700" y="6453188"/>
            <a:ext cx="38512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GB" i="1" dirty="0" err="1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Friston</a:t>
            </a:r>
            <a:r>
              <a:rPr lang="en-GB" i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et al (2008) </a:t>
            </a:r>
            <a:r>
              <a:rPr lang="en-GB" i="1" dirty="0" err="1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Neuroimage</a:t>
            </a:r>
            <a:endParaRPr lang="en-GB" i="1" dirty="0" smtClean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4246563"/>
            <a:ext cx="7683500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5" name="Rectangle 2"/>
          <p:cNvSpPr txBox="1">
            <a:spLocks noChangeArrowheads="1"/>
          </p:cNvSpPr>
          <p:nvPr/>
        </p:nvSpPr>
        <p:spPr bwMode="auto">
          <a:xfrm>
            <a:off x="1079500" y="260350"/>
            <a:ext cx="49085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600">
                <a:solidFill>
                  <a:srgbClr val="91695F"/>
                </a:solidFill>
                <a:latin typeface="Arial" charset="0"/>
              </a:rPr>
              <a:t>PEB: Multiple Sparse Priors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5"/>
          <p:cNvSpPr txBox="1">
            <a:spLocks noChangeArrowheads="1"/>
          </p:cNvSpPr>
          <p:nvPr/>
        </p:nvSpPr>
        <p:spPr bwMode="auto">
          <a:xfrm>
            <a:off x="250825" y="1316038"/>
            <a:ext cx="6913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400">
                <a:solidFill>
                  <a:srgbClr val="9A044B"/>
                </a:solidFill>
                <a:latin typeface="Arial" charset="0"/>
              </a:rPr>
              <a:t>Summary:</a:t>
            </a:r>
          </a:p>
        </p:txBody>
      </p:sp>
      <p:sp>
        <p:nvSpPr>
          <p:cNvPr id="698395" name="Rectangle 27"/>
          <p:cNvSpPr>
            <a:spLocks noChangeArrowheads="1"/>
          </p:cNvSpPr>
          <p:nvPr/>
        </p:nvSpPr>
        <p:spPr bwMode="auto">
          <a:xfrm>
            <a:off x="466725" y="2060575"/>
            <a:ext cx="853440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AutoNum type="arabicPeriod"/>
            </a:pPr>
            <a:endParaRPr lang="en-GB" sz="2000">
              <a:latin typeface="Arial" charset="0"/>
            </a:endParaRPr>
          </a:p>
          <a:p>
            <a:pPr marL="457200" indent="-457200">
              <a:spcBef>
                <a:spcPct val="50000"/>
              </a:spcBef>
              <a:buFontTx/>
              <a:buChar char="•"/>
            </a:pPr>
            <a:r>
              <a:rPr lang="en-GB" sz="2000">
                <a:solidFill>
                  <a:srgbClr val="FF0000"/>
                </a:solidFill>
                <a:latin typeface="Arial" charset="0"/>
              </a:rPr>
              <a:t>Automatically </a:t>
            </a:r>
            <a:r>
              <a:rPr lang="en-GB" sz="2000">
                <a:latin typeface="Arial" charset="0"/>
              </a:rPr>
              <a:t>“regularises” in principled fashion…</a:t>
            </a:r>
          </a:p>
          <a:p>
            <a:pPr marL="457200" indent="-457200">
              <a:spcBef>
                <a:spcPct val="50000"/>
              </a:spcBef>
              <a:buFontTx/>
              <a:buChar char="•"/>
            </a:pPr>
            <a:r>
              <a:rPr lang="en-GB" sz="2000">
                <a:latin typeface="Arial" charset="0"/>
              </a:rPr>
              <a:t>…allows for </a:t>
            </a:r>
            <a:r>
              <a:rPr lang="en-GB" sz="2000">
                <a:solidFill>
                  <a:srgbClr val="FF0000"/>
                </a:solidFill>
                <a:latin typeface="Arial" charset="0"/>
              </a:rPr>
              <a:t>multiple </a:t>
            </a:r>
            <a:r>
              <a:rPr lang="en-GB" sz="2000">
                <a:latin typeface="Arial" charset="0"/>
              </a:rPr>
              <a:t>constraints (priors)…</a:t>
            </a:r>
          </a:p>
          <a:p>
            <a:pPr marL="457200" indent="-457200">
              <a:spcBef>
                <a:spcPct val="50000"/>
              </a:spcBef>
              <a:buFontTx/>
              <a:buChar char="•"/>
            </a:pPr>
            <a:r>
              <a:rPr lang="en-GB" sz="2000">
                <a:latin typeface="Arial" charset="0"/>
              </a:rPr>
              <a:t>…to the extent that multiple (100’s) of sparse priors possible (MSP)…</a:t>
            </a:r>
          </a:p>
          <a:p>
            <a:pPr marL="457200" indent="-457200">
              <a:spcBef>
                <a:spcPct val="50000"/>
              </a:spcBef>
              <a:buFontTx/>
              <a:buChar char="•"/>
            </a:pPr>
            <a:r>
              <a:rPr lang="en-GB" sz="2000">
                <a:latin typeface="Arial" charset="0"/>
              </a:rPr>
              <a:t>…(or multiple error components or multiple fMRI priors)…</a:t>
            </a:r>
          </a:p>
          <a:p>
            <a:pPr marL="457200" indent="-457200">
              <a:spcBef>
                <a:spcPct val="50000"/>
              </a:spcBef>
              <a:buFontTx/>
              <a:buChar char="•"/>
            </a:pPr>
            <a:r>
              <a:rPr lang="en-GB" sz="2000">
                <a:latin typeface="Arial" charset="0"/>
              </a:rPr>
              <a:t>…furnishes estimates of </a:t>
            </a:r>
            <a:r>
              <a:rPr lang="en-GB" sz="2000">
                <a:solidFill>
                  <a:srgbClr val="FF0000"/>
                </a:solidFill>
                <a:latin typeface="Arial" charset="0"/>
              </a:rPr>
              <a:t>model evidence</a:t>
            </a:r>
            <a:r>
              <a:rPr lang="en-GB" sz="2000">
                <a:latin typeface="Arial" charset="0"/>
              </a:rPr>
              <a:t>, so can compare constraints</a:t>
            </a:r>
          </a:p>
        </p:txBody>
      </p:sp>
      <p:sp>
        <p:nvSpPr>
          <p:cNvPr id="54276" name="Rectangle 2"/>
          <p:cNvSpPr txBox="1">
            <a:spLocks noChangeArrowheads="1"/>
          </p:cNvSpPr>
          <p:nvPr/>
        </p:nvSpPr>
        <p:spPr bwMode="auto">
          <a:xfrm>
            <a:off x="1690688" y="260350"/>
            <a:ext cx="3673475" cy="5762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lvl="1" eaLnBrk="1" hangingPunct="1"/>
            <a:r>
              <a:rPr lang="en-GB" sz="2800">
                <a:solidFill>
                  <a:srgbClr val="91695F"/>
                </a:solidFill>
                <a:latin typeface="Arial" charset="0"/>
              </a:rPr>
              <a:t>PEB Summary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839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21079" y="2100020"/>
            <a:ext cx="3587443" cy="3980481"/>
            <a:chOff x="152076" y="1728061"/>
            <a:chExt cx="3587443" cy="398048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076" y="1845186"/>
              <a:ext cx="3587443" cy="3431987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1945797" y="1728061"/>
              <a:ext cx="1728061" cy="17823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679743" y="3926237"/>
              <a:ext cx="2059776" cy="17823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006" y="916071"/>
            <a:ext cx="6366994" cy="5879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0634" y="281216"/>
            <a:ext cx="628637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6D6D6D"/>
                </a:solidFill>
              </a:rPr>
              <a:t>Kriegeskorte et al. </a:t>
            </a:r>
            <a:r>
              <a:rPr lang="en-US" altLang="en-US" sz="1600" dirty="0" smtClean="0">
                <a:solidFill>
                  <a:srgbClr val="6D6D6D"/>
                </a:solidFill>
              </a:rPr>
              <a:t>2008	</a:t>
            </a:r>
            <a:r>
              <a:rPr lang="en-US" altLang="en-US" sz="1600" i="1" dirty="0" smtClean="0">
                <a:solidFill>
                  <a:srgbClr val="6D6D6D"/>
                </a:solidFill>
              </a:rPr>
              <a:t>Frontiers </a:t>
            </a:r>
            <a:r>
              <a:rPr lang="en-US" altLang="en-US" sz="1600" i="1" dirty="0">
                <a:solidFill>
                  <a:srgbClr val="6D6D6D"/>
                </a:solidFill>
              </a:rPr>
              <a:t>in Systems Neuroscience</a:t>
            </a:r>
          </a:p>
        </p:txBody>
      </p:sp>
    </p:spTree>
    <p:extLst>
      <p:ext uri="{BB962C8B-B14F-4D97-AF65-F5344CB8AC3E}">
        <p14:creationId xmlns:p14="http://schemas.microsoft.com/office/powerpoint/2010/main" val="250041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10" name="Group 20"/>
          <p:cNvGrpSpPr>
            <a:grpSpLocks/>
          </p:cNvGrpSpPr>
          <p:nvPr/>
        </p:nvGrpSpPr>
        <p:grpSpPr bwMode="auto">
          <a:xfrm>
            <a:off x="6135688" y="2757488"/>
            <a:ext cx="2159000" cy="1946275"/>
            <a:chOff x="3727" y="1824"/>
            <a:chExt cx="1361" cy="1225"/>
          </a:xfrm>
        </p:grpSpPr>
        <p:pic>
          <p:nvPicPr>
            <p:cNvPr id="68638" name="Picture 3" descr="tete_EE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BF9E7"/>
                </a:clrFrom>
                <a:clrTo>
                  <a:srgbClr val="FBF9E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7" y="1870"/>
              <a:ext cx="1243" cy="1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639" name="Freeform 4"/>
            <p:cNvSpPr>
              <a:spLocks/>
            </p:cNvSpPr>
            <p:nvPr/>
          </p:nvSpPr>
          <p:spPr bwMode="auto">
            <a:xfrm>
              <a:off x="4450" y="1824"/>
              <a:ext cx="638" cy="1011"/>
            </a:xfrm>
            <a:custGeom>
              <a:avLst/>
              <a:gdLst>
                <a:gd name="T0" fmla="*/ 0 w 2268"/>
                <a:gd name="T1" fmla="*/ 0 h 2562"/>
                <a:gd name="T2" fmla="*/ 0 w 2268"/>
                <a:gd name="T3" fmla="*/ 0 h 2562"/>
                <a:gd name="T4" fmla="*/ 0 w 2268"/>
                <a:gd name="T5" fmla="*/ 0 h 2562"/>
                <a:gd name="T6" fmla="*/ 0 w 2268"/>
                <a:gd name="T7" fmla="*/ 0 h 2562"/>
                <a:gd name="T8" fmla="*/ 0 w 2268"/>
                <a:gd name="T9" fmla="*/ 0 h 2562"/>
                <a:gd name="T10" fmla="*/ 0 w 2268"/>
                <a:gd name="T11" fmla="*/ 0 h 2562"/>
                <a:gd name="T12" fmla="*/ 0 w 2268"/>
                <a:gd name="T13" fmla="*/ 0 h 2562"/>
                <a:gd name="T14" fmla="*/ 0 w 2268"/>
                <a:gd name="T15" fmla="*/ 0 h 2562"/>
                <a:gd name="T16" fmla="*/ 0 w 2268"/>
                <a:gd name="T17" fmla="*/ 0 h 2562"/>
                <a:gd name="T18" fmla="*/ 0 w 2268"/>
                <a:gd name="T19" fmla="*/ 0 h 2562"/>
                <a:gd name="T20" fmla="*/ 0 w 2268"/>
                <a:gd name="T21" fmla="*/ 0 h 2562"/>
                <a:gd name="T22" fmla="*/ 0 w 2268"/>
                <a:gd name="T23" fmla="*/ 0 h 2562"/>
                <a:gd name="T24" fmla="*/ 0 w 2268"/>
                <a:gd name="T25" fmla="*/ 0 h 2562"/>
                <a:gd name="T26" fmla="*/ 0 w 2268"/>
                <a:gd name="T27" fmla="*/ 0 h 2562"/>
                <a:gd name="T28" fmla="*/ 0 w 2268"/>
                <a:gd name="T29" fmla="*/ 0 h 2562"/>
                <a:gd name="T30" fmla="*/ 0 w 2268"/>
                <a:gd name="T31" fmla="*/ 0 h 2562"/>
                <a:gd name="T32" fmla="*/ 0 w 2268"/>
                <a:gd name="T33" fmla="*/ 0 h 2562"/>
                <a:gd name="T34" fmla="*/ 0 w 2268"/>
                <a:gd name="T35" fmla="*/ 0 h 2562"/>
                <a:gd name="T36" fmla="*/ 0 w 2268"/>
                <a:gd name="T37" fmla="*/ 0 h 2562"/>
                <a:gd name="T38" fmla="*/ 0 w 2268"/>
                <a:gd name="T39" fmla="*/ 0 h 2562"/>
                <a:gd name="T40" fmla="*/ 0 w 2268"/>
                <a:gd name="T41" fmla="*/ 0 h 2562"/>
                <a:gd name="T42" fmla="*/ 0 w 2268"/>
                <a:gd name="T43" fmla="*/ 0 h 2562"/>
                <a:gd name="T44" fmla="*/ 0 w 2268"/>
                <a:gd name="T45" fmla="*/ 0 h 256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268"/>
                <a:gd name="T70" fmla="*/ 0 h 2562"/>
                <a:gd name="T71" fmla="*/ 2268 w 2268"/>
                <a:gd name="T72" fmla="*/ 2562 h 256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268" h="2562">
                  <a:moveTo>
                    <a:pt x="0" y="1254"/>
                  </a:moveTo>
                  <a:cubicBezTo>
                    <a:pt x="91" y="1276"/>
                    <a:pt x="182" y="1299"/>
                    <a:pt x="227" y="1254"/>
                  </a:cubicBezTo>
                  <a:cubicBezTo>
                    <a:pt x="272" y="1209"/>
                    <a:pt x="249" y="937"/>
                    <a:pt x="272" y="982"/>
                  </a:cubicBezTo>
                  <a:cubicBezTo>
                    <a:pt x="295" y="1027"/>
                    <a:pt x="340" y="1639"/>
                    <a:pt x="363" y="1526"/>
                  </a:cubicBezTo>
                  <a:cubicBezTo>
                    <a:pt x="386" y="1413"/>
                    <a:pt x="393" y="332"/>
                    <a:pt x="408" y="302"/>
                  </a:cubicBezTo>
                  <a:cubicBezTo>
                    <a:pt x="423" y="272"/>
                    <a:pt x="424" y="1232"/>
                    <a:pt x="454" y="1345"/>
                  </a:cubicBezTo>
                  <a:cubicBezTo>
                    <a:pt x="484" y="1458"/>
                    <a:pt x="552" y="952"/>
                    <a:pt x="590" y="982"/>
                  </a:cubicBezTo>
                  <a:cubicBezTo>
                    <a:pt x="628" y="1012"/>
                    <a:pt x="657" y="1541"/>
                    <a:pt x="680" y="1526"/>
                  </a:cubicBezTo>
                  <a:cubicBezTo>
                    <a:pt x="703" y="1511"/>
                    <a:pt x="703" y="914"/>
                    <a:pt x="726" y="891"/>
                  </a:cubicBezTo>
                  <a:cubicBezTo>
                    <a:pt x="749" y="868"/>
                    <a:pt x="779" y="1352"/>
                    <a:pt x="817" y="1390"/>
                  </a:cubicBezTo>
                  <a:cubicBezTo>
                    <a:pt x="855" y="1428"/>
                    <a:pt x="915" y="1118"/>
                    <a:pt x="953" y="1118"/>
                  </a:cubicBezTo>
                  <a:cubicBezTo>
                    <a:pt x="991" y="1118"/>
                    <a:pt x="990" y="1549"/>
                    <a:pt x="1043" y="1390"/>
                  </a:cubicBezTo>
                  <a:cubicBezTo>
                    <a:pt x="1096" y="1231"/>
                    <a:pt x="1209" y="0"/>
                    <a:pt x="1270" y="166"/>
                  </a:cubicBezTo>
                  <a:cubicBezTo>
                    <a:pt x="1331" y="332"/>
                    <a:pt x="1376" y="2214"/>
                    <a:pt x="1406" y="2388"/>
                  </a:cubicBezTo>
                  <a:cubicBezTo>
                    <a:pt x="1436" y="2562"/>
                    <a:pt x="1429" y="1375"/>
                    <a:pt x="1452" y="1209"/>
                  </a:cubicBezTo>
                  <a:cubicBezTo>
                    <a:pt x="1475" y="1043"/>
                    <a:pt x="1519" y="1458"/>
                    <a:pt x="1542" y="1390"/>
                  </a:cubicBezTo>
                  <a:cubicBezTo>
                    <a:pt x="1565" y="1322"/>
                    <a:pt x="1558" y="763"/>
                    <a:pt x="1588" y="801"/>
                  </a:cubicBezTo>
                  <a:cubicBezTo>
                    <a:pt x="1618" y="839"/>
                    <a:pt x="1694" y="1572"/>
                    <a:pt x="1724" y="1617"/>
                  </a:cubicBezTo>
                  <a:cubicBezTo>
                    <a:pt x="1754" y="1662"/>
                    <a:pt x="1739" y="1126"/>
                    <a:pt x="1769" y="1073"/>
                  </a:cubicBezTo>
                  <a:cubicBezTo>
                    <a:pt x="1799" y="1020"/>
                    <a:pt x="1867" y="1293"/>
                    <a:pt x="1905" y="1300"/>
                  </a:cubicBezTo>
                  <a:cubicBezTo>
                    <a:pt x="1943" y="1307"/>
                    <a:pt x="1966" y="1118"/>
                    <a:pt x="1996" y="1118"/>
                  </a:cubicBezTo>
                  <a:cubicBezTo>
                    <a:pt x="2026" y="1118"/>
                    <a:pt x="2042" y="1270"/>
                    <a:pt x="2087" y="1300"/>
                  </a:cubicBezTo>
                  <a:cubicBezTo>
                    <a:pt x="2132" y="1330"/>
                    <a:pt x="2200" y="1315"/>
                    <a:pt x="2268" y="1300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cxnSp>
        <p:nvCxnSpPr>
          <p:cNvPr id="68611" name="AutoShape 17"/>
          <p:cNvCxnSpPr>
            <a:cxnSpLocks noChangeShapeType="1"/>
          </p:cNvCxnSpPr>
          <p:nvPr/>
        </p:nvCxnSpPr>
        <p:spPr bwMode="auto">
          <a:xfrm rot="5400000" flipV="1">
            <a:off x="4691063" y="398463"/>
            <a:ext cx="130175" cy="4733925"/>
          </a:xfrm>
          <a:prstGeom prst="curvedConnector3">
            <a:avLst>
              <a:gd name="adj1" fmla="val -666269"/>
            </a:avLst>
          </a:prstGeom>
          <a:noFill/>
          <a:ln w="31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 Box 26"/>
          <p:cNvSpPr txBox="1">
            <a:spLocks noChangeArrowheads="1"/>
          </p:cNvSpPr>
          <p:nvPr/>
        </p:nvSpPr>
        <p:spPr bwMode="auto">
          <a:xfrm>
            <a:off x="3335338" y="2627313"/>
            <a:ext cx="2674937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>
                <a:latin typeface="+mn-lt"/>
                <a:ea typeface="MS PGothic" pitchFamily="34" charset="-128"/>
                <a:cs typeface="ＭＳ Ｐゴシック" charset="0"/>
              </a:rPr>
              <a:t>Likelihood                Prior</a:t>
            </a:r>
            <a:endParaRPr lang="en-GB" sz="2000" dirty="0">
              <a:solidFill>
                <a:srgbClr val="CC6600"/>
              </a:solidFill>
              <a:latin typeface="+mn-lt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10" name="Text Box 27"/>
          <p:cNvSpPr txBox="1">
            <a:spLocks noChangeArrowheads="1"/>
          </p:cNvSpPr>
          <p:nvPr/>
        </p:nvSpPr>
        <p:spPr bwMode="auto">
          <a:xfrm>
            <a:off x="3279775" y="4400550"/>
            <a:ext cx="2982913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>
                <a:latin typeface="+mn-lt"/>
                <a:ea typeface="MS PGothic" pitchFamily="34" charset="-128"/>
                <a:cs typeface="ＭＳ Ｐゴシック" charset="0"/>
              </a:rPr>
              <a:t>Posterior                </a:t>
            </a:r>
            <a:r>
              <a:rPr lang="en-GB" sz="2000" b="1" dirty="0" smtClean="0">
                <a:latin typeface="+mn-lt"/>
                <a:ea typeface="MS PGothic" pitchFamily="34" charset="-128"/>
                <a:cs typeface="ＭＳ Ｐゴシック" charset="0"/>
              </a:rPr>
              <a:t>Evidence</a:t>
            </a:r>
            <a:endParaRPr lang="en-GB" sz="2000" b="1" dirty="0">
              <a:solidFill>
                <a:srgbClr val="CC6600"/>
              </a:solidFill>
              <a:latin typeface="+mn-lt"/>
              <a:ea typeface="MS PGothic" pitchFamily="34" charset="-128"/>
              <a:cs typeface="ＭＳ Ｐゴシック" charset="0"/>
            </a:endParaRPr>
          </a:p>
        </p:txBody>
      </p:sp>
      <p:cxnSp>
        <p:nvCxnSpPr>
          <p:cNvPr id="68614" name="AutoShape 19"/>
          <p:cNvCxnSpPr>
            <a:cxnSpLocks noChangeShapeType="1"/>
          </p:cNvCxnSpPr>
          <p:nvPr/>
        </p:nvCxnSpPr>
        <p:spPr bwMode="auto">
          <a:xfrm rot="16200000" flipV="1">
            <a:off x="4735513" y="2316163"/>
            <a:ext cx="41275" cy="4733925"/>
          </a:xfrm>
          <a:prstGeom prst="curvedConnector3">
            <a:avLst>
              <a:gd name="adj1" fmla="val -2148005"/>
            </a:avLst>
          </a:prstGeom>
          <a:noFill/>
          <a:ln w="31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8615" name="Image 14" descr="brain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2786063"/>
            <a:ext cx="253365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8616" name="Grouper 18"/>
          <p:cNvGrpSpPr>
            <a:grpSpLocks/>
          </p:cNvGrpSpPr>
          <p:nvPr/>
        </p:nvGrpSpPr>
        <p:grpSpPr bwMode="auto">
          <a:xfrm>
            <a:off x="830263" y="3138488"/>
            <a:ext cx="2232025" cy="1209675"/>
            <a:chOff x="611560" y="2381672"/>
            <a:chExt cx="2232248" cy="1210444"/>
          </a:xfrm>
        </p:grpSpPr>
        <p:sp>
          <p:nvSpPr>
            <p:cNvPr id="14" name="Ellipse 19"/>
            <p:cNvSpPr/>
            <p:nvPr/>
          </p:nvSpPr>
          <p:spPr>
            <a:xfrm>
              <a:off x="1670528" y="3234701"/>
              <a:ext cx="71445" cy="71483"/>
            </a:xfrm>
            <a:prstGeom prst="ellipse">
              <a:avLst/>
            </a:prstGeom>
            <a:solidFill>
              <a:srgbClr val="0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5" name="Ellipse 20"/>
            <p:cNvSpPr/>
            <p:nvPr/>
          </p:nvSpPr>
          <p:spPr>
            <a:xfrm>
              <a:off x="741748" y="3520633"/>
              <a:ext cx="71444" cy="71483"/>
            </a:xfrm>
            <a:prstGeom prst="ellipse">
              <a:avLst/>
            </a:prstGeom>
            <a:solidFill>
              <a:srgbClr val="0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6" name="Ellipse 21"/>
            <p:cNvSpPr/>
            <p:nvPr/>
          </p:nvSpPr>
          <p:spPr>
            <a:xfrm>
              <a:off x="1098971" y="2805803"/>
              <a:ext cx="71445" cy="71483"/>
            </a:xfrm>
            <a:prstGeom prst="ellipse">
              <a:avLst/>
            </a:prstGeom>
            <a:solidFill>
              <a:srgbClr val="0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7" name="Ellipse 22"/>
            <p:cNvSpPr/>
            <p:nvPr/>
          </p:nvSpPr>
          <p:spPr>
            <a:xfrm>
              <a:off x="2670753" y="2662838"/>
              <a:ext cx="71445" cy="71483"/>
            </a:xfrm>
            <a:prstGeom prst="ellipse">
              <a:avLst/>
            </a:prstGeom>
            <a:solidFill>
              <a:srgbClr val="0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cxnSp>
          <p:nvCxnSpPr>
            <p:cNvPr id="18" name="Connecteur droit avec flèche 23"/>
            <p:cNvCxnSpPr/>
            <p:nvPr/>
          </p:nvCxnSpPr>
          <p:spPr>
            <a:xfrm flipV="1">
              <a:off x="2742198" y="2381672"/>
              <a:ext cx="101610" cy="28116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avec flèche 24"/>
            <p:cNvCxnSpPr/>
            <p:nvPr/>
          </p:nvCxnSpPr>
          <p:spPr>
            <a:xfrm>
              <a:off x="1114847" y="2815335"/>
              <a:ext cx="263551" cy="3653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avec flèche 25"/>
            <p:cNvCxnSpPr/>
            <p:nvPr/>
          </p:nvCxnSpPr>
          <p:spPr>
            <a:xfrm flipV="1">
              <a:off x="1691168" y="2964654"/>
              <a:ext cx="15877" cy="28116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avec flèche 26"/>
            <p:cNvCxnSpPr/>
            <p:nvPr/>
          </p:nvCxnSpPr>
          <p:spPr>
            <a:xfrm flipH="1" flipV="1">
              <a:off x="611560" y="3234701"/>
              <a:ext cx="185756" cy="29864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2" name="Objet 27"/>
          <p:cNvGraphicFramePr>
            <a:graphicFrameLocks noChangeAspect="1"/>
          </p:cNvGraphicFramePr>
          <p:nvPr/>
        </p:nvGraphicFramePr>
        <p:xfrm>
          <a:off x="3024188" y="2184400"/>
          <a:ext cx="1700212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67" name="Equation" r:id="rId6" imgW="698197" imgH="203112" progId="Equation.3">
                  <p:embed/>
                </p:oleObj>
              </mc:Choice>
              <mc:Fallback>
                <p:oleObj name="Equation" r:id="rId6" imgW="698197" imgH="203112" progId="Equation.3">
                  <p:embed/>
                  <p:pic>
                    <p:nvPicPr>
                      <p:cNvPr id="0" name="Picture 3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4188" y="2184400"/>
                        <a:ext cx="1700212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t 28"/>
          <p:cNvGraphicFramePr>
            <a:graphicFrameLocks noChangeAspect="1"/>
          </p:cNvGraphicFramePr>
          <p:nvPr/>
        </p:nvGraphicFramePr>
        <p:xfrm>
          <a:off x="4984750" y="2181225"/>
          <a:ext cx="13239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68" name="Equation" r:id="rId8" imgW="545626" imgH="203024" progId="Equation.3">
                  <p:embed/>
                </p:oleObj>
              </mc:Choice>
              <mc:Fallback>
                <p:oleObj name="Equation" r:id="rId8" imgW="545626" imgH="203024" progId="Equation.3">
                  <p:embed/>
                  <p:pic>
                    <p:nvPicPr>
                      <p:cNvPr id="0" name="Picture 3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4750" y="2181225"/>
                        <a:ext cx="1323975" cy="492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t 29"/>
          <p:cNvGraphicFramePr>
            <a:graphicFrameLocks noChangeAspect="1"/>
          </p:cNvGraphicFramePr>
          <p:nvPr/>
        </p:nvGraphicFramePr>
        <p:xfrm>
          <a:off x="5059363" y="4767263"/>
          <a:ext cx="1328737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69" name="Equation" r:id="rId10" imgW="545626" imgH="203024" progId="Equation.3">
                  <p:embed/>
                </p:oleObj>
              </mc:Choice>
              <mc:Fallback>
                <p:oleObj name="Equation" r:id="rId10" imgW="545626" imgH="203024" progId="Equation.3">
                  <p:embed/>
                  <p:pic>
                    <p:nvPicPr>
                      <p:cNvPr id="0" name="Picture 3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9363" y="4767263"/>
                        <a:ext cx="1328737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t 30"/>
          <p:cNvGraphicFramePr>
            <a:graphicFrameLocks noChangeAspect="1"/>
          </p:cNvGraphicFramePr>
          <p:nvPr/>
        </p:nvGraphicFramePr>
        <p:xfrm>
          <a:off x="3068638" y="4773613"/>
          <a:ext cx="1697037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70" name="Equation" r:id="rId12" imgW="698197" imgH="203112" progId="Equation.3">
                  <p:embed/>
                </p:oleObj>
              </mc:Choice>
              <mc:Fallback>
                <p:oleObj name="Equation" r:id="rId12" imgW="698197" imgH="203112" progId="Equation.3">
                  <p:embed/>
                  <p:pic>
                    <p:nvPicPr>
                      <p:cNvPr id="0" name="Picture 3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8638" y="4773613"/>
                        <a:ext cx="1697037" cy="492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7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647700" y="152400"/>
            <a:ext cx="5184775" cy="576263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rgbClr val="91695F"/>
                </a:solidFill>
                <a:latin typeface="Arial" charset="0"/>
              </a:rPr>
              <a:t>Bayesian Perspective</a:t>
            </a:r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3251200" y="1103313"/>
            <a:ext cx="2344738" cy="46196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smtClean="0">
                <a:solidFill>
                  <a:srgbClr val="FF0000"/>
                </a:solidFill>
                <a:latin typeface="+mn-lt"/>
                <a:ea typeface="MS PGothic" pitchFamily="34" charset="-128"/>
                <a:cs typeface="ＭＳ Ｐゴシック" charset="0"/>
              </a:rPr>
              <a:t>Forward Problem</a:t>
            </a:r>
            <a:endParaRPr lang="en-GB" sz="2400" dirty="0">
              <a:solidFill>
                <a:srgbClr val="FF0000"/>
              </a:solidFill>
              <a:latin typeface="+mn-lt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3498850" y="5913438"/>
            <a:ext cx="2208213" cy="46196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smtClean="0">
                <a:solidFill>
                  <a:srgbClr val="0070C0"/>
                </a:solidFill>
                <a:latin typeface="+mn-lt"/>
                <a:ea typeface="MS PGothic" pitchFamily="34" charset="-128"/>
                <a:cs typeface="ＭＳ Ｐゴシック" charset="0"/>
              </a:rPr>
              <a:t>Inverse Problem</a:t>
            </a:r>
            <a:endParaRPr lang="en-GB" sz="2400" dirty="0">
              <a:solidFill>
                <a:srgbClr val="0070C0"/>
              </a:solidFill>
              <a:latin typeface="+mn-lt"/>
              <a:ea typeface="MS PGothic" pitchFamily="34" charset="-128"/>
              <a:cs typeface="ＭＳ Ｐゴシック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7366000" y="2241550"/>
          <a:ext cx="354013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71" name="Equation" r:id="rId14" imgW="139579" imgH="164957" progId="Equation.3">
                  <p:embed/>
                </p:oleObj>
              </mc:Choice>
              <mc:Fallback>
                <p:oleObj name="Equation" r:id="rId14" imgW="139579" imgH="164957" progId="Equation.3">
                  <p:embed/>
                  <p:pic>
                    <p:nvPicPr>
                      <p:cNvPr id="0" name="Picture 3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000" y="2241550"/>
                        <a:ext cx="354013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635000" y="4978400"/>
          <a:ext cx="339725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72" name="Equation" r:id="rId16" imgW="139579" imgH="177646" progId="Equation.3">
                  <p:embed/>
                </p:oleObj>
              </mc:Choice>
              <mc:Fallback>
                <p:oleObj name="Equation" r:id="rId16" imgW="139579" imgH="177646" progId="Equation.3">
                  <p:embed/>
                  <p:pic>
                    <p:nvPicPr>
                      <p:cNvPr id="0" name="Picture 3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0" y="4978400"/>
                        <a:ext cx="339725" cy="427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49225" y="1679575"/>
          <a:ext cx="401638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73" name="Equation" r:id="rId18" imgW="164957" imgH="139579" progId="Equation.3">
                  <p:embed/>
                </p:oleObj>
              </mc:Choice>
              <mc:Fallback>
                <p:oleObj name="Equation" r:id="rId18" imgW="164957" imgH="139579" progId="Equation.3">
                  <p:embed/>
                  <p:pic>
                    <p:nvPicPr>
                      <p:cNvPr id="0" name="Picture 3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225" y="1679575"/>
                        <a:ext cx="401638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7632700" y="2259013"/>
            <a:ext cx="728663" cy="3683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latin typeface="+mn-lt"/>
                <a:ea typeface="MS PGothic" pitchFamily="34" charset="-128"/>
                <a:cs typeface="ＭＳ Ｐゴシック" charset="0"/>
              </a:rPr>
              <a:t>Data</a:t>
            </a:r>
            <a:endParaRPr lang="en-GB" dirty="0">
              <a:solidFill>
                <a:srgbClr val="CC6600"/>
              </a:solidFill>
              <a:latin typeface="+mn-lt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922338" y="5014913"/>
            <a:ext cx="1498600" cy="3683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latin typeface="+mn-lt"/>
                <a:ea typeface="MS PGothic" pitchFamily="34" charset="-128"/>
                <a:cs typeface="ＭＳ Ｐゴシック" charset="0"/>
              </a:rPr>
              <a:t>Parameters</a:t>
            </a:r>
            <a:endParaRPr lang="en-GB" dirty="0">
              <a:solidFill>
                <a:srgbClr val="CC6600"/>
              </a:solidFill>
              <a:latin typeface="+mn-lt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33" name="Text Box 26"/>
          <p:cNvSpPr txBox="1">
            <a:spLocks noChangeArrowheads="1"/>
          </p:cNvSpPr>
          <p:nvPr/>
        </p:nvSpPr>
        <p:spPr bwMode="auto">
          <a:xfrm>
            <a:off x="504825" y="1654175"/>
            <a:ext cx="863600" cy="36988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latin typeface="+mn-lt"/>
                <a:ea typeface="MS PGothic" pitchFamily="34" charset="-128"/>
                <a:cs typeface="ＭＳ Ｐゴシック" charset="0"/>
              </a:rPr>
              <a:t>Model</a:t>
            </a:r>
            <a:endParaRPr lang="en-GB" dirty="0">
              <a:solidFill>
                <a:srgbClr val="CC6600"/>
              </a:solidFill>
              <a:latin typeface="+mn-lt"/>
              <a:ea typeface="MS PGothic" pitchFamily="34" charset="-128"/>
              <a:cs typeface="ＭＳ Ｐゴシック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27" grpId="0"/>
      <p:bldP spid="28" grpId="0"/>
      <p:bldP spid="31" grpId="0"/>
      <p:bldP spid="32" grpId="0"/>
      <p:bldP spid="33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4"/>
          <p:cNvSpPr txBox="1">
            <a:spLocks noChangeArrowheads="1"/>
          </p:cNvSpPr>
          <p:nvPr/>
        </p:nvSpPr>
        <p:spPr bwMode="auto">
          <a:xfrm>
            <a:off x="549275" y="7677150"/>
            <a:ext cx="26654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000">
                <a:latin typeface="Arial" charset="0"/>
              </a:rPr>
              <a:t>Prior 4.</a:t>
            </a:r>
          </a:p>
        </p:txBody>
      </p:sp>
      <p:sp>
        <p:nvSpPr>
          <p:cNvPr id="43011" name="Text Box 5"/>
          <p:cNvSpPr txBox="1">
            <a:spLocks noChangeArrowheads="1"/>
          </p:cNvSpPr>
          <p:nvPr/>
        </p:nvSpPr>
        <p:spPr bwMode="auto">
          <a:xfrm>
            <a:off x="3429000" y="7677150"/>
            <a:ext cx="26654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000">
                <a:latin typeface="Arial" charset="0"/>
              </a:rPr>
              <a:t>Prior 5.</a:t>
            </a:r>
          </a:p>
        </p:txBody>
      </p:sp>
      <p:sp>
        <p:nvSpPr>
          <p:cNvPr id="718855" name="Text Box 7"/>
          <p:cNvSpPr txBox="1">
            <a:spLocks noChangeArrowheads="1"/>
          </p:cNvSpPr>
          <p:nvPr/>
        </p:nvSpPr>
        <p:spPr bwMode="auto">
          <a:xfrm>
            <a:off x="215900" y="5805488"/>
            <a:ext cx="6300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000">
                <a:solidFill>
                  <a:srgbClr val="9A044B"/>
                </a:solidFill>
                <a:latin typeface="Arial" charset="0"/>
              </a:rPr>
              <a:t>NB: Priors affect variance, not precise timecourse…</a:t>
            </a:r>
          </a:p>
        </p:txBody>
      </p:sp>
      <p:pic>
        <p:nvPicPr>
          <p:cNvPr id="43013" name="Picture 8" descr="All5prio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3" y="2544763"/>
            <a:ext cx="3660775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9" descr="sourceERR_grds_3_xyz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835275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11" descr="sourceERR_grds_3_xyz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63" y="1341438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12" descr="sourceERR_grds_3_xyz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063" y="1341438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7" name="Picture 13" descr="sourceERR_grds_3_xyz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713" y="1341438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8" name="Text Box 14"/>
          <p:cNvSpPr txBox="1">
            <a:spLocks noChangeArrowheads="1"/>
          </p:cNvSpPr>
          <p:nvPr/>
        </p:nvSpPr>
        <p:spPr bwMode="auto">
          <a:xfrm>
            <a:off x="2847975" y="2833688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latin typeface="Arial" charset="0"/>
              </a:rPr>
              <a:t>R</a:t>
            </a:r>
          </a:p>
        </p:txBody>
      </p:sp>
      <p:sp>
        <p:nvSpPr>
          <p:cNvPr id="43019" name="Text Box 15"/>
          <p:cNvSpPr txBox="1">
            <a:spLocks noChangeArrowheads="1"/>
          </p:cNvSpPr>
          <p:nvPr/>
        </p:nvSpPr>
        <p:spPr bwMode="auto">
          <a:xfrm>
            <a:off x="2811463" y="44529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latin typeface="Arial" charset="0"/>
              </a:rPr>
              <a:t>L</a:t>
            </a:r>
          </a:p>
        </p:txBody>
      </p:sp>
      <p:sp>
        <p:nvSpPr>
          <p:cNvPr id="43020" name="Text Box 16"/>
          <p:cNvSpPr txBox="1">
            <a:spLocks noChangeArrowheads="1"/>
          </p:cNvSpPr>
          <p:nvPr/>
        </p:nvSpPr>
        <p:spPr bwMode="auto">
          <a:xfrm>
            <a:off x="1154113" y="3540125"/>
            <a:ext cx="1725612" cy="212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400" b="1">
                <a:latin typeface="Arial" charset="0"/>
              </a:rPr>
              <a:t>Gradiometers (MEG)</a:t>
            </a:r>
          </a:p>
        </p:txBody>
      </p:sp>
      <p:sp>
        <p:nvSpPr>
          <p:cNvPr id="43021" name="Line 17"/>
          <p:cNvSpPr>
            <a:spLocks noChangeShapeType="1"/>
          </p:cNvSpPr>
          <p:nvPr/>
        </p:nvSpPr>
        <p:spPr bwMode="auto">
          <a:xfrm>
            <a:off x="3132138" y="2678113"/>
            <a:ext cx="434975" cy="766762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022" name="Line 18"/>
          <p:cNvSpPr>
            <a:spLocks noChangeShapeType="1"/>
          </p:cNvSpPr>
          <p:nvPr/>
        </p:nvSpPr>
        <p:spPr bwMode="auto">
          <a:xfrm>
            <a:off x="3963988" y="2689225"/>
            <a:ext cx="36512" cy="755650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023" name="Line 19"/>
          <p:cNvSpPr>
            <a:spLocks noChangeShapeType="1"/>
          </p:cNvSpPr>
          <p:nvPr/>
        </p:nvSpPr>
        <p:spPr bwMode="auto">
          <a:xfrm flipH="1">
            <a:off x="4071938" y="2689225"/>
            <a:ext cx="1620837" cy="539750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024" name="Line 20"/>
          <p:cNvSpPr>
            <a:spLocks noChangeShapeType="1"/>
          </p:cNvSpPr>
          <p:nvPr/>
        </p:nvSpPr>
        <p:spPr bwMode="auto">
          <a:xfrm flipH="1">
            <a:off x="3162300" y="3306763"/>
            <a:ext cx="2808288" cy="900112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025" name="Line 21"/>
          <p:cNvSpPr>
            <a:spLocks noChangeShapeType="1"/>
          </p:cNvSpPr>
          <p:nvPr/>
        </p:nvSpPr>
        <p:spPr bwMode="auto">
          <a:xfrm flipH="1" flipV="1">
            <a:off x="4035425" y="4489450"/>
            <a:ext cx="2008188" cy="473075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026" name="Text Box 22"/>
          <p:cNvSpPr txBox="1">
            <a:spLocks noChangeArrowheads="1"/>
          </p:cNvSpPr>
          <p:nvPr/>
        </p:nvSpPr>
        <p:spPr bwMode="auto">
          <a:xfrm>
            <a:off x="1116013" y="3792538"/>
            <a:ext cx="1763712" cy="212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400" b="1">
                <a:latin typeface="Arial" charset="0"/>
              </a:rPr>
              <a:t>(5 Local Valid Priors)</a:t>
            </a:r>
          </a:p>
        </p:txBody>
      </p:sp>
      <p:sp>
        <p:nvSpPr>
          <p:cNvPr id="43027" name="Text Box 23"/>
          <p:cNvSpPr txBox="1">
            <a:spLocks noChangeArrowheads="1"/>
          </p:cNvSpPr>
          <p:nvPr/>
        </p:nvSpPr>
        <p:spPr bwMode="auto">
          <a:xfrm rot="-5400000">
            <a:off x="1204119" y="1905794"/>
            <a:ext cx="1004887" cy="244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800">
                <a:latin typeface="Arial" charset="0"/>
              </a:rPr>
              <a:t>Differential Response </a:t>
            </a:r>
          </a:p>
          <a:p>
            <a:pPr eaLnBrk="1" hangingPunct="1"/>
            <a:r>
              <a:rPr lang="en-GB" sz="800">
                <a:latin typeface="Arial" charset="0"/>
              </a:rPr>
              <a:t>(Faces vs Scrambled)</a:t>
            </a:r>
          </a:p>
        </p:txBody>
      </p:sp>
      <p:sp>
        <p:nvSpPr>
          <p:cNvPr id="43028" name="Text Box 24"/>
          <p:cNvSpPr txBox="1">
            <a:spLocks noChangeArrowheads="1"/>
          </p:cNvSpPr>
          <p:nvPr/>
        </p:nvSpPr>
        <p:spPr bwMode="auto">
          <a:xfrm rot="-5400000">
            <a:off x="5668169" y="3431381"/>
            <a:ext cx="1004888" cy="244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800">
                <a:latin typeface="Arial" charset="0"/>
              </a:rPr>
              <a:t>Differential Response </a:t>
            </a:r>
          </a:p>
          <a:p>
            <a:pPr eaLnBrk="1" hangingPunct="1"/>
            <a:r>
              <a:rPr lang="en-GB" sz="800">
                <a:latin typeface="Arial" charset="0"/>
              </a:rPr>
              <a:t>(Faces vs Scrambled)</a:t>
            </a:r>
          </a:p>
        </p:txBody>
      </p:sp>
      <p:sp>
        <p:nvSpPr>
          <p:cNvPr id="43029" name="Text Box 25"/>
          <p:cNvSpPr txBox="1">
            <a:spLocks noChangeArrowheads="1"/>
          </p:cNvSpPr>
          <p:nvPr/>
        </p:nvSpPr>
        <p:spPr bwMode="auto">
          <a:xfrm>
            <a:off x="1900238" y="1290638"/>
            <a:ext cx="5078412" cy="1222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latin typeface="Arial" charset="0"/>
              </a:rPr>
              <a:t>Right Posterior Fusiform (rPF)            Right Medial Fusiform (rMF)               Right Lateral Fusiform (rLF)                              </a:t>
            </a:r>
          </a:p>
        </p:txBody>
      </p:sp>
      <p:sp>
        <p:nvSpPr>
          <p:cNvPr id="43030" name="Text Box 26"/>
          <p:cNvSpPr txBox="1">
            <a:spLocks noChangeArrowheads="1"/>
          </p:cNvSpPr>
          <p:nvPr/>
        </p:nvSpPr>
        <p:spPr bwMode="auto">
          <a:xfrm>
            <a:off x="6546850" y="2801938"/>
            <a:ext cx="1296988" cy="1222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latin typeface="Arial" charset="0"/>
              </a:rPr>
              <a:t>Left occipital pole (lOP)</a:t>
            </a:r>
          </a:p>
        </p:txBody>
      </p:sp>
      <p:sp>
        <p:nvSpPr>
          <p:cNvPr id="43031" name="Rectangle 27"/>
          <p:cNvSpPr>
            <a:spLocks noChangeArrowheads="1"/>
          </p:cNvSpPr>
          <p:nvPr/>
        </p:nvSpPr>
        <p:spPr bwMode="auto">
          <a:xfrm>
            <a:off x="7354888" y="2997200"/>
            <a:ext cx="4476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GB" sz="800" b="1">
                <a:latin typeface="Arial" charset="0"/>
              </a:rPr>
              <a:t> -27 -93 0</a:t>
            </a:r>
          </a:p>
        </p:txBody>
      </p:sp>
      <p:sp>
        <p:nvSpPr>
          <p:cNvPr id="43032" name="Rectangle 29"/>
          <p:cNvSpPr>
            <a:spLocks noChangeArrowheads="1"/>
          </p:cNvSpPr>
          <p:nvPr/>
        </p:nvSpPr>
        <p:spPr bwMode="auto">
          <a:xfrm>
            <a:off x="2746375" y="1474788"/>
            <a:ext cx="690563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GB" sz="800" b="1">
                <a:latin typeface="Arial" charset="0"/>
              </a:rPr>
              <a:t> +26 -76 -11</a:t>
            </a:r>
          </a:p>
        </p:txBody>
      </p:sp>
      <p:sp>
        <p:nvSpPr>
          <p:cNvPr id="43033" name="Rectangle 30"/>
          <p:cNvSpPr>
            <a:spLocks noChangeArrowheads="1"/>
          </p:cNvSpPr>
          <p:nvPr/>
        </p:nvSpPr>
        <p:spPr bwMode="auto">
          <a:xfrm>
            <a:off x="6273800" y="1454150"/>
            <a:ext cx="56673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GB" sz="800" b="1">
                <a:latin typeface="Arial" charset="0"/>
              </a:rPr>
              <a:t> +41 -43 -24</a:t>
            </a:r>
          </a:p>
        </p:txBody>
      </p:sp>
      <p:sp>
        <p:nvSpPr>
          <p:cNvPr id="43034" name="Rectangle 31"/>
          <p:cNvSpPr>
            <a:spLocks noChangeArrowheads="1"/>
          </p:cNvSpPr>
          <p:nvPr/>
        </p:nvSpPr>
        <p:spPr bwMode="auto">
          <a:xfrm>
            <a:off x="4492625" y="1473200"/>
            <a:ext cx="6477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GB" sz="800" b="1">
                <a:latin typeface="Arial" charset="0"/>
              </a:rPr>
              <a:t> +32 -45 -12</a:t>
            </a:r>
          </a:p>
        </p:txBody>
      </p:sp>
      <p:pic>
        <p:nvPicPr>
          <p:cNvPr id="43035" name="Picture 34" descr="sourceERR_grds_3_xyz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913" y="4311650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36" name="Rectangle 35"/>
          <p:cNvSpPr>
            <a:spLocks noChangeArrowheads="1"/>
          </p:cNvSpPr>
          <p:nvPr/>
        </p:nvSpPr>
        <p:spPr bwMode="auto">
          <a:xfrm>
            <a:off x="7224713" y="4429125"/>
            <a:ext cx="566737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GB" sz="800" b="1">
                <a:latin typeface="Arial" charset="0"/>
              </a:rPr>
              <a:t> -43 -47 -21</a:t>
            </a:r>
          </a:p>
        </p:txBody>
      </p:sp>
      <p:sp>
        <p:nvSpPr>
          <p:cNvPr id="43037" name="Text Box 36"/>
          <p:cNvSpPr txBox="1">
            <a:spLocks noChangeArrowheads="1"/>
          </p:cNvSpPr>
          <p:nvPr/>
        </p:nvSpPr>
        <p:spPr bwMode="auto">
          <a:xfrm>
            <a:off x="6510338" y="4276725"/>
            <a:ext cx="1404937" cy="1222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latin typeface="Arial" charset="0"/>
              </a:rPr>
              <a:t>Left Lateral Fusiform (lLF) </a:t>
            </a:r>
          </a:p>
        </p:txBody>
      </p:sp>
      <p:sp>
        <p:nvSpPr>
          <p:cNvPr id="43038" name="Text Box 37"/>
          <p:cNvSpPr txBox="1">
            <a:spLocks noChangeArrowheads="1"/>
          </p:cNvSpPr>
          <p:nvPr/>
        </p:nvSpPr>
        <p:spPr bwMode="auto">
          <a:xfrm rot="-5400000">
            <a:off x="5698332" y="4872831"/>
            <a:ext cx="1004888" cy="244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800">
                <a:latin typeface="Arial" charset="0"/>
              </a:rPr>
              <a:t>Differential Response </a:t>
            </a:r>
          </a:p>
          <a:p>
            <a:pPr eaLnBrk="1" hangingPunct="1"/>
            <a:r>
              <a:rPr lang="en-GB" sz="800">
                <a:latin typeface="Arial" charset="0"/>
              </a:rPr>
              <a:t>(Faces vs Scrambled)</a:t>
            </a:r>
          </a:p>
        </p:txBody>
      </p:sp>
      <p:sp>
        <p:nvSpPr>
          <p:cNvPr id="48160" name="Text Box 74"/>
          <p:cNvSpPr txBox="1">
            <a:spLocks noChangeArrowheads="1"/>
          </p:cNvSpPr>
          <p:nvPr/>
        </p:nvSpPr>
        <p:spPr bwMode="auto">
          <a:xfrm>
            <a:off x="5040313" y="6453188"/>
            <a:ext cx="42846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GB" i="1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Henson et al (2010) Hum. Brain Map.</a:t>
            </a:r>
          </a:p>
        </p:txBody>
      </p:sp>
      <p:sp>
        <p:nvSpPr>
          <p:cNvPr id="35" name="Oval 38"/>
          <p:cNvSpPr>
            <a:spLocks noChangeArrowheads="1"/>
          </p:cNvSpPr>
          <p:nvPr/>
        </p:nvSpPr>
        <p:spPr bwMode="auto">
          <a:xfrm>
            <a:off x="5724525" y="1449388"/>
            <a:ext cx="287338" cy="1116012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" name="Oval 38"/>
          <p:cNvSpPr>
            <a:spLocks noChangeArrowheads="1"/>
          </p:cNvSpPr>
          <p:nvPr/>
        </p:nvSpPr>
        <p:spPr bwMode="auto">
          <a:xfrm>
            <a:off x="6696075" y="4365625"/>
            <a:ext cx="288925" cy="1116013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" name="Oval 38"/>
          <p:cNvSpPr>
            <a:spLocks noChangeArrowheads="1"/>
          </p:cNvSpPr>
          <p:nvPr/>
        </p:nvSpPr>
        <p:spPr bwMode="auto">
          <a:xfrm>
            <a:off x="6696075" y="3068638"/>
            <a:ext cx="288925" cy="1116012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8" name="Rectangle 2"/>
          <p:cNvSpPr txBox="1">
            <a:spLocks noChangeArrowheads="1"/>
          </p:cNvSpPr>
          <p:nvPr/>
        </p:nvSpPr>
        <p:spPr bwMode="auto">
          <a:xfrm>
            <a:off x="107950" y="260350"/>
            <a:ext cx="6156325" cy="576263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GB" sz="2400" kern="0" dirty="0">
                <a:solidFill>
                  <a:srgbClr val="91695F"/>
                </a:solidFill>
                <a:latin typeface="Arial" charset="0"/>
                <a:ea typeface="+mj-ea"/>
                <a:cs typeface="+mj-cs"/>
              </a:rPr>
              <a:t>Asymmetric Integration of M/</a:t>
            </a:r>
            <a:r>
              <a:rPr lang="en-GB" sz="2400" kern="0" dirty="0" err="1">
                <a:solidFill>
                  <a:srgbClr val="91695F"/>
                </a:solidFill>
                <a:latin typeface="Arial" charset="0"/>
                <a:ea typeface="+mj-ea"/>
                <a:cs typeface="+mj-cs"/>
              </a:rPr>
              <a:t>EEG+fMRI</a:t>
            </a:r>
            <a:endParaRPr lang="en-GB" sz="2400" kern="0" dirty="0">
              <a:solidFill>
                <a:srgbClr val="91695F"/>
              </a:solidFill>
              <a:latin typeface="Arial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3445129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855" grpId="0"/>
      <p:bldP spid="35" grpId="0" animBg="1"/>
      <p:bldP spid="36" grpId="0" animBg="1"/>
      <p:bldP spid="37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-31899" y="127591"/>
            <a:ext cx="6422065" cy="576262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sz="3600" dirty="0" smtClean="0">
                <a:solidFill>
                  <a:srgbClr val="91695F"/>
                </a:solidFill>
                <a:latin typeface="Arial" charset="0"/>
              </a:rPr>
              <a:t>Some Model-Based </a:t>
            </a:r>
            <a:r>
              <a:rPr lang="en-GB" sz="3600" dirty="0">
                <a:solidFill>
                  <a:srgbClr val="91695F"/>
                </a:solidFill>
                <a:latin typeface="Arial" charset="0"/>
              </a:rPr>
              <a:t>Examples</a:t>
            </a:r>
            <a:br>
              <a:rPr lang="en-GB" sz="3600" dirty="0">
                <a:solidFill>
                  <a:srgbClr val="91695F"/>
                </a:solidFill>
                <a:latin typeface="Arial" charset="0"/>
              </a:rPr>
            </a:br>
            <a:r>
              <a:rPr lang="en-GB" sz="3600" dirty="0">
                <a:solidFill>
                  <a:srgbClr val="91695F"/>
                </a:solidFill>
                <a:latin typeface="Arial" charset="0"/>
              </a:rPr>
              <a:t>(</a:t>
            </a:r>
            <a:r>
              <a:rPr lang="en-GB" sz="3600" dirty="0" smtClean="0">
                <a:solidFill>
                  <a:srgbClr val="91695F"/>
                </a:solidFill>
                <a:latin typeface="Arial" charset="0"/>
              </a:rPr>
              <a:t>local </a:t>
            </a:r>
            <a:r>
              <a:rPr lang="en-GB" sz="3600" dirty="0" err="1" smtClean="0">
                <a:solidFill>
                  <a:srgbClr val="91695F"/>
                </a:solidFill>
                <a:latin typeface="Arial" charset="0"/>
              </a:rPr>
              <a:t>CamCAN</a:t>
            </a:r>
            <a:r>
              <a:rPr lang="en-GB" sz="3600" dirty="0" smtClean="0">
                <a:solidFill>
                  <a:srgbClr val="91695F"/>
                </a:solidFill>
                <a:latin typeface="Arial" charset="0"/>
              </a:rPr>
              <a:t> examples)</a:t>
            </a:r>
          </a:p>
        </p:txBody>
      </p:sp>
      <p:sp>
        <p:nvSpPr>
          <p:cNvPr id="688135" name="Text Box 7"/>
          <p:cNvSpPr txBox="1">
            <a:spLocks noChangeArrowheads="1"/>
          </p:cNvSpPr>
          <p:nvPr/>
        </p:nvSpPr>
        <p:spPr bwMode="auto">
          <a:xfrm>
            <a:off x="292789" y="1858675"/>
            <a:ext cx="8502555" cy="420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ts val="3000"/>
              </a:spcBef>
            </a:pPr>
            <a:r>
              <a:rPr lang="en-GB" sz="2400" dirty="0" smtClean="0">
                <a:solidFill>
                  <a:srgbClr val="9A044B"/>
                </a:solidFill>
                <a:latin typeface="Arial" charset="0"/>
              </a:rPr>
              <a:t>1. Combining T1-, T2-, Diffusion- and MT-weighted images for segmentation and normalisation</a:t>
            </a:r>
            <a:endParaRPr lang="en-GB" sz="2400" dirty="0">
              <a:solidFill>
                <a:srgbClr val="9A044B"/>
              </a:solidFill>
              <a:latin typeface="Arial" charset="0"/>
            </a:endParaRPr>
          </a:p>
          <a:p>
            <a:pPr indent="-180000" eaLnBrk="1" hangingPunct="1">
              <a:spcBef>
                <a:spcPts val="3000"/>
              </a:spcBef>
            </a:pPr>
            <a:r>
              <a:rPr lang="en-GB" sz="2400" dirty="0" smtClean="0">
                <a:solidFill>
                  <a:srgbClr val="9A044B"/>
                </a:solidFill>
                <a:latin typeface="Arial" charset="0"/>
              </a:rPr>
              <a:t>2. Univariate mediation: Using MEG to separate effects of age on neural vs vascular responsivity in fMRI </a:t>
            </a:r>
            <a:endParaRPr lang="en-GB" sz="2400" dirty="0">
              <a:solidFill>
                <a:srgbClr val="9A044B"/>
              </a:solidFill>
              <a:latin typeface="Arial" charset="0"/>
            </a:endParaRPr>
          </a:p>
          <a:p>
            <a:pPr indent="-180000" eaLnBrk="1" hangingPunct="1">
              <a:spcBef>
                <a:spcPts val="3000"/>
              </a:spcBef>
            </a:pPr>
            <a:r>
              <a:rPr lang="en-GB" sz="2400" dirty="0" smtClean="0">
                <a:solidFill>
                  <a:srgbClr val="9A044B"/>
                </a:solidFill>
                <a:latin typeface="Arial" charset="0"/>
              </a:rPr>
              <a:t>3. </a:t>
            </a:r>
            <a:r>
              <a:rPr lang="en-GB" sz="2400" dirty="0">
                <a:solidFill>
                  <a:srgbClr val="9A044B"/>
                </a:solidFill>
                <a:latin typeface="Arial" charset="0"/>
              </a:rPr>
              <a:t>Univariate mediation: Using </a:t>
            </a:r>
            <a:r>
              <a:rPr lang="en-GB" sz="2400" dirty="0" smtClean="0">
                <a:solidFill>
                  <a:srgbClr val="9A044B"/>
                </a:solidFill>
                <a:latin typeface="Arial" charset="0"/>
              </a:rPr>
              <a:t>DKI to investigate effects of age on MEG latency</a:t>
            </a:r>
          </a:p>
          <a:p>
            <a:pPr indent="-180000" eaLnBrk="1" hangingPunct="1">
              <a:spcBef>
                <a:spcPts val="3000"/>
              </a:spcBef>
            </a:pPr>
            <a:r>
              <a:rPr lang="en-GB" sz="2400" dirty="0" smtClean="0">
                <a:solidFill>
                  <a:srgbClr val="9A044B"/>
                </a:solidFill>
                <a:latin typeface="Arial" charset="0"/>
              </a:rPr>
              <a:t>4. Multivariate Structural Equation Modelling (SEM) to separate GM and WM contributions to executive function</a:t>
            </a:r>
          </a:p>
        </p:txBody>
      </p:sp>
    </p:spTree>
    <p:extLst>
      <p:ext uri="{BB962C8B-B14F-4D97-AF65-F5344CB8AC3E}">
        <p14:creationId xmlns:p14="http://schemas.microsoft.com/office/powerpoint/2010/main" val="41943917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8135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560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409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-31899" y="127591"/>
            <a:ext cx="6422065" cy="576262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sz="3600" dirty="0" smtClean="0">
                <a:solidFill>
                  <a:srgbClr val="91695F"/>
                </a:solidFill>
                <a:latin typeface="Arial" charset="0"/>
              </a:rPr>
              <a:t>Some Model-Based </a:t>
            </a:r>
            <a:r>
              <a:rPr lang="en-GB" sz="3600" dirty="0">
                <a:solidFill>
                  <a:srgbClr val="91695F"/>
                </a:solidFill>
                <a:latin typeface="Arial" charset="0"/>
              </a:rPr>
              <a:t>Examples</a:t>
            </a:r>
            <a:br>
              <a:rPr lang="en-GB" sz="3600" dirty="0">
                <a:solidFill>
                  <a:srgbClr val="91695F"/>
                </a:solidFill>
                <a:latin typeface="Arial" charset="0"/>
              </a:rPr>
            </a:br>
            <a:r>
              <a:rPr lang="en-GB" sz="3600" dirty="0">
                <a:solidFill>
                  <a:srgbClr val="91695F"/>
                </a:solidFill>
                <a:latin typeface="Arial" charset="0"/>
              </a:rPr>
              <a:t>(</a:t>
            </a:r>
            <a:r>
              <a:rPr lang="en-GB" sz="3600" dirty="0" smtClean="0">
                <a:solidFill>
                  <a:srgbClr val="91695F"/>
                </a:solidFill>
                <a:latin typeface="Arial" charset="0"/>
              </a:rPr>
              <a:t>local </a:t>
            </a:r>
            <a:r>
              <a:rPr lang="en-GB" sz="3600" dirty="0" err="1" smtClean="0">
                <a:solidFill>
                  <a:srgbClr val="91695F"/>
                </a:solidFill>
                <a:latin typeface="Arial" charset="0"/>
              </a:rPr>
              <a:t>CamCAN</a:t>
            </a:r>
            <a:r>
              <a:rPr lang="en-GB" sz="3600" dirty="0" smtClean="0">
                <a:solidFill>
                  <a:srgbClr val="91695F"/>
                </a:solidFill>
                <a:latin typeface="Arial" charset="0"/>
              </a:rPr>
              <a:t> examples)</a:t>
            </a:r>
          </a:p>
        </p:txBody>
      </p:sp>
      <p:sp>
        <p:nvSpPr>
          <p:cNvPr id="688135" name="Text Box 7"/>
          <p:cNvSpPr txBox="1">
            <a:spLocks noChangeArrowheads="1"/>
          </p:cNvSpPr>
          <p:nvPr/>
        </p:nvSpPr>
        <p:spPr bwMode="auto">
          <a:xfrm>
            <a:off x="292789" y="1858675"/>
            <a:ext cx="8502555" cy="420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ts val="3000"/>
              </a:spcBef>
            </a:pPr>
            <a:r>
              <a:rPr lang="en-GB" sz="240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1. Combining T1-, T2-, Diffusion- and MT-weighted images for segmentation and normalisation</a:t>
            </a:r>
            <a:endParaRPr lang="en-GB" sz="2400" dirty="0">
              <a:solidFill>
                <a:schemeClr val="bg1">
                  <a:lumMod val="65000"/>
                </a:schemeClr>
              </a:solidFill>
              <a:latin typeface="Arial" charset="0"/>
            </a:endParaRPr>
          </a:p>
          <a:p>
            <a:pPr indent="-180000" eaLnBrk="1" hangingPunct="1">
              <a:spcBef>
                <a:spcPts val="3000"/>
              </a:spcBef>
            </a:pPr>
            <a:r>
              <a:rPr lang="en-GB" sz="2400" dirty="0" smtClean="0">
                <a:solidFill>
                  <a:srgbClr val="9A044B"/>
                </a:solidFill>
                <a:latin typeface="Arial" charset="0"/>
              </a:rPr>
              <a:t>2. Univariate mediation: Using MEG to separate effects of age on neural vs vascular responsivity in fMRI </a:t>
            </a:r>
            <a:endParaRPr lang="en-GB" sz="2400" dirty="0">
              <a:solidFill>
                <a:srgbClr val="9A044B"/>
              </a:solidFill>
              <a:latin typeface="Arial" charset="0"/>
            </a:endParaRPr>
          </a:p>
          <a:p>
            <a:pPr indent="-180000" eaLnBrk="1" hangingPunct="1">
              <a:spcBef>
                <a:spcPts val="3000"/>
              </a:spcBef>
            </a:pPr>
            <a:r>
              <a:rPr lang="en-GB" sz="240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3. </a:t>
            </a:r>
            <a:r>
              <a:rPr lang="en-GB" sz="240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Univariate mediation: Using </a:t>
            </a:r>
            <a:r>
              <a:rPr lang="en-GB" sz="240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DKI to investigate effects of age on MEG latency</a:t>
            </a:r>
          </a:p>
          <a:p>
            <a:pPr indent="-180000" eaLnBrk="1" hangingPunct="1">
              <a:spcBef>
                <a:spcPts val="3000"/>
              </a:spcBef>
            </a:pPr>
            <a:r>
              <a:rPr lang="en-GB" sz="240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4. Multivariate Structural Equation Modelling (SEM) to separate GM and WM contributions to executive function</a:t>
            </a:r>
          </a:p>
        </p:txBody>
      </p:sp>
    </p:spTree>
    <p:extLst>
      <p:ext uri="{BB962C8B-B14F-4D97-AF65-F5344CB8AC3E}">
        <p14:creationId xmlns:p14="http://schemas.microsoft.com/office/powerpoint/2010/main" val="6859682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 rot="2299921">
            <a:off x="1409048" y="4817734"/>
            <a:ext cx="1193800" cy="368300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0B050"/>
                </a:solidFill>
                <a:latin typeface="+mj-lt"/>
                <a:cs typeface="+mn-cs"/>
              </a:rPr>
              <a:t>Path a</a:t>
            </a:r>
            <a:r>
              <a:rPr lang="en-GB" baseline="-25000" dirty="0">
                <a:solidFill>
                  <a:srgbClr val="00B050"/>
                </a:solidFill>
                <a:latin typeface="+mj-lt"/>
                <a:cs typeface="+mn-cs"/>
              </a:rPr>
              <a:t>1</a:t>
            </a:r>
            <a:r>
              <a:rPr lang="en-GB" dirty="0">
                <a:solidFill>
                  <a:srgbClr val="00B050"/>
                </a:solidFill>
                <a:latin typeface="+mj-lt"/>
                <a:cs typeface="+mn-cs"/>
              </a:rPr>
              <a:t>***</a:t>
            </a:r>
          </a:p>
        </p:txBody>
      </p:sp>
      <p:sp>
        <p:nvSpPr>
          <p:cNvPr id="3" name="TextBox 2"/>
          <p:cNvSpPr txBox="1"/>
          <p:nvPr/>
        </p:nvSpPr>
        <p:spPr bwMode="auto">
          <a:xfrm rot="19185439">
            <a:off x="6520798" y="4916159"/>
            <a:ext cx="1203325" cy="368300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0B050"/>
                </a:solidFill>
                <a:latin typeface="+mj-lt"/>
                <a:cs typeface="+mn-cs"/>
              </a:rPr>
              <a:t>Path b</a:t>
            </a:r>
            <a:r>
              <a:rPr lang="en-GB" baseline="-25000" dirty="0">
                <a:solidFill>
                  <a:srgbClr val="00B050"/>
                </a:solidFill>
                <a:latin typeface="+mj-lt"/>
                <a:cs typeface="+mn-cs"/>
              </a:rPr>
              <a:t>1</a:t>
            </a:r>
            <a:r>
              <a:rPr lang="en-GB" dirty="0">
                <a:solidFill>
                  <a:srgbClr val="00B050"/>
                </a:solidFill>
                <a:latin typeface="+mj-lt"/>
                <a:cs typeface="+mn-cs"/>
              </a:rPr>
              <a:t>***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5223810" y="2506334"/>
            <a:ext cx="2503488" cy="1298575"/>
          </a:xfrm>
          <a:prstGeom prst="straightConnector1">
            <a:avLst/>
          </a:prstGeom>
          <a:ln w="38100">
            <a:solidFill>
              <a:srgbClr val="FF0000"/>
            </a:solidFill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 bwMode="auto">
          <a:xfrm flipV="1">
            <a:off x="6115985" y="4206547"/>
            <a:ext cx="1600200" cy="1350962"/>
          </a:xfrm>
          <a:prstGeom prst="straightConnector1">
            <a:avLst/>
          </a:prstGeom>
          <a:ln w="38100">
            <a:solidFill>
              <a:srgbClr val="00B050"/>
            </a:solidFill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 bwMode="auto">
          <a:xfrm>
            <a:off x="1291573" y="4195434"/>
            <a:ext cx="1824037" cy="1362075"/>
          </a:xfrm>
          <a:prstGeom prst="straightConnector1">
            <a:avLst/>
          </a:prstGeom>
          <a:ln w="38100">
            <a:solidFill>
              <a:srgbClr val="00B050"/>
            </a:solidFill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 bwMode="auto">
          <a:xfrm>
            <a:off x="2663486" y="5373510"/>
            <a:ext cx="3904339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dirty="0">
                <a:latin typeface="Cambria" pitchFamily="18" charset="0"/>
                <a:cs typeface="+mn-cs"/>
              </a:rPr>
              <a:t>Vascular mediator (</a:t>
            </a:r>
            <a:r>
              <a:rPr lang="en-GB" dirty="0" err="1">
                <a:latin typeface="Cambria" pitchFamily="18" charset="0"/>
                <a:cs typeface="+mn-cs"/>
              </a:rPr>
              <a:t>PulseOx</a:t>
            </a:r>
            <a:r>
              <a:rPr lang="en-GB" dirty="0">
                <a:latin typeface="Cambria" pitchFamily="18" charset="0"/>
                <a:cs typeface="+mn-cs"/>
              </a:rPr>
              <a:t>/ECG/BP)</a:t>
            </a:r>
          </a:p>
        </p:txBody>
      </p:sp>
      <p:pic>
        <p:nvPicPr>
          <p:cNvPr id="8" name="Picture 4" descr="C:\Users\kamen\Dropbox\Projects\CamCAN\Documents\presentations\2013 SfN\Poster\figures\rsfa_s335 cop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585" y="2428547"/>
            <a:ext cx="11938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 bwMode="auto">
          <a:xfrm>
            <a:off x="7759134" y="3865839"/>
            <a:ext cx="903994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GB" dirty="0">
                <a:latin typeface="Cambria" pitchFamily="18" charset="0"/>
                <a:cs typeface="+mn-cs"/>
              </a:rPr>
              <a:t>RSFA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4177648" y="3544559"/>
            <a:ext cx="1597025" cy="368300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 dirty="0">
                <a:solidFill>
                  <a:srgbClr val="FF0000"/>
                </a:solidFill>
                <a:latin typeface="+mj-lt"/>
                <a:cs typeface="+mn-cs"/>
              </a:rPr>
              <a:t>Path (c - c</a:t>
            </a:r>
            <a:r>
              <a:rPr lang="en-GB" b="1" baseline="-25000" dirty="0">
                <a:solidFill>
                  <a:srgbClr val="FF0000"/>
                </a:solidFill>
                <a:latin typeface="+mj-lt"/>
                <a:cs typeface="+mn-cs"/>
              </a:rPr>
              <a:t>2</a:t>
            </a:r>
            <a:r>
              <a:rPr lang="en-GB" b="1" dirty="0">
                <a:solidFill>
                  <a:srgbClr val="FF0000"/>
                </a:solidFill>
                <a:latin typeface="+mj-lt"/>
                <a:cs typeface="+mn-cs"/>
              </a:rPr>
              <a:t>) </a:t>
            </a:r>
            <a:r>
              <a:rPr lang="en-GB" b="1" baseline="30000" dirty="0" err="1">
                <a:solidFill>
                  <a:srgbClr val="FF0000"/>
                </a:solidFill>
                <a:latin typeface="+mj-lt"/>
                <a:cs typeface="+mn-cs"/>
              </a:rPr>
              <a:t>n.s</a:t>
            </a:r>
            <a:r>
              <a:rPr lang="en-GB" b="1" baseline="30000" dirty="0">
                <a:solidFill>
                  <a:srgbClr val="FF0000"/>
                </a:solidFill>
                <a:latin typeface="+mj-lt"/>
                <a:cs typeface="+mn-cs"/>
              </a:rPr>
              <a:t>.</a:t>
            </a:r>
            <a:endParaRPr lang="en-GB" b="1" dirty="0">
              <a:solidFill>
                <a:srgbClr val="FF0000"/>
              </a:solidFill>
              <a:latin typeface="+mj-lt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4177648" y="4254172"/>
            <a:ext cx="1476375" cy="368300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 dirty="0">
                <a:solidFill>
                  <a:srgbClr val="00B050"/>
                </a:solidFill>
                <a:latin typeface="+mj-lt"/>
                <a:cs typeface="+mn-cs"/>
              </a:rPr>
              <a:t>Path (c</a:t>
            </a:r>
            <a:r>
              <a:rPr lang="en-GB" b="1" baseline="-25000" dirty="0">
                <a:solidFill>
                  <a:srgbClr val="00B050"/>
                </a:solidFill>
                <a:latin typeface="+mj-lt"/>
                <a:cs typeface="+mn-cs"/>
              </a:rPr>
              <a:t> </a:t>
            </a:r>
            <a:r>
              <a:rPr lang="en-GB" b="1" dirty="0">
                <a:solidFill>
                  <a:srgbClr val="00B050"/>
                </a:solidFill>
                <a:latin typeface="+mj-lt"/>
                <a:cs typeface="+mn-cs"/>
              </a:rPr>
              <a:t>- c</a:t>
            </a:r>
            <a:r>
              <a:rPr lang="en-GB" b="1" baseline="-25000" dirty="0">
                <a:solidFill>
                  <a:srgbClr val="00B050"/>
                </a:solidFill>
                <a:latin typeface="+mj-lt"/>
                <a:cs typeface="+mn-cs"/>
              </a:rPr>
              <a:t>1</a:t>
            </a:r>
            <a:r>
              <a:rPr lang="en-GB" b="1" dirty="0">
                <a:solidFill>
                  <a:srgbClr val="00B050"/>
                </a:solidFill>
                <a:latin typeface="+mj-lt"/>
                <a:cs typeface="+mn-cs"/>
              </a:rPr>
              <a:t>)</a:t>
            </a:r>
            <a:r>
              <a:rPr lang="en-GB" b="1" baseline="30000" dirty="0">
                <a:solidFill>
                  <a:srgbClr val="00B050"/>
                </a:solidFill>
                <a:latin typeface="+mj-lt"/>
                <a:cs typeface="+mn-cs"/>
              </a:rPr>
              <a:t>***</a:t>
            </a:r>
            <a:endParaRPr lang="en-GB" b="1" dirty="0">
              <a:solidFill>
                <a:srgbClr val="00B050"/>
              </a:solidFill>
              <a:latin typeface="+mj-lt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 rot="1787478">
            <a:off x="6144560" y="2841297"/>
            <a:ext cx="974725" cy="369887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0000"/>
                </a:solidFill>
                <a:latin typeface="+mj-lt"/>
                <a:cs typeface="+mn-cs"/>
              </a:rPr>
              <a:t>Path b</a:t>
            </a:r>
            <a:r>
              <a:rPr lang="en-GB" baseline="-25000" dirty="0">
                <a:solidFill>
                  <a:srgbClr val="FF0000"/>
                </a:solidFill>
                <a:latin typeface="+mj-lt"/>
                <a:cs typeface="+mn-cs"/>
              </a:rPr>
              <a:t>2</a:t>
            </a:r>
            <a:r>
              <a:rPr lang="en-GB" dirty="0">
                <a:solidFill>
                  <a:srgbClr val="FF0000"/>
                </a:solidFill>
                <a:latin typeface="+mj-lt"/>
                <a:cs typeface="+mn-cs"/>
              </a:rPr>
              <a:t>*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 flipV="1">
            <a:off x="1310623" y="4050972"/>
            <a:ext cx="6411912" cy="1587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 bwMode="auto">
          <a:xfrm flipV="1">
            <a:off x="1291573" y="2506334"/>
            <a:ext cx="2127250" cy="1403350"/>
          </a:xfrm>
          <a:prstGeom prst="straightConnector1">
            <a:avLst/>
          </a:prstGeom>
          <a:ln w="38100">
            <a:solidFill>
              <a:srgbClr val="FF0000"/>
            </a:solidFill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 bwMode="auto">
          <a:xfrm>
            <a:off x="3074895" y="2321355"/>
            <a:ext cx="2493376" cy="36933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dirty="0">
                <a:latin typeface="Cambria" pitchFamily="18" charset="0"/>
                <a:cs typeface="+mn-cs"/>
              </a:rPr>
              <a:t>Neural mediator (MEG)</a:t>
            </a:r>
          </a:p>
        </p:txBody>
      </p:sp>
      <p:sp>
        <p:nvSpPr>
          <p:cNvPr id="16" name="TextBox 15"/>
          <p:cNvSpPr txBox="1"/>
          <p:nvPr/>
        </p:nvSpPr>
        <p:spPr bwMode="auto">
          <a:xfrm rot="19647981">
            <a:off x="1717023" y="2766684"/>
            <a:ext cx="1193800" cy="369888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0000"/>
                </a:solidFill>
                <a:latin typeface="+mj-lt"/>
                <a:cs typeface="+mn-cs"/>
              </a:rPr>
              <a:t>Path a</a:t>
            </a:r>
            <a:r>
              <a:rPr lang="en-GB" baseline="-25000" dirty="0">
                <a:solidFill>
                  <a:srgbClr val="FF0000"/>
                </a:solidFill>
                <a:latin typeface="+mj-lt"/>
                <a:cs typeface="+mn-cs"/>
              </a:rPr>
              <a:t>2</a:t>
            </a:r>
            <a:r>
              <a:rPr lang="en-GB" dirty="0">
                <a:solidFill>
                  <a:srgbClr val="FF0000"/>
                </a:solidFill>
                <a:latin typeface="+mj-lt"/>
                <a:cs typeface="+mn-cs"/>
              </a:rPr>
              <a:t>***</a:t>
            </a:r>
          </a:p>
        </p:txBody>
      </p:sp>
      <p:pic>
        <p:nvPicPr>
          <p:cNvPr id="17" name="Picture 4" descr="C:\Users\kamen\Dropbox\Projects\CamCAN\Documents\presentations\2013 SfN\Poster\figures\meg_mags_envelope_variability_2_croppped_20131024 cop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560" y="1679247"/>
            <a:ext cx="29527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4"/>
          <p:cNvSpPr txBox="1">
            <a:spLocks noChangeArrowheads="1"/>
          </p:cNvSpPr>
          <p:nvPr/>
        </p:nvSpPr>
        <p:spPr bwMode="auto">
          <a:xfrm>
            <a:off x="414573" y="3868672"/>
            <a:ext cx="896764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GB" dirty="0">
                <a:latin typeface="Cambria" pitchFamily="18" charset="0"/>
                <a:cs typeface="+mn-cs"/>
              </a:rPr>
              <a:t>Age</a:t>
            </a:r>
            <a:endParaRPr lang="en-US" dirty="0">
              <a:latin typeface="Cambria" pitchFamily="18" charset="0"/>
              <a:cs typeface="+mn-cs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1315385" y="3898572"/>
            <a:ext cx="6400800" cy="11112"/>
          </a:xfrm>
          <a:prstGeom prst="straightConnector1">
            <a:avLst/>
          </a:prstGeom>
          <a:ln w="25400">
            <a:solidFill>
              <a:srgbClr val="FF0000"/>
            </a:solidFill>
            <a:prstDash val="sysDas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 bwMode="auto">
          <a:xfrm>
            <a:off x="1326498" y="4216072"/>
            <a:ext cx="6400800" cy="12700"/>
          </a:xfrm>
          <a:prstGeom prst="straightConnector1">
            <a:avLst/>
          </a:prstGeom>
          <a:ln w="38100">
            <a:solidFill>
              <a:srgbClr val="00B050"/>
            </a:solidFill>
            <a:prstDash val="solid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1" name="TextBox 20"/>
          <p:cNvSpPr txBox="1"/>
          <p:nvPr/>
        </p:nvSpPr>
        <p:spPr bwMode="auto">
          <a:xfrm>
            <a:off x="4425298" y="3919209"/>
            <a:ext cx="922337" cy="276225"/>
          </a:xfrm>
          <a:prstGeom prst="rect">
            <a:avLst/>
          </a:prstGeom>
          <a:effectLst/>
        </p:spPr>
        <p:txBody>
          <a:bodyPr wrap="none" lIns="36000" tIns="0" rIns="36000" bIns="0">
            <a:spAutoFit/>
          </a:bodyPr>
          <a:lstStyle/>
          <a:p>
            <a:pPr>
              <a:defRPr/>
            </a:pPr>
            <a:r>
              <a:rPr lang="en-GB" b="1" dirty="0">
                <a:latin typeface="+mj-lt"/>
                <a:cs typeface="+mn-cs"/>
              </a:rPr>
              <a:t>Path c</a:t>
            </a:r>
            <a:r>
              <a:rPr lang="en-GB" b="1" baseline="-25000" dirty="0">
                <a:latin typeface="+mj-lt"/>
                <a:cs typeface="+mn-cs"/>
              </a:rPr>
              <a:t> </a:t>
            </a:r>
            <a:r>
              <a:rPr lang="en-GB" b="1" baseline="30000" dirty="0">
                <a:latin typeface="+mj-lt"/>
                <a:cs typeface="+mn-cs"/>
              </a:rPr>
              <a:t>***</a:t>
            </a:r>
            <a:endParaRPr lang="en-GB" b="1" dirty="0">
              <a:latin typeface="+mj-lt"/>
              <a:cs typeface="+mn-cs"/>
            </a:endParaRPr>
          </a:p>
        </p:txBody>
      </p:sp>
      <p:sp useBgFill="1">
        <p:nvSpPr>
          <p:cNvPr id="22" name="Rectangle 2"/>
          <p:cNvSpPr>
            <a:spLocks noChangeArrowheads="1"/>
          </p:cNvSpPr>
          <p:nvPr/>
        </p:nvSpPr>
        <p:spPr bwMode="auto">
          <a:xfrm>
            <a:off x="17776" y="6488113"/>
            <a:ext cx="4749800" cy="369887"/>
          </a:xfrm>
          <a:prstGeom prst="rect">
            <a:avLst/>
          </a:prstGeom>
          <a:ln>
            <a:noFill/>
          </a:ln>
          <a:extLst/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3556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3556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3556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3556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2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i="1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Tsvetanov</a:t>
            </a:r>
            <a:r>
              <a:rPr lang="en-US" altLang="en-US" sz="1800" i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 et al (2015), Hum. Brain. Mapping</a:t>
            </a:r>
          </a:p>
        </p:txBody>
      </p:sp>
    </p:spTree>
    <p:extLst>
      <p:ext uri="{BB962C8B-B14F-4D97-AF65-F5344CB8AC3E}">
        <p14:creationId xmlns:p14="http://schemas.microsoft.com/office/powerpoint/2010/main" val="35415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11" grpId="0"/>
      <p:bldP spid="12" grpId="0"/>
      <p:bldP spid="16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-31899" y="127591"/>
            <a:ext cx="6422065" cy="576262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sz="3600" dirty="0" smtClean="0">
                <a:solidFill>
                  <a:srgbClr val="91695F"/>
                </a:solidFill>
                <a:latin typeface="Arial" charset="0"/>
              </a:rPr>
              <a:t>Some Model-Based </a:t>
            </a:r>
            <a:r>
              <a:rPr lang="en-GB" sz="3600" dirty="0">
                <a:solidFill>
                  <a:srgbClr val="91695F"/>
                </a:solidFill>
                <a:latin typeface="Arial" charset="0"/>
              </a:rPr>
              <a:t>Examples</a:t>
            </a:r>
            <a:br>
              <a:rPr lang="en-GB" sz="3600" dirty="0">
                <a:solidFill>
                  <a:srgbClr val="91695F"/>
                </a:solidFill>
                <a:latin typeface="Arial" charset="0"/>
              </a:rPr>
            </a:br>
            <a:r>
              <a:rPr lang="en-GB" sz="3600" dirty="0">
                <a:solidFill>
                  <a:srgbClr val="91695F"/>
                </a:solidFill>
                <a:latin typeface="Arial" charset="0"/>
              </a:rPr>
              <a:t>(</a:t>
            </a:r>
            <a:r>
              <a:rPr lang="en-GB" sz="3600" dirty="0" smtClean="0">
                <a:solidFill>
                  <a:srgbClr val="91695F"/>
                </a:solidFill>
                <a:latin typeface="Arial" charset="0"/>
              </a:rPr>
              <a:t>local </a:t>
            </a:r>
            <a:r>
              <a:rPr lang="en-GB" sz="3600" dirty="0" err="1" smtClean="0">
                <a:solidFill>
                  <a:srgbClr val="91695F"/>
                </a:solidFill>
                <a:latin typeface="Arial" charset="0"/>
              </a:rPr>
              <a:t>CamCAN</a:t>
            </a:r>
            <a:r>
              <a:rPr lang="en-GB" sz="3600" dirty="0" smtClean="0">
                <a:solidFill>
                  <a:srgbClr val="91695F"/>
                </a:solidFill>
                <a:latin typeface="Arial" charset="0"/>
              </a:rPr>
              <a:t> examples)</a:t>
            </a:r>
          </a:p>
        </p:txBody>
      </p:sp>
      <p:sp>
        <p:nvSpPr>
          <p:cNvPr id="688135" name="Text Box 7"/>
          <p:cNvSpPr txBox="1">
            <a:spLocks noChangeArrowheads="1"/>
          </p:cNvSpPr>
          <p:nvPr/>
        </p:nvSpPr>
        <p:spPr bwMode="auto">
          <a:xfrm>
            <a:off x="292789" y="1858675"/>
            <a:ext cx="8502555" cy="420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ts val="3000"/>
              </a:spcBef>
            </a:pPr>
            <a:r>
              <a:rPr lang="en-GB" sz="240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1. Combining T1-, T2-, Diffusion- and MT-weighted images for segmentation and normalisation</a:t>
            </a:r>
            <a:endParaRPr lang="en-GB" sz="2400" dirty="0">
              <a:solidFill>
                <a:schemeClr val="bg1">
                  <a:lumMod val="65000"/>
                </a:schemeClr>
              </a:solidFill>
              <a:latin typeface="Arial" charset="0"/>
            </a:endParaRPr>
          </a:p>
          <a:p>
            <a:pPr indent="-180000" eaLnBrk="1" hangingPunct="1">
              <a:spcBef>
                <a:spcPts val="3000"/>
              </a:spcBef>
            </a:pPr>
            <a:r>
              <a:rPr lang="en-GB" sz="240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2. Univariate mediation: Using MEG to separate effects of age on neural vs vascular responsivity in fMRI </a:t>
            </a:r>
            <a:endParaRPr lang="en-GB" sz="2400" dirty="0">
              <a:solidFill>
                <a:schemeClr val="bg1">
                  <a:lumMod val="65000"/>
                </a:schemeClr>
              </a:solidFill>
              <a:latin typeface="Arial" charset="0"/>
            </a:endParaRPr>
          </a:p>
          <a:p>
            <a:pPr indent="-180000" eaLnBrk="1" hangingPunct="1">
              <a:spcBef>
                <a:spcPts val="3000"/>
              </a:spcBef>
            </a:pPr>
            <a:r>
              <a:rPr lang="en-GB" sz="2400" dirty="0" smtClean="0">
                <a:solidFill>
                  <a:srgbClr val="A50021"/>
                </a:solidFill>
                <a:latin typeface="Arial" charset="0"/>
              </a:rPr>
              <a:t>3. </a:t>
            </a:r>
            <a:r>
              <a:rPr lang="en-GB" sz="2400" dirty="0">
                <a:solidFill>
                  <a:srgbClr val="A50021"/>
                </a:solidFill>
                <a:latin typeface="Arial" charset="0"/>
              </a:rPr>
              <a:t>Univariate mediation: Using </a:t>
            </a:r>
            <a:r>
              <a:rPr lang="en-GB" sz="2400" dirty="0" smtClean="0">
                <a:solidFill>
                  <a:srgbClr val="A50021"/>
                </a:solidFill>
                <a:latin typeface="Arial" charset="0"/>
              </a:rPr>
              <a:t>DKI to investigate effects of age on MEG latency</a:t>
            </a:r>
          </a:p>
          <a:p>
            <a:pPr indent="-180000" eaLnBrk="1" hangingPunct="1">
              <a:spcBef>
                <a:spcPts val="3000"/>
              </a:spcBef>
            </a:pPr>
            <a:r>
              <a:rPr lang="en-GB" sz="240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4. Multivariate Structural Equation Modelling (SEM) to separate GM and WM contributions to executive function</a:t>
            </a:r>
          </a:p>
        </p:txBody>
      </p:sp>
    </p:spTree>
    <p:extLst>
      <p:ext uri="{BB962C8B-B14F-4D97-AF65-F5344CB8AC3E}">
        <p14:creationId xmlns:p14="http://schemas.microsoft.com/office/powerpoint/2010/main" val="10172316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753" y="1724034"/>
            <a:ext cx="5730875" cy="3409315"/>
          </a:xfrm>
          <a:prstGeom prst="rect">
            <a:avLst/>
          </a:prstGeom>
        </p:spPr>
      </p:pic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46223" cy="15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820" y="5227880"/>
            <a:ext cx="4920180" cy="163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344" y="1592458"/>
            <a:ext cx="3692768" cy="3628123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5954233" y="4774019"/>
            <a:ext cx="574158" cy="45386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2913321" y="1592458"/>
            <a:ext cx="606057" cy="68290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Text Box 63"/>
          <p:cNvSpPr txBox="1">
            <a:spLocks noChangeArrowheads="1"/>
          </p:cNvSpPr>
          <p:nvPr/>
        </p:nvSpPr>
        <p:spPr bwMode="auto">
          <a:xfrm>
            <a:off x="0" y="6488113"/>
            <a:ext cx="3701753" cy="369332"/>
          </a:xfrm>
          <a:prstGeom prst="rect">
            <a:avLst/>
          </a:prstGeom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GB" i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Price et al (submitted) </a:t>
            </a:r>
          </a:p>
        </p:txBody>
      </p:sp>
    </p:spTree>
    <p:extLst>
      <p:ext uri="{BB962C8B-B14F-4D97-AF65-F5344CB8AC3E}">
        <p14:creationId xmlns:p14="http://schemas.microsoft.com/office/powerpoint/2010/main" val="239787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-31899" y="127591"/>
            <a:ext cx="6422065" cy="576262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sz="3600" dirty="0" smtClean="0">
                <a:solidFill>
                  <a:srgbClr val="91695F"/>
                </a:solidFill>
                <a:latin typeface="Arial" charset="0"/>
              </a:rPr>
              <a:t>Some Model-Based </a:t>
            </a:r>
            <a:r>
              <a:rPr lang="en-GB" sz="3600" dirty="0">
                <a:solidFill>
                  <a:srgbClr val="91695F"/>
                </a:solidFill>
                <a:latin typeface="Arial" charset="0"/>
              </a:rPr>
              <a:t>Examples</a:t>
            </a:r>
            <a:br>
              <a:rPr lang="en-GB" sz="3600" dirty="0">
                <a:solidFill>
                  <a:srgbClr val="91695F"/>
                </a:solidFill>
                <a:latin typeface="Arial" charset="0"/>
              </a:rPr>
            </a:br>
            <a:r>
              <a:rPr lang="en-GB" sz="3600" dirty="0">
                <a:solidFill>
                  <a:srgbClr val="91695F"/>
                </a:solidFill>
                <a:latin typeface="Arial" charset="0"/>
              </a:rPr>
              <a:t>(</a:t>
            </a:r>
            <a:r>
              <a:rPr lang="en-GB" sz="3600" dirty="0" smtClean="0">
                <a:solidFill>
                  <a:srgbClr val="91695F"/>
                </a:solidFill>
                <a:latin typeface="Arial" charset="0"/>
              </a:rPr>
              <a:t>local </a:t>
            </a:r>
            <a:r>
              <a:rPr lang="en-GB" sz="3600" dirty="0" err="1" smtClean="0">
                <a:solidFill>
                  <a:srgbClr val="91695F"/>
                </a:solidFill>
                <a:latin typeface="Arial" charset="0"/>
              </a:rPr>
              <a:t>CamCAN</a:t>
            </a:r>
            <a:r>
              <a:rPr lang="en-GB" sz="3600" dirty="0" smtClean="0">
                <a:solidFill>
                  <a:srgbClr val="91695F"/>
                </a:solidFill>
                <a:latin typeface="Arial" charset="0"/>
              </a:rPr>
              <a:t> examples)</a:t>
            </a:r>
          </a:p>
        </p:txBody>
      </p:sp>
      <p:sp>
        <p:nvSpPr>
          <p:cNvPr id="688135" name="Text Box 7"/>
          <p:cNvSpPr txBox="1">
            <a:spLocks noChangeArrowheads="1"/>
          </p:cNvSpPr>
          <p:nvPr/>
        </p:nvSpPr>
        <p:spPr bwMode="auto">
          <a:xfrm>
            <a:off x="292789" y="1858675"/>
            <a:ext cx="8502555" cy="420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ts val="3000"/>
              </a:spcBef>
            </a:pPr>
            <a:r>
              <a:rPr lang="en-GB" sz="240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1. Combining T1-, T2-, Diffusion- and MT-weighted images for segmentation and normalisation</a:t>
            </a:r>
            <a:endParaRPr lang="en-GB" sz="2400" dirty="0">
              <a:solidFill>
                <a:schemeClr val="bg1">
                  <a:lumMod val="65000"/>
                </a:schemeClr>
              </a:solidFill>
              <a:latin typeface="Arial" charset="0"/>
            </a:endParaRPr>
          </a:p>
          <a:p>
            <a:pPr indent="-180000" eaLnBrk="1" hangingPunct="1">
              <a:spcBef>
                <a:spcPts val="3000"/>
              </a:spcBef>
            </a:pPr>
            <a:r>
              <a:rPr lang="en-GB" sz="240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2. Univariate mediation: Using MEG to separate effects of age on neural vs vascular responsivity in fMRI </a:t>
            </a:r>
            <a:endParaRPr lang="en-GB" sz="2400" dirty="0">
              <a:solidFill>
                <a:schemeClr val="bg1">
                  <a:lumMod val="65000"/>
                </a:schemeClr>
              </a:solidFill>
              <a:latin typeface="Arial" charset="0"/>
            </a:endParaRPr>
          </a:p>
          <a:p>
            <a:pPr indent="-180000" eaLnBrk="1" hangingPunct="1">
              <a:spcBef>
                <a:spcPts val="3000"/>
              </a:spcBef>
            </a:pPr>
            <a:r>
              <a:rPr lang="en-GB" sz="240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3. </a:t>
            </a:r>
            <a:r>
              <a:rPr lang="en-GB" sz="240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Univariate mediation: Using </a:t>
            </a:r>
            <a:r>
              <a:rPr lang="en-GB" sz="240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DKI to investigate effects of age on MEG latency</a:t>
            </a:r>
          </a:p>
          <a:p>
            <a:pPr indent="-180000" eaLnBrk="1" hangingPunct="1">
              <a:spcBef>
                <a:spcPts val="3000"/>
              </a:spcBef>
            </a:pPr>
            <a:r>
              <a:rPr lang="en-GB" sz="2400" dirty="0" smtClean="0">
                <a:solidFill>
                  <a:srgbClr val="A50021"/>
                </a:solidFill>
                <a:latin typeface="Arial" charset="0"/>
              </a:rPr>
              <a:t>4. Multivariate Structural Equation Modelling (SEM) to separate GM and WM contributions to executive function</a:t>
            </a:r>
          </a:p>
        </p:txBody>
      </p:sp>
    </p:spTree>
    <p:extLst>
      <p:ext uri="{BB962C8B-B14F-4D97-AF65-F5344CB8AC3E}">
        <p14:creationId xmlns:p14="http://schemas.microsoft.com/office/powerpoint/2010/main" val="35642166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323849" y="290735"/>
            <a:ext cx="8640763" cy="575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Some Data-Driven Methods</a:t>
            </a:r>
            <a:endParaRPr lang="en-GB" sz="3200" dirty="0">
              <a:solidFill>
                <a:schemeClr val="bg1">
                  <a:lumMod val="65000"/>
                </a:schemeClr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2400" dirty="0">
              <a:solidFill>
                <a:schemeClr val="bg1">
                  <a:lumMod val="65000"/>
                </a:schemeClr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2400" dirty="0" smtClean="0">
              <a:solidFill>
                <a:schemeClr val="bg1">
                  <a:lumMod val="65000"/>
                </a:schemeClr>
              </a:solidFill>
              <a:latin typeface="Arial" charset="0"/>
            </a:endParaRPr>
          </a:p>
          <a:p>
            <a:pPr marL="457200" indent="-457200" eaLnBrk="1" hangingPunct="1">
              <a:spcBef>
                <a:spcPct val="50000"/>
              </a:spcBef>
              <a:buAutoNum type="arabicPeriod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Linked Matrix </a:t>
            </a:r>
            <a:r>
              <a:rPr lang="en-US" sz="2400" dirty="0" err="1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Factorisation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 methods (ICA, PLS, CCA)</a:t>
            </a:r>
            <a:endParaRPr lang="en-US" sz="2400" dirty="0" smtClean="0">
              <a:solidFill>
                <a:schemeClr val="bg1">
                  <a:lumMod val="65000"/>
                </a:schemeClr>
              </a:solidFill>
              <a:latin typeface="Arial" charset="0"/>
            </a:endParaRPr>
          </a:p>
          <a:p>
            <a:pPr marL="514350" indent="-514350" eaLnBrk="1" hangingPunct="1">
              <a:spcBef>
                <a:spcPct val="50000"/>
              </a:spcBef>
              <a:buAutoNum type="arabicPeriod"/>
            </a:pPr>
            <a:endParaRPr lang="en-US" sz="2400" dirty="0" smtClean="0">
              <a:solidFill>
                <a:schemeClr val="bg1">
                  <a:lumMod val="65000"/>
                </a:schemeClr>
              </a:solidFill>
              <a:latin typeface="Arial" charset="0"/>
            </a:endParaRPr>
          </a:p>
          <a:p>
            <a:pPr marL="514350" indent="-514350" eaLnBrk="1" hangingPunct="1">
              <a:spcBef>
                <a:spcPct val="50000"/>
              </a:spcBef>
              <a:buAutoNum type="arabicPeriod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Representational Similarity Analysis (RSA)</a:t>
            </a:r>
          </a:p>
          <a:p>
            <a:pPr marL="514350" indent="-514350" eaLnBrk="1" hangingPunct="1">
              <a:spcBef>
                <a:spcPct val="50000"/>
              </a:spcBef>
              <a:buAutoNum type="arabicPeriod"/>
            </a:pPr>
            <a:endParaRPr lang="en-US" sz="2400" dirty="0">
              <a:solidFill>
                <a:srgbClr val="9A044B"/>
              </a:solidFill>
              <a:latin typeface="Arial" charset="0"/>
            </a:endParaRPr>
          </a:p>
          <a:p>
            <a:pPr marL="514350" indent="-514350" eaLnBrk="1" hangingPunct="1">
              <a:spcBef>
                <a:spcPct val="50000"/>
              </a:spcBef>
              <a:buAutoNum type="arabicPeriod"/>
            </a:pPr>
            <a:r>
              <a:rPr lang="en-US" sz="2400" dirty="0" smtClean="0">
                <a:solidFill>
                  <a:srgbClr val="9A044B"/>
                </a:solidFill>
                <a:latin typeface="Arial" charset="0"/>
              </a:rPr>
              <a:t>Graph Theory</a:t>
            </a:r>
          </a:p>
          <a:p>
            <a:pPr marL="514350" indent="-514350" eaLnBrk="1" hangingPunct="1">
              <a:spcBef>
                <a:spcPct val="50000"/>
              </a:spcBef>
              <a:buAutoNum type="arabicPeriod"/>
            </a:pPr>
            <a:endParaRPr lang="en-US" sz="2400" dirty="0">
              <a:solidFill>
                <a:srgbClr val="9A044B"/>
              </a:solidFill>
              <a:latin typeface="Arial" charset="0"/>
            </a:endParaRPr>
          </a:p>
          <a:p>
            <a:pPr marL="514350" indent="-514350" eaLnBrk="1" hangingPunct="1">
              <a:spcBef>
                <a:spcPct val="50000"/>
              </a:spcBef>
              <a:buAutoNum type="arabicPeriod"/>
            </a:pPr>
            <a:endParaRPr lang="en-US" sz="3200" dirty="0">
              <a:solidFill>
                <a:srgbClr val="9A044B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0533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/>
          <p:cNvSpPr/>
          <p:nvPr/>
        </p:nvSpPr>
        <p:spPr>
          <a:xfrm>
            <a:off x="0" y="5826642"/>
            <a:ext cx="3423684" cy="10313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2" name="Rectangle 1"/>
          <p:cNvSpPr/>
          <p:nvPr/>
        </p:nvSpPr>
        <p:spPr>
          <a:xfrm>
            <a:off x="5624623" y="0"/>
            <a:ext cx="3423684" cy="10313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138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937" y="2459326"/>
            <a:ext cx="2276475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762" y="4791289"/>
            <a:ext cx="345757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509" y="505372"/>
            <a:ext cx="352425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99" y="20381"/>
            <a:ext cx="73533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6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435" y="2240698"/>
            <a:ext cx="3324225" cy="27813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5514863" y="5524465"/>
            <a:ext cx="34262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ts val="3000"/>
              </a:spcBef>
            </a:pPr>
            <a:r>
              <a:rPr lang="en-GB" i="1" dirty="0" smtClean="0">
                <a:latin typeface="Arial" charset="0"/>
              </a:rPr>
              <a:t>…or can even compare graphs with different nodes, </a:t>
            </a:r>
            <a:r>
              <a:rPr lang="en-GB" i="1" dirty="0" err="1" smtClean="0">
                <a:latin typeface="Arial" charset="0"/>
              </a:rPr>
              <a:t>eg</a:t>
            </a:r>
            <a:r>
              <a:rPr lang="en-GB" i="1" dirty="0" smtClean="0">
                <a:latin typeface="Arial" charset="0"/>
              </a:rPr>
              <a:t> fMRI ROIs and MEEG sensors…</a:t>
            </a:r>
          </a:p>
        </p:txBody>
      </p:sp>
    </p:spTree>
    <p:extLst>
      <p:ext uri="{BB962C8B-B14F-4D97-AF65-F5344CB8AC3E}">
        <p14:creationId xmlns:p14="http://schemas.microsoft.com/office/powerpoint/2010/main" val="316052981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1322</TotalTime>
  <Words>3150</Words>
  <Application>Microsoft Office PowerPoint</Application>
  <PresentationFormat>On-screen Show (4:3)</PresentationFormat>
  <Paragraphs>740</Paragraphs>
  <Slides>78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78</vt:i4>
      </vt:variant>
    </vt:vector>
  </HeadingPairs>
  <TitlesOfParts>
    <vt:vector size="89" baseType="lpstr">
      <vt:lpstr>MS PGothic</vt:lpstr>
      <vt:lpstr>MS PGothic</vt:lpstr>
      <vt:lpstr>Arial</vt:lpstr>
      <vt:lpstr>Calibri</vt:lpstr>
      <vt:lpstr>Cambria</vt:lpstr>
      <vt:lpstr>Symbol</vt:lpstr>
      <vt:lpstr>Times</vt:lpstr>
      <vt:lpstr>Times New Roman</vt:lpstr>
      <vt:lpstr>Office Theme</vt:lpstr>
      <vt:lpstr>Equation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Examples</vt:lpstr>
      <vt:lpstr>Examples</vt:lpstr>
      <vt:lpstr>PowerPoint Presentation</vt:lpstr>
      <vt:lpstr>Examples</vt:lpstr>
      <vt:lpstr>Examples</vt:lpstr>
      <vt:lpstr>M/EEG Linear Forward Model</vt:lpstr>
      <vt:lpstr>M/EEG Linear Forward Model Assumptions to Solve</vt:lpstr>
      <vt:lpstr>MEG Linear Forward Model Assumptions to Solve</vt:lpstr>
      <vt:lpstr>PowerPoint Presentation</vt:lpstr>
      <vt:lpstr>M/EEG Linear Forward Model Assumptions to Solve</vt:lpstr>
      <vt:lpstr>Examples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Asymmetric Integration of M/EEG+fMRI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Examples</vt:lpstr>
      <vt:lpstr>Symmetric Integration of MEG+EEG Background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Bayesian Perspective</vt:lpstr>
      <vt:lpstr>PowerPoint Presentation</vt:lpstr>
      <vt:lpstr>Some Model-Based Examples (local CamCAN examples)</vt:lpstr>
      <vt:lpstr>PowerPoint Presentation</vt:lpstr>
      <vt:lpstr>Some Model-Based Examples (local CamCAN examples)</vt:lpstr>
      <vt:lpstr>PowerPoint Presentation</vt:lpstr>
      <vt:lpstr>Some Model-Based Examples (local CamCAN examples)</vt:lpstr>
      <vt:lpstr>PowerPoint Presentation</vt:lpstr>
      <vt:lpstr>Some Model-Based Examples (local CamCAN examples)</vt:lpstr>
    </vt:vector>
  </TitlesOfParts>
  <Company>Medical Research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Rik Henson</dc:creator>
  <cp:lastModifiedBy>Rik Henson</cp:lastModifiedBy>
  <cp:revision>122</cp:revision>
  <dcterms:created xsi:type="dcterms:W3CDTF">2012-05-24T13:28:14Z</dcterms:created>
  <dcterms:modified xsi:type="dcterms:W3CDTF">2019-04-02T08:41:43Z</dcterms:modified>
</cp:coreProperties>
</file>